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20" r:id="rId3"/>
    <p:sldMasterId id="2147483733" r:id="rId4"/>
  </p:sldMasterIdLst>
  <p:notesMasterIdLst>
    <p:notesMasterId r:id="rId13"/>
  </p:notesMasterIdLst>
  <p:handoutMasterIdLst>
    <p:handoutMasterId r:id="rId14"/>
  </p:handoutMasterIdLst>
  <p:sldIdLst>
    <p:sldId id="259" r:id="rId5"/>
    <p:sldId id="256" r:id="rId6"/>
    <p:sldId id="260" r:id="rId7"/>
    <p:sldId id="2145707240" r:id="rId8"/>
    <p:sldId id="2145707232" r:id="rId9"/>
    <p:sldId id="2145707241" r:id="rId10"/>
    <p:sldId id="2145707239"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648" userDrawn="1">
          <p15:clr>
            <a:srgbClr val="A4A3A4"/>
          </p15:clr>
        </p15:guide>
        <p15:guide id="3" orient="horz" pos="3120" userDrawn="1">
          <p15:clr>
            <a:srgbClr val="A4A3A4"/>
          </p15:clr>
        </p15:guide>
        <p15:guide id="4" orient="horz" pos="1032" userDrawn="1">
          <p15:clr>
            <a:srgbClr val="A4A3A4"/>
          </p15:clr>
        </p15:guide>
        <p15:guide id="5" orient="horz" pos="936" userDrawn="1">
          <p15:clr>
            <a:srgbClr val="A4A3A4"/>
          </p15:clr>
        </p15:guide>
        <p15:guide id="6" pos="3840" userDrawn="1">
          <p15:clr>
            <a:srgbClr val="A4A3A4"/>
          </p15:clr>
        </p15:guide>
        <p15:guide id="7" orient="horz" pos="260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C04C20-6A02-24F0-6C63-E6BD9D35C138}" name="Rotonda, Jennifer" initials="RJ" userId="S::Rotondaj@merck.com::b02248eb-4540-4f7c-a9b7-18b38e9a4c44" providerId="AD"/>
  <p188:author id="{2DD86D66-9B90-60CB-B2EC-38BBC2D8C347}" name="Levonas, Amy O" initials="LAO" userId="S::Levonasa@merck.com::d59c8853-8b10-4fa7-aa8d-9c56af21cf87" providerId="AD"/>
  <p188:author id="{BF9C657C-5E69-251D-547F-0EEB3D11FAE9}" name="McColgan, Michele" initials="MM" userId="S::mccolgam@merck.com::4e2be746-72bf-4543-9a1f-fc78810bd0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9368"/>
    <a:srgbClr val="D09F76"/>
    <a:srgbClr val="00B0EE"/>
    <a:srgbClr val="0099CC"/>
    <a:srgbClr val="002856"/>
    <a:srgbClr val="6EE0EC"/>
    <a:srgbClr val="000000"/>
    <a:srgbClr val="4472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1565" autoAdjust="0"/>
  </p:normalViewPr>
  <p:slideViewPr>
    <p:cSldViewPr snapToGrid="0" snapToObjects="1">
      <p:cViewPr varScale="1">
        <p:scale>
          <a:sx n="61" d="100"/>
          <a:sy n="61" d="100"/>
        </p:scale>
        <p:origin x="1036" y="52"/>
      </p:cViewPr>
      <p:guideLst>
        <p:guide orient="horz" pos="4080"/>
        <p:guide pos="648"/>
        <p:guide orient="horz" pos="3120"/>
        <p:guide orient="horz" pos="1032"/>
        <p:guide orient="horz" pos="936"/>
        <p:guide pos="3840"/>
        <p:guide orient="horz" pos="2607"/>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98059F-BA66-82E8-79F9-AE130E1D06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ACEC987-B0DA-007B-53A6-828212D4A7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028E6C-FB52-BA89-A188-7102CCCCE0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1E9819-0CE3-4C40-8065-9793F14917AA}" type="slidenum">
              <a:rPr lang="en-US" smtClean="0"/>
              <a:t>‹#›</a:t>
            </a:fld>
            <a:endParaRPr lang="en-US"/>
          </a:p>
        </p:txBody>
      </p:sp>
    </p:spTree>
    <p:extLst>
      <p:ext uri="{BB962C8B-B14F-4D97-AF65-F5344CB8AC3E}">
        <p14:creationId xmlns:p14="http://schemas.microsoft.com/office/powerpoint/2010/main" val="172181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9F9A9-371C-4C42-BC0D-55CC8846B678}"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22EC3-8607-4B0B-BDE4-76069A8C92D7}" type="slidenum">
              <a:rPr lang="en-US" smtClean="0"/>
              <a:t>‹#›</a:t>
            </a:fld>
            <a:endParaRPr lang="en-US"/>
          </a:p>
        </p:txBody>
      </p:sp>
    </p:spTree>
    <p:extLst>
      <p:ext uri="{BB962C8B-B14F-4D97-AF65-F5344CB8AC3E}">
        <p14:creationId xmlns:p14="http://schemas.microsoft.com/office/powerpoint/2010/main" val="268822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C8ACE1C-BD80-56E1-4F37-9C359E843F0C}"/>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8448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11A-091E-1C47-BA55-AAAA2DA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BDB55-EE05-054B-A7F4-CFDB682F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DE48C-003D-5A4D-88EC-7738F8BA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CC41E37-78C9-C22A-8A6E-567FEEBE1D64}"/>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5363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899-6D60-AB45-AAF4-C2076DE7E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3A34-3D0F-1849-B829-129A1118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E49F7856-4D20-9456-9D2C-CF2C024EEF76}"/>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1674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D603F-52BE-D342-AA84-07A6DC338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8103C-9738-6E44-A82C-8AC47EF44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630BD6CE-45AA-6B46-DD8A-64A2806BA33F}"/>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9448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Regula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E71CCAE-D3A4-8E42-B56B-7951808F56FB}"/>
              </a:ext>
            </a:extLst>
          </p:cNvPr>
          <p:cNvSpPr>
            <a:spLocks noGrp="1"/>
          </p:cNvSpPr>
          <p:nvPr>
            <p:ph type="title"/>
          </p:nvPr>
        </p:nvSpPr>
        <p:spPr>
          <a:xfrm>
            <a:off x="482048" y="452423"/>
            <a:ext cx="11227904"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27A84FFE-2F30-E04C-B056-36B587A88FBD}"/>
              </a:ext>
            </a:extLst>
          </p:cNvPr>
          <p:cNvSpPr>
            <a:spLocks noGrp="1"/>
          </p:cNvSpPr>
          <p:nvPr>
            <p:ph type="body" idx="1"/>
          </p:nvPr>
        </p:nvSpPr>
        <p:spPr>
          <a:xfrm>
            <a:off x="482047" y="1912923"/>
            <a:ext cx="11227903" cy="38839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2CE60DD4-C56C-EE81-279D-2C5412F2D132}"/>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02224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2CE6-D337-0944-B296-5AAFB81AA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7246A-EBD6-664D-A7D6-731291554B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a:extLst>
              <a:ext uri="{FF2B5EF4-FFF2-40B4-BE49-F238E27FC236}">
                <a16:creationId xmlns:a16="http://schemas.microsoft.com/office/drawing/2014/main" id="{9CAF04BF-6089-5B37-EBA5-30007E95C8D2}"/>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793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1690-FC96-0946-A0C2-7A3FDBCCE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EDCA-7021-D047-9D15-512FAB0B2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9C615E9-3E58-29C0-8A68-FC1DFE3BA697}"/>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19175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F24-A942-874B-955E-62DF617F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D06FF-B0CC-0B41-9020-D14C9E6B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84C0CF8E-EAF4-48C3-F038-1907D4233128}"/>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9948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CA6-6362-3141-8978-5E689969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84D5-DDCF-8947-BE75-306009E8F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F2FAA-C4DB-E743-8518-B75EFE808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C6652C3-D84F-0046-047E-8D68F339AA16}"/>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96075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DB8F-4893-CD4D-B3A7-96AAFCA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AF16E-4D58-8B42-B2ED-58DABB67C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F2669-965E-5442-B821-ADD5E699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C713D-09DF-9948-A83F-3DF5A77C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25E9-F63E-BE43-B70C-BB2943F9D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797BACDF-642F-D7D0-5C35-20DB70123038}"/>
              </a:ext>
            </a:extLst>
          </p:cNvPr>
          <p:cNvSpPr>
            <a:spLocks noGrp="1"/>
          </p:cNvSpPr>
          <p:nvPr>
            <p:ph type="ftr" sz="quarter" idx="10"/>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83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C08D-84EE-5D4A-BD60-35009E7C54D4}"/>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AF34009F-B7AC-19F6-DB24-B57CA5AF6423}"/>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1729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2CE6-D337-0944-B296-5AAFB81AA703}"/>
              </a:ext>
            </a:extLst>
          </p:cNvPr>
          <p:cNvSpPr>
            <a:spLocks noGrp="1"/>
          </p:cNvSpPr>
          <p:nvPr>
            <p:ph type="ctrTitle"/>
          </p:nvPr>
        </p:nvSpPr>
        <p:spPr>
          <a:xfrm>
            <a:off x="1524000" y="1122363"/>
            <a:ext cx="9144000" cy="2387600"/>
          </a:xfrm>
          <a:ln>
            <a:noFill/>
          </a:ln>
        </p:spPr>
        <p:txBody>
          <a:bodyPr anchor="b"/>
          <a:lstStyle>
            <a:lvl1pPr algn="ctr">
              <a:lnSpc>
                <a:spcPct val="100000"/>
              </a:lnSpc>
              <a:defRPr sz="6000"/>
            </a:lvl1pPr>
          </a:lstStyle>
          <a:p>
            <a:r>
              <a:rPr lang="en-US" dirty="0"/>
              <a:t>Click to edit Master title style</a:t>
            </a:r>
          </a:p>
        </p:txBody>
      </p:sp>
      <p:sp>
        <p:nvSpPr>
          <p:cNvPr id="3" name="Subtitle 2">
            <a:extLst>
              <a:ext uri="{FF2B5EF4-FFF2-40B4-BE49-F238E27FC236}">
                <a16:creationId xmlns:a16="http://schemas.microsoft.com/office/drawing/2014/main" id="{A427246A-EBD6-664D-A7D6-731291554B56}"/>
              </a:ext>
            </a:extLst>
          </p:cNvPr>
          <p:cNvSpPr>
            <a:spLocks noGrp="1"/>
          </p:cNvSpPr>
          <p:nvPr>
            <p:ph type="subTitle" idx="1"/>
          </p:nvPr>
        </p:nvSpPr>
        <p:spPr>
          <a:xfrm>
            <a:off x="1524000" y="3602038"/>
            <a:ext cx="9144000" cy="1655762"/>
          </a:xfrm>
          <a:ln>
            <a:noFill/>
          </a:ln>
        </p:spPr>
        <p:txBody>
          <a:bodyPr/>
          <a:lstStyle>
            <a:lvl1pPr marL="0" indent="0" algn="ctr">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988F970B-ED79-0AFD-0B27-8770C23118F9}"/>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15461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6CCED7-B909-300E-CC7C-6CB92B7F347B}"/>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94754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8D7B-382F-F94E-803C-14317EF3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08E01-078B-BA4F-8E14-E781B585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E5C0-413F-DF48-AAA6-D0C7D72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68D54658-E118-B8C6-9E24-4CD8B44F41A4}"/>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54951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F11A-091E-1C47-BA55-AAAA2DA8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BDB55-EE05-054B-A7F4-CFDB682F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FDE48C-003D-5A4D-88EC-7738F8BAD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813EF6B8-DA4E-DE2A-12A9-5F047AB90AA9}"/>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59440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899-6D60-AB45-AAF4-C2076DE7E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3A34-3D0F-1849-B829-129A1118A7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68160CA2-6AA6-46C5-9C6A-AB3951B724B8}"/>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46531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D603F-52BE-D342-AA84-07A6DC338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48103C-9738-6E44-A82C-8AC47EF44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2590C3D-1FF1-4BCE-308D-E9C5C4186012}"/>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9018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9932-6E70-F832-229D-A2CCF6BC88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98123A-0C3A-D47A-70B3-90CB317884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560A5E-EA72-9E3C-DE25-C66EB3819D52}"/>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5" name="Footer Placeholder 4">
            <a:extLst>
              <a:ext uri="{FF2B5EF4-FFF2-40B4-BE49-F238E27FC236}">
                <a16:creationId xmlns:a16="http://schemas.microsoft.com/office/drawing/2014/main" id="{5FCB9981-1409-A27F-8C64-671670E3C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B280F-458B-510A-B645-5B8C28890F88}"/>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1152167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61B-C161-7CF7-B427-D1869710F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D8AD9-9E60-0094-C9C4-336634CAEF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98A90-5E08-3B46-2C17-7718DA4F0F16}"/>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5" name="Footer Placeholder 4">
            <a:extLst>
              <a:ext uri="{FF2B5EF4-FFF2-40B4-BE49-F238E27FC236}">
                <a16:creationId xmlns:a16="http://schemas.microsoft.com/office/drawing/2014/main" id="{2757B364-433D-4649-29F9-23156333F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DC599-4021-526C-4350-DD784E170EC9}"/>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1587079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CED3-E8E5-995B-51D1-0BBAAF946F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5D024C-7753-56BA-F74B-539488145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96C5D-7AE7-41DF-206E-9E90C245FCAF}"/>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5" name="Footer Placeholder 4">
            <a:extLst>
              <a:ext uri="{FF2B5EF4-FFF2-40B4-BE49-F238E27FC236}">
                <a16:creationId xmlns:a16="http://schemas.microsoft.com/office/drawing/2014/main" id="{B3DB6227-A507-0EE9-9D4F-45E8D0A38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22AC4-2286-7E02-6257-672F18894C4C}"/>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1636904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808E-FADD-1249-8644-CCBE3BDED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EE1E2-966C-0C8D-99E9-96EEB864F4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5CA24-1A6B-B6A7-0218-314FCC375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DCF169-06F2-FD68-F574-DA8C95F953FA}"/>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6" name="Footer Placeholder 5">
            <a:extLst>
              <a:ext uri="{FF2B5EF4-FFF2-40B4-BE49-F238E27FC236}">
                <a16:creationId xmlns:a16="http://schemas.microsoft.com/office/drawing/2014/main" id="{C0655AA6-929C-BE1E-0AF0-7C9D02261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FE486-46B0-A74E-D8F8-256DCAC77BB3}"/>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373624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37C2-BBE6-6867-CA30-4B62AD5A5B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C20386-8DB0-5440-A00D-DC778E7B0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57313-260B-294E-9FEC-A8D80D44C5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68FAAC-5F12-B879-F96C-2E2632AE0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D9BB4-BAC1-7145-E9A7-358C7766E1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A2DF4-6684-D595-768A-5A656FA0E530}"/>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8" name="Footer Placeholder 7">
            <a:extLst>
              <a:ext uri="{FF2B5EF4-FFF2-40B4-BE49-F238E27FC236}">
                <a16:creationId xmlns:a16="http://schemas.microsoft.com/office/drawing/2014/main" id="{71438A74-0215-945E-E856-7A5C1C4212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6367F3-A075-FF7E-C8A9-2215949AFF19}"/>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407679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1690-FC96-0946-A0C2-7A3FDBCCE280}"/>
              </a:ext>
            </a:extLst>
          </p:cNvPr>
          <p:cNvSpPr>
            <a:spLocks noGrp="1"/>
          </p:cNvSpPr>
          <p:nvPr>
            <p:ph type="title"/>
          </p:nvPr>
        </p:nvSpPr>
        <p:spPr/>
        <p:txBody>
          <a:bodyPr/>
          <a:lstStyle>
            <a:lvl1pPr>
              <a:defRPr>
                <a:ln>
                  <a:solidFill>
                    <a:srgbClr val="002856"/>
                  </a:solidFill>
                </a:ln>
              </a:defRPr>
            </a:lvl1pPr>
          </a:lstStyle>
          <a:p>
            <a:r>
              <a:rPr lang="en-US" dirty="0"/>
              <a:t>Click to edit Master title style</a:t>
            </a:r>
          </a:p>
        </p:txBody>
      </p:sp>
      <p:sp>
        <p:nvSpPr>
          <p:cNvPr id="3" name="Content Placeholder 2">
            <a:extLst>
              <a:ext uri="{FF2B5EF4-FFF2-40B4-BE49-F238E27FC236}">
                <a16:creationId xmlns:a16="http://schemas.microsoft.com/office/drawing/2014/main" id="{3EA2EDCA-7021-D047-9D15-512FAB0B2078}"/>
              </a:ext>
            </a:extLst>
          </p:cNvPr>
          <p:cNvSpPr>
            <a:spLocks noGrp="1"/>
          </p:cNvSpPr>
          <p:nvPr>
            <p:ph idx="1"/>
          </p:nvPr>
        </p:nvSpPr>
        <p:spPr>
          <a:xfrm>
            <a:off x="394804" y="1700105"/>
            <a:ext cx="10515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41D5F3DD-7932-E112-6F60-07E4312A2A71}"/>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83220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9194-CFF9-9C48-C20E-DEC2F8B31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C892A9-FD78-46E4-CFAD-7B6CDB3981AB}"/>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4" name="Footer Placeholder 3">
            <a:extLst>
              <a:ext uri="{FF2B5EF4-FFF2-40B4-BE49-F238E27FC236}">
                <a16:creationId xmlns:a16="http://schemas.microsoft.com/office/drawing/2014/main" id="{0FAFF3D0-F7CD-90C6-6131-AEB3ECA9FD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7DF3E9-BE89-995B-EE27-27B543650E0C}"/>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3031967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56AA9-A97E-A85A-3C9A-A4606375F9D3}"/>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3" name="Footer Placeholder 2">
            <a:extLst>
              <a:ext uri="{FF2B5EF4-FFF2-40B4-BE49-F238E27FC236}">
                <a16:creationId xmlns:a16="http://schemas.microsoft.com/office/drawing/2014/main" id="{5EE60636-8561-155C-3314-022AB26D96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61DE49-8B7C-C9F6-EAB9-F4E12AFE744E}"/>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1888573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CE6F-AF85-6E7F-D9C3-19854A17D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6CCDC3-DE6A-7953-D51F-FE2A7B62C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C7370-3FA3-FD61-2D63-74482C4C1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2217F-32E2-319D-14E6-868A826AC07B}"/>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6" name="Footer Placeholder 5">
            <a:extLst>
              <a:ext uri="{FF2B5EF4-FFF2-40B4-BE49-F238E27FC236}">
                <a16:creationId xmlns:a16="http://schemas.microsoft.com/office/drawing/2014/main" id="{CF66E17D-2AAD-1959-B6AA-13AF1FC04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1B3C1-494D-0FAC-4FFC-99DF0FF9B36F}"/>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116132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C0C1D-3334-7FEA-6FC8-5E32A542E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3C176-3BF2-41D3-1FAA-3C00A8E006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5318C4-B980-E692-C2A3-5EB5EB2F4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5B1A1-777B-E069-BDDF-16FFDDD35F26}"/>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6" name="Footer Placeholder 5">
            <a:extLst>
              <a:ext uri="{FF2B5EF4-FFF2-40B4-BE49-F238E27FC236}">
                <a16:creationId xmlns:a16="http://schemas.microsoft.com/office/drawing/2014/main" id="{9A8B3571-C5C6-0D89-C071-9AE611CBE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55BEE-7160-D04D-C451-7A1ECB433473}"/>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390835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1B20-F07B-9F27-4B01-2A11841225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3D5383-58F3-22CC-A799-774FB88C62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E32A2-5B5B-9B19-C655-D49A3072FF72}"/>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5" name="Footer Placeholder 4">
            <a:extLst>
              <a:ext uri="{FF2B5EF4-FFF2-40B4-BE49-F238E27FC236}">
                <a16:creationId xmlns:a16="http://schemas.microsoft.com/office/drawing/2014/main" id="{C8E52799-1187-47E2-94FD-61C2D62D90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8E05C-D255-1107-C273-37606F1D926D}"/>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3685760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2D83E-44CD-823B-B109-E137795C53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F70CB-3227-5125-995B-CA7603857B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F112E-6311-C0D0-1597-D67288F4F2DC}"/>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5" name="Footer Placeholder 4">
            <a:extLst>
              <a:ext uri="{FF2B5EF4-FFF2-40B4-BE49-F238E27FC236}">
                <a16:creationId xmlns:a16="http://schemas.microsoft.com/office/drawing/2014/main" id="{BEB8E69C-FABC-95FB-C7C5-A47BB53A2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2421A-37CF-7989-7FD8-CFA88F7A7849}"/>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198188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8F24-A942-874B-955E-62DF617F1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D06FF-B0CC-0B41-9020-D14C9E6B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6A4630E-EB3E-DCDE-479F-F928BF17A2FF}"/>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3601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ECA6-6362-3141-8978-5E6899694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C84D5-DDCF-8947-BE75-306009E8F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F2FAA-C4DB-E743-8518-B75EFE808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D20DF980-3767-30A4-94A0-9CB78746099A}"/>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828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DB8F-4893-CD4D-B3A7-96AAFCA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FAF16E-4D58-8B42-B2ED-58DABB67C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8F2669-965E-5442-B821-ADD5E699C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C713D-09DF-9948-A83F-3DF5A77C4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25E9-F63E-BE43-B70C-BB2943F9D1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3153D586-048E-A5B9-5E30-5EFF02CC71C7}"/>
              </a:ext>
            </a:extLst>
          </p:cNvPr>
          <p:cNvSpPr>
            <a:spLocks noGrp="1"/>
          </p:cNvSpPr>
          <p:nvPr>
            <p:ph type="ftr" sz="quarter" idx="10"/>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736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C08D-84EE-5D4A-BD60-35009E7C54D4}"/>
              </a:ext>
            </a:extLst>
          </p:cNvPr>
          <p:cNvSpPr>
            <a:spLocks noGrp="1"/>
          </p:cNvSpPr>
          <p:nvPr>
            <p:ph type="title"/>
          </p:nvPr>
        </p:nvSpPr>
        <p:spPr>
          <a:ln>
            <a:noFill/>
          </a:ln>
        </p:spPr>
        <p:txBody>
          <a:bodyPr/>
          <a:lstStyle/>
          <a:p>
            <a:r>
              <a:rPr lang="en-US" dirty="0"/>
              <a:t>Click to edit Master title style</a:t>
            </a:r>
          </a:p>
        </p:txBody>
      </p:sp>
      <p:sp>
        <p:nvSpPr>
          <p:cNvPr id="6" name="Footer Placeholder 4">
            <a:extLst>
              <a:ext uri="{FF2B5EF4-FFF2-40B4-BE49-F238E27FC236}">
                <a16:creationId xmlns:a16="http://schemas.microsoft.com/office/drawing/2014/main" id="{1BED2138-9C50-F49F-A2E0-F0EC5749AEDB}"/>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720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F861520-C923-D7A0-6ABD-7F30BF8B1892}"/>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3623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8D7B-382F-F94E-803C-14317EF3D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C08E01-078B-BA4F-8E14-E781B585A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CE5C0-413F-DF48-AAA6-D0C7D72F2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22832765-EF60-E475-99FE-E3E1116FA8A2}"/>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126134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3BB494-C75E-7247-B02A-1BF69E5BB7D7}"/>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C2CDC1-9766-8C48-8771-718F6B204745}"/>
              </a:ext>
            </a:extLst>
          </p:cNvPr>
          <p:cNvSpPr>
            <a:spLocks noGrp="1"/>
          </p:cNvSpPr>
          <p:nvPr>
            <p:ph type="sldNum" sz="quarter" idx="4"/>
          </p:nvPr>
        </p:nvSpPr>
        <p:spPr>
          <a:xfrm>
            <a:off x="11516264" y="6356350"/>
            <a:ext cx="675736" cy="365125"/>
          </a:xfrm>
          <a:prstGeom prst="rect">
            <a:avLst/>
          </a:prstGeom>
        </p:spPr>
        <p:txBody>
          <a:bodyPr vert="horz" lIns="91440" tIns="45720" rIns="91440" bIns="45720" rtlCol="0" anchor="ctr"/>
          <a:lstStyle>
            <a:lvl1pPr algn="r">
              <a:defRPr sz="1200">
                <a:solidFill>
                  <a:srgbClr val="000000"/>
                </a:solidFill>
              </a:defRPr>
            </a:lvl1pPr>
          </a:lstStyle>
          <a:p>
            <a:fld id="{2FD35CE8-F85D-0F46-9950-9D11AE23CE63}" type="slidenum">
              <a:rPr lang="en-US" smtClean="0"/>
              <a:pPr/>
              <a:t>‹#›</a:t>
            </a:fld>
            <a:endParaRPr lang="en-US"/>
          </a:p>
        </p:txBody>
      </p:sp>
    </p:spTree>
    <p:extLst>
      <p:ext uri="{BB962C8B-B14F-4D97-AF65-F5344CB8AC3E}">
        <p14:creationId xmlns:p14="http://schemas.microsoft.com/office/powerpoint/2010/main" val="393921462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7849-5386-BA4B-AFD9-1F3329552147}"/>
              </a:ext>
            </a:extLst>
          </p:cNvPr>
          <p:cNvSpPr>
            <a:spLocks noGrp="1"/>
          </p:cNvSpPr>
          <p:nvPr>
            <p:ph type="title"/>
          </p:nvPr>
        </p:nvSpPr>
        <p:spPr>
          <a:xfrm>
            <a:off x="394804" y="365125"/>
            <a:ext cx="10515600" cy="1325563"/>
          </a:xfrm>
          <a:prstGeom prst="rect">
            <a:avLst/>
          </a:prstGeom>
          <a:ln>
            <a:noFill/>
          </a:ln>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1ACE4A-BF96-CF4F-B2D7-23572F7B1194}"/>
              </a:ext>
            </a:extLst>
          </p:cNvPr>
          <p:cNvSpPr>
            <a:spLocks noGrp="1"/>
          </p:cNvSpPr>
          <p:nvPr>
            <p:ph type="body" idx="1"/>
          </p:nvPr>
        </p:nvSpPr>
        <p:spPr>
          <a:xfrm>
            <a:off x="394804" y="1155700"/>
            <a:ext cx="10515600" cy="4897398"/>
          </a:xfrm>
          <a:prstGeom prst="rect">
            <a:avLst/>
          </a:prstGeom>
          <a:ln>
            <a:noFill/>
          </a:ln>
        </p:spPr>
        <p:txBody>
          <a:bodyPr vert="horz" lIns="9144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5D084EC-AA1C-14C3-4FBC-7B0549DB1381}"/>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67085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Lst>
  <p:hf hdr="0" ftr="0" dt="0"/>
  <p:txStyles>
    <p:title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7849-5386-BA4B-AFD9-1F3329552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1ACE4A-BF96-CF4F-B2D7-23572F7B1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37E21C4D-4825-A465-BC2F-242DE4E4BF8C}"/>
              </a:ext>
            </a:extLst>
          </p:cNvPr>
          <p:cNvSpPr>
            <a:spLocks noGrp="1"/>
          </p:cNvSpPr>
          <p:nvPr>
            <p:ph type="ftr" sz="quarter" idx="3"/>
          </p:nvPr>
        </p:nvSpPr>
        <p:spPr>
          <a:xfrm>
            <a:off x="267419" y="6356350"/>
            <a:ext cx="11033185" cy="416590"/>
          </a:xfrm>
          <a:prstGeom prst="rect">
            <a:avLst/>
          </a:prstGeom>
        </p:spPr>
        <p:txBody>
          <a:bodyPr vert="horz" lIns="91440" tIns="45720" rIns="91440" bIns="45720" rtlCol="0" anchor="b" anchorCtr="0"/>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961014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ln>
            <a:solidFill>
              <a:srgbClr val="002060"/>
            </a:solidFill>
          </a:ln>
          <a:solidFill>
            <a:srgbClr val="0028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0E047E-ED48-AED5-90FD-DA68C1D6E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ACEC05-CEF1-E98A-EEF5-836E82A89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DD62C-0CD5-3B10-4211-26698E0397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5FFD5-C531-4A13-9A61-84157E812845}" type="datetimeFigureOut">
              <a:rPr lang="en-US" smtClean="0"/>
              <a:t>4/6/2023</a:t>
            </a:fld>
            <a:endParaRPr lang="en-US"/>
          </a:p>
        </p:txBody>
      </p:sp>
      <p:sp>
        <p:nvSpPr>
          <p:cNvPr id="5" name="Footer Placeholder 4">
            <a:extLst>
              <a:ext uri="{FF2B5EF4-FFF2-40B4-BE49-F238E27FC236}">
                <a16:creationId xmlns:a16="http://schemas.microsoft.com/office/drawing/2014/main" id="{393C130A-637A-8CD8-D94D-11C1D4208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7F9BF3-89B6-9F59-B8B1-A3EDE8BB4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E633C-830B-4816-AFE8-315EF4E0A4B4}" type="slidenum">
              <a:rPr lang="en-US" smtClean="0"/>
              <a:t>‹#›</a:t>
            </a:fld>
            <a:endParaRPr lang="en-US"/>
          </a:p>
        </p:txBody>
      </p:sp>
    </p:spTree>
    <p:extLst>
      <p:ext uri="{BB962C8B-B14F-4D97-AF65-F5344CB8AC3E}">
        <p14:creationId xmlns:p14="http://schemas.microsoft.com/office/powerpoint/2010/main" val="171396322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6CA10292-75CC-42AD-B3B1-54736C7EBB04}"/>
              </a:ext>
            </a:extLst>
          </p:cNvPr>
          <p:cNvSpPr txBox="1">
            <a:spLocks/>
          </p:cNvSpPr>
          <p:nvPr/>
        </p:nvSpPr>
        <p:spPr>
          <a:xfrm>
            <a:off x="422812" y="5363831"/>
            <a:ext cx="5673188" cy="1186322"/>
          </a:xfrm>
          <a:prstGeom prst="rect">
            <a:avLst/>
          </a:prstGeom>
        </p:spPr>
        <p:txBody>
          <a:bodyPr/>
          <a:lstStyle>
            <a:lvl1pPr marL="228600" indent="-228600" algn="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r"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6002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20574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pPr>
            <a:r>
              <a:rPr lang="en-US" sz="1200" b="0" dirty="0">
                <a:solidFill>
                  <a:srgbClr val="002856"/>
                </a:solidFill>
              </a:rPr>
              <a:t>Marius M. </a:t>
            </a:r>
            <a:r>
              <a:rPr lang="en-US" sz="1200" b="0" dirty="0" err="1">
                <a:solidFill>
                  <a:srgbClr val="002856"/>
                </a:solidFill>
              </a:rPr>
              <a:t>Hoeper</a:t>
            </a:r>
            <a:r>
              <a:rPr lang="en-US" sz="1200" b="0" dirty="0">
                <a:solidFill>
                  <a:srgbClr val="002856"/>
                </a:solidFill>
              </a:rPr>
              <a:t>, David B. </a:t>
            </a:r>
            <a:r>
              <a:rPr lang="en-US" sz="1200" b="0" dirty="0" err="1">
                <a:solidFill>
                  <a:srgbClr val="002856"/>
                </a:solidFill>
              </a:rPr>
              <a:t>Badesch</a:t>
            </a:r>
            <a:r>
              <a:rPr lang="en-US" sz="1200" b="0" dirty="0">
                <a:solidFill>
                  <a:srgbClr val="002856"/>
                </a:solidFill>
              </a:rPr>
              <a:t>, H. </a:t>
            </a:r>
            <a:r>
              <a:rPr lang="en-US" sz="1200" b="0" dirty="0" err="1">
                <a:solidFill>
                  <a:srgbClr val="002856"/>
                </a:solidFill>
              </a:rPr>
              <a:t>Ardeschir</a:t>
            </a:r>
            <a:r>
              <a:rPr lang="en-US" sz="1200" b="0" dirty="0">
                <a:solidFill>
                  <a:srgbClr val="002856"/>
                </a:solidFill>
              </a:rPr>
              <a:t> </a:t>
            </a:r>
            <a:r>
              <a:rPr lang="en-US" sz="1200" b="0" dirty="0" err="1">
                <a:solidFill>
                  <a:srgbClr val="002856"/>
                </a:solidFill>
              </a:rPr>
              <a:t>Ghofrani</a:t>
            </a:r>
            <a:r>
              <a:rPr lang="en-US" sz="1200" b="0" dirty="0">
                <a:solidFill>
                  <a:srgbClr val="002856"/>
                </a:solidFill>
              </a:rPr>
              <a:t>, J. Simon R. Gibbs, Mardi Gomberg-Maitland, Vallerie V. McLaughlin, Ioana R. Preston, </a:t>
            </a:r>
            <a:r>
              <a:rPr lang="en-US" sz="1200" b="0" dirty="0" err="1">
                <a:solidFill>
                  <a:srgbClr val="002856"/>
                </a:solidFill>
              </a:rPr>
              <a:t>Rogerio</a:t>
            </a:r>
            <a:r>
              <a:rPr lang="en-US" sz="1200" b="0" dirty="0">
                <a:solidFill>
                  <a:srgbClr val="002856"/>
                </a:solidFill>
              </a:rPr>
              <a:t> Souza, Aaron B. Waxman, Ekkehard Grünig, Grzegorz </a:t>
            </a:r>
            <a:r>
              <a:rPr lang="en-US" sz="1200" b="0" dirty="0" err="1">
                <a:solidFill>
                  <a:srgbClr val="002856"/>
                </a:solidFill>
              </a:rPr>
              <a:t>Kopeć</a:t>
            </a:r>
            <a:r>
              <a:rPr lang="en-US" sz="1200" b="0" dirty="0">
                <a:solidFill>
                  <a:srgbClr val="002856"/>
                </a:solidFill>
              </a:rPr>
              <a:t>, Gisela Meyer,</a:t>
            </a:r>
            <a:br>
              <a:rPr lang="en-US" sz="1200" b="0" dirty="0">
                <a:solidFill>
                  <a:srgbClr val="002856"/>
                </a:solidFill>
              </a:rPr>
            </a:br>
            <a:r>
              <a:rPr lang="en-US" sz="1200" b="0" dirty="0">
                <a:solidFill>
                  <a:srgbClr val="002856"/>
                </a:solidFill>
              </a:rPr>
              <a:t>Karen M. Olsson, Stephan Rosenkranz, </a:t>
            </a:r>
            <a:r>
              <a:rPr lang="en-US" sz="1200" b="0" dirty="0" err="1">
                <a:solidFill>
                  <a:srgbClr val="002856"/>
                </a:solidFill>
              </a:rPr>
              <a:t>Yayun</a:t>
            </a:r>
            <a:r>
              <a:rPr lang="en-US" sz="1200" b="0" dirty="0">
                <a:solidFill>
                  <a:srgbClr val="002856"/>
                </a:solidFill>
              </a:rPr>
              <a:t> Xu, Barry Miller, Marcie Fowler,</a:t>
            </a:r>
            <a:br>
              <a:rPr lang="en-US" sz="1200" b="0" dirty="0">
                <a:solidFill>
                  <a:srgbClr val="002856"/>
                </a:solidFill>
              </a:rPr>
            </a:br>
            <a:r>
              <a:rPr lang="en-US" sz="1200" b="0" dirty="0">
                <a:solidFill>
                  <a:srgbClr val="002856"/>
                </a:solidFill>
              </a:rPr>
              <a:t>John Butler, Janethe de Oliveira Pena, Marc Humbert, for the STELLAR</a:t>
            </a:r>
            <a:br>
              <a:rPr lang="en-US" sz="1200" b="0" dirty="0">
                <a:solidFill>
                  <a:srgbClr val="002856"/>
                </a:solidFill>
              </a:rPr>
            </a:br>
            <a:r>
              <a:rPr lang="en-US" sz="1200" b="0" dirty="0">
                <a:solidFill>
                  <a:srgbClr val="002856"/>
                </a:solidFill>
              </a:rPr>
              <a:t>Trial Investigators </a:t>
            </a:r>
          </a:p>
        </p:txBody>
      </p:sp>
      <p:sp>
        <p:nvSpPr>
          <p:cNvPr id="5" name="Title 1">
            <a:extLst>
              <a:ext uri="{FF2B5EF4-FFF2-40B4-BE49-F238E27FC236}">
                <a16:creationId xmlns:a16="http://schemas.microsoft.com/office/drawing/2014/main" id="{373C51F5-9713-5C42-A286-0CCB3254AA7F}"/>
              </a:ext>
            </a:extLst>
          </p:cNvPr>
          <p:cNvSpPr txBox="1">
            <a:spLocks/>
          </p:cNvSpPr>
          <p:nvPr/>
        </p:nvSpPr>
        <p:spPr>
          <a:xfrm>
            <a:off x="422813" y="1016764"/>
            <a:ext cx="9368168" cy="2387600"/>
          </a:xfrm>
          <a:prstGeom prst="rect">
            <a:avLst/>
          </a:prstGeom>
        </p:spPr>
        <p:txBody>
          <a:bodyPr anchor="b">
            <a:noAutofit/>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l">
              <a:lnSpc>
                <a:spcPct val="100000"/>
              </a:lnSpc>
            </a:pPr>
            <a:r>
              <a:rPr lang="en-US" sz="3000" dirty="0">
                <a:solidFill>
                  <a:srgbClr val="002856"/>
                </a:solidFill>
              </a:rPr>
              <a:t>The STELLAR Phase 3 Trial:  </a:t>
            </a:r>
          </a:p>
          <a:p>
            <a:pPr algn="l">
              <a:lnSpc>
                <a:spcPct val="100000"/>
              </a:lnSpc>
            </a:pPr>
            <a:r>
              <a:rPr lang="en-US" sz="3000" dirty="0">
                <a:solidFill>
                  <a:srgbClr val="002856"/>
                </a:solidFill>
              </a:rPr>
              <a:t>A Study of </a:t>
            </a:r>
            <a:r>
              <a:rPr lang="en-US" sz="3000" dirty="0" err="1">
                <a:solidFill>
                  <a:srgbClr val="002856"/>
                </a:solidFill>
              </a:rPr>
              <a:t>Sotatercept</a:t>
            </a:r>
            <a:r>
              <a:rPr lang="en-US" sz="3000" dirty="0">
                <a:solidFill>
                  <a:srgbClr val="002856"/>
                </a:solidFill>
              </a:rPr>
              <a:t> in Combination with Background Therapy for the Treatment of Pulmonary Arterial Hypertension</a:t>
            </a:r>
          </a:p>
        </p:txBody>
      </p:sp>
      <p:sp>
        <p:nvSpPr>
          <p:cNvPr id="3" name="TextBox 2">
            <a:extLst>
              <a:ext uri="{FF2B5EF4-FFF2-40B4-BE49-F238E27FC236}">
                <a16:creationId xmlns:a16="http://schemas.microsoft.com/office/drawing/2014/main" id="{7E0C98DD-77E9-A08C-7C9B-C3090AC7BECE}"/>
              </a:ext>
            </a:extLst>
          </p:cNvPr>
          <p:cNvSpPr txBox="1"/>
          <p:nvPr/>
        </p:nvSpPr>
        <p:spPr>
          <a:xfrm>
            <a:off x="422813" y="3830099"/>
            <a:ext cx="6096000" cy="1261884"/>
          </a:xfrm>
          <a:prstGeom prst="rect">
            <a:avLst/>
          </a:prstGeom>
          <a:noFill/>
        </p:spPr>
        <p:txBody>
          <a:bodyPr wrap="square">
            <a:spAutoFit/>
          </a:bodyPr>
          <a:lstStyle/>
          <a:p>
            <a:pPr algn="l">
              <a:lnSpc>
                <a:spcPct val="100000"/>
              </a:lnSpc>
            </a:pPr>
            <a:r>
              <a:rPr lang="en-US" sz="2000" b="1" dirty="0">
                <a:solidFill>
                  <a:srgbClr val="002856"/>
                </a:solidFill>
              </a:rPr>
              <a:t>Marius M. </a:t>
            </a:r>
            <a:r>
              <a:rPr lang="en-US" sz="2000" b="1" dirty="0" err="1">
                <a:solidFill>
                  <a:srgbClr val="002856"/>
                </a:solidFill>
              </a:rPr>
              <a:t>Hoeper</a:t>
            </a:r>
            <a:r>
              <a:rPr lang="en-US" sz="2000" b="1" dirty="0">
                <a:solidFill>
                  <a:srgbClr val="002856"/>
                </a:solidFill>
              </a:rPr>
              <a:t>, MD</a:t>
            </a:r>
          </a:p>
          <a:p>
            <a:r>
              <a:rPr lang="en-US" sz="1400" dirty="0"/>
              <a:t>Deputy Director, Department of Respiratory Medicine</a:t>
            </a:r>
          </a:p>
          <a:p>
            <a:r>
              <a:rPr lang="en-US" sz="1400" dirty="0"/>
              <a:t>Clinic for Respiratory Medicine</a:t>
            </a:r>
          </a:p>
          <a:p>
            <a:r>
              <a:rPr lang="en-US" sz="1400" dirty="0"/>
              <a:t>Hannover Medical School </a:t>
            </a:r>
          </a:p>
          <a:p>
            <a:r>
              <a:rPr lang="en-US" sz="1400" dirty="0"/>
              <a:t>Hannover, Germany</a:t>
            </a:r>
          </a:p>
        </p:txBody>
      </p:sp>
      <p:pic>
        <p:nvPicPr>
          <p:cNvPr id="6" name="Picture 5" descr="Logo&#10;&#10;Description automatically generated">
            <a:extLst>
              <a:ext uri="{FF2B5EF4-FFF2-40B4-BE49-F238E27FC236}">
                <a16:creationId xmlns:a16="http://schemas.microsoft.com/office/drawing/2014/main" id="{9AF8766D-6BEB-4549-5590-C54BA02B9EEC}"/>
              </a:ext>
            </a:extLst>
          </p:cNvPr>
          <p:cNvPicPr>
            <a:picLocks noChangeAspect="1"/>
          </p:cNvPicPr>
          <p:nvPr/>
        </p:nvPicPr>
        <p:blipFill>
          <a:blip r:embed="rId2"/>
          <a:stretch>
            <a:fillRect/>
          </a:stretch>
        </p:blipFill>
        <p:spPr>
          <a:xfrm>
            <a:off x="8298611" y="289524"/>
            <a:ext cx="3591464" cy="558439"/>
          </a:xfrm>
          <a:prstGeom prst="rect">
            <a:avLst/>
          </a:prstGeom>
        </p:spPr>
      </p:pic>
    </p:spTree>
    <p:extLst>
      <p:ext uri="{BB962C8B-B14F-4D97-AF65-F5344CB8AC3E}">
        <p14:creationId xmlns:p14="http://schemas.microsoft.com/office/powerpoint/2010/main" val="4081846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TotalCME</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p:txBody>
          <a:bodyPr/>
          <a:lstStyle/>
          <a:p>
            <a:r>
              <a:rPr lang="en-US" dirty="0">
                <a:ln>
                  <a:noFill/>
                </a:ln>
              </a:rPr>
              <a:t>Disclosures</a:t>
            </a:r>
          </a:p>
        </p:txBody>
      </p:sp>
      <p:sp>
        <p:nvSpPr>
          <p:cNvPr id="3" name="Content Placeholder 2">
            <a:extLst>
              <a:ext uri="{FF2B5EF4-FFF2-40B4-BE49-F238E27FC236}">
                <a16:creationId xmlns:a16="http://schemas.microsoft.com/office/drawing/2014/main" id="{C727E9E7-B14F-478A-9FA7-DF0CAC2A50A1}"/>
              </a:ext>
            </a:extLst>
          </p:cNvPr>
          <p:cNvSpPr>
            <a:spLocks noGrp="1"/>
          </p:cNvSpPr>
          <p:nvPr>
            <p:ph idx="1"/>
          </p:nvPr>
        </p:nvSpPr>
        <p:spPr>
          <a:xfrm>
            <a:off x="394804" y="1700105"/>
            <a:ext cx="11276496" cy="4351338"/>
          </a:xfrm>
        </p:spPr>
        <p:txBody>
          <a:bodyPr/>
          <a:lstStyle/>
          <a:p>
            <a:r>
              <a:rPr lang="en-US" dirty="0">
                <a:ln>
                  <a:noFill/>
                </a:ln>
              </a:rPr>
              <a:t>Marius M. Hoeper is consultant for </a:t>
            </a:r>
            <a:r>
              <a:rPr lang="en-US" dirty="0" err="1">
                <a:ln>
                  <a:noFill/>
                </a:ln>
              </a:rPr>
              <a:t>Acceleron</a:t>
            </a:r>
            <a:r>
              <a:rPr lang="en-US" dirty="0">
                <a:ln>
                  <a:noFill/>
                </a:ln>
              </a:rPr>
              <a:t> Pharma Inc., a</a:t>
            </a:r>
            <a:br>
              <a:rPr lang="en-US" dirty="0">
                <a:ln>
                  <a:noFill/>
                </a:ln>
              </a:rPr>
            </a:br>
            <a:r>
              <a:rPr lang="en-US" dirty="0">
                <a:ln>
                  <a:noFill/>
                </a:ln>
              </a:rPr>
              <a:t>wholly-owned subsidiary of Merck &amp; Co., Inc., Rahway, NJ, USA.</a:t>
            </a:r>
          </a:p>
          <a:p>
            <a:r>
              <a:rPr lang="en-US" dirty="0">
                <a:ln>
                  <a:noFill/>
                </a:ln>
              </a:rPr>
              <a:t>This study was funded by </a:t>
            </a:r>
            <a:r>
              <a:rPr lang="en-US" dirty="0" err="1">
                <a:ln>
                  <a:noFill/>
                </a:ln>
              </a:rPr>
              <a:t>Acceleron</a:t>
            </a:r>
            <a:r>
              <a:rPr lang="en-US" dirty="0">
                <a:ln>
                  <a:noFill/>
                </a:ln>
              </a:rPr>
              <a:t> Pharma Inc., a wholly-owned subsidiary of Merck &amp; Co., Inc., Rahway, NJ, USA.</a:t>
            </a:r>
          </a:p>
        </p:txBody>
      </p:sp>
      <p:pic>
        <p:nvPicPr>
          <p:cNvPr id="6" name="Picture 5" descr="Logo&#10;&#10;Description automatically generated">
            <a:extLst>
              <a:ext uri="{FF2B5EF4-FFF2-40B4-BE49-F238E27FC236}">
                <a16:creationId xmlns:a16="http://schemas.microsoft.com/office/drawing/2014/main" id="{CDA37067-31DD-CF8A-E006-225B051DE71B}"/>
              </a:ext>
            </a:extLst>
          </p:cNvPr>
          <p:cNvPicPr>
            <a:picLocks noChangeAspect="1"/>
          </p:cNvPicPr>
          <p:nvPr/>
        </p:nvPicPr>
        <p:blipFill>
          <a:blip r:embed="rId2"/>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246455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a:extLst>
              <a:ext uri="{FF2B5EF4-FFF2-40B4-BE49-F238E27FC236}">
                <a16:creationId xmlns:a16="http://schemas.microsoft.com/office/drawing/2014/main" id="{446BEBFC-DC95-4CA8-A109-F7408585094F}"/>
              </a:ext>
            </a:extLst>
          </p:cNvPr>
          <p:cNvSpPr>
            <a:spLocks noGrp="1"/>
          </p:cNvSpPr>
          <p:nvPr>
            <p:ph type="title"/>
          </p:nvPr>
        </p:nvSpPr>
        <p:spPr>
          <a:xfrm>
            <a:off x="394804" y="386435"/>
            <a:ext cx="11460498" cy="1070372"/>
          </a:xfrm>
        </p:spPr>
        <p:txBody>
          <a:bodyPr>
            <a:normAutofit/>
          </a:bodyPr>
          <a:lstStyle/>
          <a:p>
            <a:r>
              <a:rPr lang="en-US" sz="3400" noProof="0" dirty="0">
                <a:ln>
                  <a:noFill/>
                </a:ln>
              </a:rPr>
              <a:t>Sotatercept is Proposed as a </a:t>
            </a:r>
            <a:r>
              <a:rPr lang="en-US" sz="3400" dirty="0">
                <a:ln>
                  <a:noFill/>
                </a:ln>
              </a:rPr>
              <a:t>R</a:t>
            </a:r>
            <a:r>
              <a:rPr lang="en-US" sz="3400" noProof="0" dirty="0" err="1">
                <a:ln>
                  <a:noFill/>
                </a:ln>
              </a:rPr>
              <a:t>everse</a:t>
            </a:r>
            <a:r>
              <a:rPr lang="en-US" sz="3400" noProof="0" dirty="0">
                <a:ln>
                  <a:noFill/>
                </a:ln>
              </a:rPr>
              <a:t>-Remodeling </a:t>
            </a:r>
            <a:r>
              <a:rPr lang="en-US" sz="3400" dirty="0">
                <a:ln>
                  <a:noFill/>
                </a:ln>
              </a:rPr>
              <a:t>A</a:t>
            </a:r>
            <a:r>
              <a:rPr lang="en-US" sz="3400" noProof="0" dirty="0">
                <a:ln>
                  <a:noFill/>
                </a:ln>
              </a:rPr>
              <a:t>gent</a:t>
            </a:r>
            <a:endParaRPr lang="en-US" sz="3400" dirty="0">
              <a:ln>
                <a:noFill/>
              </a:ln>
            </a:endParaRPr>
          </a:p>
        </p:txBody>
      </p:sp>
      <p:sp>
        <p:nvSpPr>
          <p:cNvPr id="2" name="Footer Placeholder 1">
            <a:extLst>
              <a:ext uri="{FF2B5EF4-FFF2-40B4-BE49-F238E27FC236}">
                <a16:creationId xmlns:a16="http://schemas.microsoft.com/office/drawing/2014/main" id="{89F9B3F4-C63E-E1DF-61EC-3E415C93A267}"/>
              </a:ext>
            </a:extLst>
          </p:cNvPr>
          <p:cNvSpPr>
            <a:spLocks noGrp="1"/>
          </p:cNvSpPr>
          <p:nvPr>
            <p:ph type="ftr" sz="quarter" idx="3"/>
          </p:nvPr>
        </p:nvSpPr>
        <p:spPr>
          <a:xfrm>
            <a:off x="267419" y="6356350"/>
            <a:ext cx="10035530" cy="416590"/>
          </a:xfrm>
        </p:spPr>
        <p:txBody>
          <a:bodyPr/>
          <a:lstStyle/>
          <a:p>
            <a:r>
              <a:rPr lang="en-US" sz="1000" dirty="0" err="1"/>
              <a:t>ActRIIA</a:t>
            </a:r>
            <a:r>
              <a:rPr lang="en-US" sz="1000" dirty="0"/>
              <a:t>: activin receptor type 2A; BMP: bone morphogenetic protein; </a:t>
            </a:r>
            <a:r>
              <a:rPr lang="en-US" sz="1000" dirty="0" err="1"/>
              <a:t>BMPR</a:t>
            </a:r>
            <a:r>
              <a:rPr lang="en-US" sz="1000" dirty="0"/>
              <a:t>-II: bone morphogenetic protein receptor type II; IgG1Fc: human immunoglobulin G1 Fc domain.</a:t>
            </a:r>
          </a:p>
          <a:p>
            <a:r>
              <a:rPr lang="en-US" sz="1000" dirty="0"/>
              <a:t>1. </a:t>
            </a:r>
            <a:r>
              <a:rPr lang="en-US" sz="1000" dirty="0" err="1"/>
              <a:t>Tielemans</a:t>
            </a:r>
            <a:r>
              <a:rPr lang="en-US" sz="1000" dirty="0"/>
              <a:t> B, et al. </a:t>
            </a:r>
            <a:r>
              <a:rPr lang="en-US" sz="1000" i="1" dirty="0"/>
              <a:t>Drug </a:t>
            </a:r>
            <a:r>
              <a:rPr lang="en-US" sz="1000" i="1" dirty="0" err="1"/>
              <a:t>Discov</a:t>
            </a:r>
            <a:r>
              <a:rPr lang="en-US" sz="1000" i="1" dirty="0"/>
              <a:t> Today. </a:t>
            </a:r>
            <a:r>
              <a:rPr lang="en-US" sz="1000" dirty="0"/>
              <a:t>2019;24(3):703-716. 2. </a:t>
            </a:r>
            <a:r>
              <a:rPr lang="en-US" sz="1000" dirty="0" err="1"/>
              <a:t>Rol</a:t>
            </a:r>
            <a:r>
              <a:rPr lang="en-US" sz="1000" dirty="0"/>
              <a:t> N, et al. </a:t>
            </a:r>
            <a:r>
              <a:rPr lang="en-US" sz="1000" i="1" dirty="0"/>
              <a:t>Int J Mol Sci. </a:t>
            </a:r>
            <a:r>
              <a:rPr lang="en-US" sz="1000" dirty="0"/>
              <a:t>2018;19(9):2585; 3. Humbert M, et al. </a:t>
            </a:r>
            <a:r>
              <a:rPr lang="en-US" sz="1000" i="1" dirty="0"/>
              <a:t>N </a:t>
            </a:r>
            <a:r>
              <a:rPr lang="en-US" sz="1000" i="1" dirty="0" err="1"/>
              <a:t>Engl</a:t>
            </a:r>
            <a:r>
              <a:rPr lang="en-US" sz="1000" i="1" dirty="0"/>
              <a:t> J Med. </a:t>
            </a:r>
            <a:r>
              <a:rPr lang="en-US" sz="1000" dirty="0"/>
              <a:t>2021;384(13):1204–1215; 4. Yung </a:t>
            </a:r>
            <a:r>
              <a:rPr lang="en-US" sz="1000" dirty="0" err="1"/>
              <a:t>LM</a:t>
            </a:r>
            <a:r>
              <a:rPr lang="en-US" sz="1000" dirty="0"/>
              <a:t>, et al. </a:t>
            </a:r>
            <a:r>
              <a:rPr lang="en-US" sz="1000" i="1" dirty="0"/>
              <a:t>Sci </a:t>
            </a:r>
            <a:r>
              <a:rPr lang="en-US" sz="1000" i="1" dirty="0" err="1"/>
              <a:t>Transl</a:t>
            </a:r>
            <a:r>
              <a:rPr lang="en-US" sz="1000" i="1" dirty="0"/>
              <a:t> Med. </a:t>
            </a:r>
            <a:r>
              <a:rPr lang="en-US" sz="1000" dirty="0"/>
              <a:t>2020;12(543):eeaz5660.</a:t>
            </a:r>
          </a:p>
        </p:txBody>
      </p:sp>
      <p:sp>
        <p:nvSpPr>
          <p:cNvPr id="115" name="Text Placeholder 2">
            <a:extLst>
              <a:ext uri="{FF2B5EF4-FFF2-40B4-BE49-F238E27FC236}">
                <a16:creationId xmlns:a16="http://schemas.microsoft.com/office/drawing/2014/main" id="{E49AFF67-4F7C-465B-800A-E4685C74B357}"/>
              </a:ext>
            </a:extLst>
          </p:cNvPr>
          <p:cNvSpPr txBox="1">
            <a:spLocks/>
          </p:cNvSpPr>
          <p:nvPr/>
        </p:nvSpPr>
        <p:spPr>
          <a:xfrm>
            <a:off x="461994" y="1284626"/>
            <a:ext cx="11223396" cy="1559401"/>
          </a:xfrm>
          <a:prstGeom prst="rect">
            <a:avLst/>
          </a:prstGeom>
        </p:spPr>
        <p:txBody>
          <a:bodyPr vert="horz" wrap="square" lIns="91440" tIns="0" rIns="91440" bIns="45720" rtlCol="0">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n>
                  <a:noFill/>
                </a:ln>
              </a:rPr>
              <a:t>PAH is a progressive disease driven by pulmonary vascular remodeling due in part to an imbalance in</a:t>
            </a:r>
            <a:br>
              <a:rPr lang="en-US" sz="1800" dirty="0">
                <a:ln>
                  <a:noFill/>
                </a:ln>
              </a:rPr>
            </a:br>
            <a:r>
              <a:rPr lang="en-US" sz="1800" dirty="0">
                <a:ln>
                  <a:noFill/>
                </a:ln>
              </a:rPr>
              <a:t>anti-proliferative (BMPR-II-mediated) and pro-proliferative (</a:t>
            </a:r>
            <a:r>
              <a:rPr lang="en-US" sz="1800" dirty="0" err="1">
                <a:ln>
                  <a:noFill/>
                </a:ln>
              </a:rPr>
              <a:t>ActRIIA</a:t>
            </a:r>
            <a:r>
              <a:rPr lang="en-US" sz="1800" dirty="0">
                <a:ln>
                  <a:noFill/>
                </a:ln>
              </a:rPr>
              <a:t>-mediated) signaling pathways, resulting in hyperproliferation of vessel wall cells.</a:t>
            </a:r>
            <a:r>
              <a:rPr lang="en-US" sz="1800" baseline="30000" dirty="0">
                <a:ln>
                  <a:noFill/>
                </a:ln>
              </a:rPr>
              <a:t>1,2</a:t>
            </a:r>
          </a:p>
          <a:p>
            <a:r>
              <a:rPr lang="en-US" sz="1800" dirty="0" err="1">
                <a:ln>
                  <a:noFill/>
                </a:ln>
              </a:rPr>
              <a:t>Sotatercept</a:t>
            </a:r>
            <a:r>
              <a:rPr lang="en-US" sz="1800" dirty="0">
                <a:ln>
                  <a:noFill/>
                </a:ln>
              </a:rPr>
              <a:t>, an activin signaling inhibitor, is proposed to act as a reverse-remodeling agent through rebalancing of anti-proliferative and pro-proliferative signaling pathways.</a:t>
            </a:r>
            <a:r>
              <a:rPr lang="en-US" sz="1800" baseline="30000" dirty="0">
                <a:ln>
                  <a:noFill/>
                </a:ln>
              </a:rPr>
              <a:t>3,4</a:t>
            </a:r>
          </a:p>
        </p:txBody>
      </p:sp>
      <p:grpSp>
        <p:nvGrpSpPr>
          <p:cNvPr id="9" name="Group 8">
            <a:extLst>
              <a:ext uri="{FF2B5EF4-FFF2-40B4-BE49-F238E27FC236}">
                <a16:creationId xmlns:a16="http://schemas.microsoft.com/office/drawing/2014/main" id="{FFC1B49A-F5FB-4D79-BC18-FB4DD383A9CB}"/>
              </a:ext>
            </a:extLst>
          </p:cNvPr>
          <p:cNvGrpSpPr/>
          <p:nvPr/>
        </p:nvGrpSpPr>
        <p:grpSpPr>
          <a:xfrm>
            <a:off x="3791932" y="3163901"/>
            <a:ext cx="3661308" cy="2554354"/>
            <a:chOff x="3358297" y="2826795"/>
            <a:chExt cx="3661308" cy="2554354"/>
          </a:xfrm>
        </p:grpSpPr>
        <p:sp>
          <p:nvSpPr>
            <p:cNvPr id="42" name="TextBox 41">
              <a:extLst>
                <a:ext uri="{FF2B5EF4-FFF2-40B4-BE49-F238E27FC236}">
                  <a16:creationId xmlns:a16="http://schemas.microsoft.com/office/drawing/2014/main" id="{5546EE03-86D4-48A7-9B00-68DBA28EED47}"/>
                </a:ext>
              </a:extLst>
            </p:cNvPr>
            <p:cNvSpPr txBox="1"/>
            <p:nvPr/>
          </p:nvSpPr>
          <p:spPr>
            <a:xfrm>
              <a:off x="5640057" y="2826795"/>
              <a:ext cx="713657" cy="307777"/>
            </a:xfrm>
            <a:prstGeom prst="rect">
              <a:avLst/>
            </a:prstGeom>
            <a:noFill/>
          </p:spPr>
          <p:txBody>
            <a:bodyPr wrap="square" rtlCol="0">
              <a:spAutoFit/>
            </a:bodyPr>
            <a:lstStyle/>
            <a:p>
              <a:pPr algn="ctr"/>
              <a:r>
                <a:rPr lang="en-US" sz="1400" dirty="0">
                  <a:solidFill>
                    <a:srgbClr val="002856"/>
                  </a:solidFill>
                </a:rPr>
                <a:t>BMPs</a:t>
              </a:r>
            </a:p>
          </p:txBody>
        </p:sp>
        <p:sp>
          <p:nvSpPr>
            <p:cNvPr id="57" name="TextBox 56">
              <a:extLst>
                <a:ext uri="{FF2B5EF4-FFF2-40B4-BE49-F238E27FC236}">
                  <a16:creationId xmlns:a16="http://schemas.microsoft.com/office/drawing/2014/main" id="{FDA73CB1-4637-4D53-AF21-270D580E4C2B}"/>
                </a:ext>
              </a:extLst>
            </p:cNvPr>
            <p:cNvSpPr txBox="1"/>
            <p:nvPr/>
          </p:nvSpPr>
          <p:spPr>
            <a:xfrm>
              <a:off x="3407190" y="3264861"/>
              <a:ext cx="713657" cy="307777"/>
            </a:xfrm>
            <a:prstGeom prst="rect">
              <a:avLst/>
            </a:prstGeom>
            <a:noFill/>
          </p:spPr>
          <p:txBody>
            <a:bodyPr wrap="none" rtlCol="0">
              <a:spAutoFit/>
            </a:bodyPr>
            <a:lstStyle/>
            <a:p>
              <a:r>
                <a:rPr lang="en-US" sz="1400" dirty="0">
                  <a:solidFill>
                    <a:srgbClr val="002856"/>
                  </a:solidFill>
                </a:rPr>
                <a:t>Activin</a:t>
              </a:r>
            </a:p>
          </p:txBody>
        </p:sp>
        <p:sp>
          <p:nvSpPr>
            <p:cNvPr id="120" name="Arrow: Up 119">
              <a:extLst>
                <a:ext uri="{FF2B5EF4-FFF2-40B4-BE49-F238E27FC236}">
                  <a16:creationId xmlns:a16="http://schemas.microsoft.com/office/drawing/2014/main" id="{E2A58066-CFE5-480B-AF91-F096194EF61D}"/>
                </a:ext>
              </a:extLst>
            </p:cNvPr>
            <p:cNvSpPr/>
            <p:nvPr/>
          </p:nvSpPr>
          <p:spPr>
            <a:xfrm>
              <a:off x="3358297" y="3293518"/>
              <a:ext cx="108490" cy="207286"/>
            </a:xfrm>
            <a:prstGeom prst="up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56"/>
                </a:solidFill>
              </a:endParaRPr>
            </a:p>
          </p:txBody>
        </p:sp>
        <p:sp>
          <p:nvSpPr>
            <p:cNvPr id="134" name="TextBox 133">
              <a:extLst>
                <a:ext uri="{FF2B5EF4-FFF2-40B4-BE49-F238E27FC236}">
                  <a16:creationId xmlns:a16="http://schemas.microsoft.com/office/drawing/2014/main" id="{613D0F85-D802-4C5A-BB85-10D84D33B510}"/>
                </a:ext>
              </a:extLst>
            </p:cNvPr>
            <p:cNvSpPr txBox="1"/>
            <p:nvPr/>
          </p:nvSpPr>
          <p:spPr>
            <a:xfrm>
              <a:off x="3363790" y="4877165"/>
              <a:ext cx="3655815" cy="503984"/>
            </a:xfrm>
            <a:prstGeom prst="rect">
              <a:avLst/>
            </a:prstGeom>
            <a:noFill/>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856"/>
                  </a:solidFill>
                  <a:effectLst/>
                  <a:uLnTx/>
                  <a:uFillTx/>
                  <a:cs typeface="Calibri" panose="020F0502020204030204" pitchFamily="34" charset="0"/>
                </a:rPr>
                <a:t>Increased Vascular</a:t>
              </a:r>
            </a:p>
            <a:p>
              <a:pPr marL="0" marR="0" lvl="0" indent="0" algn="ctr" defTabSz="914400" rtl="0" eaLnBrk="1" fontAlgn="auto" latinLnBrk="0" hangingPunct="1">
                <a:lnSpc>
                  <a:spcPts val="1600"/>
                </a:lnSpc>
                <a:spcBef>
                  <a:spcPts val="0"/>
                </a:spcBef>
                <a:spcAft>
                  <a:spcPts val="0"/>
                </a:spcAft>
                <a:buClrTx/>
                <a:buSzTx/>
                <a:buFontTx/>
                <a:buNone/>
                <a:tabLst/>
                <a:defRPr/>
              </a:pPr>
              <a:r>
                <a:rPr lang="en-US" b="1" dirty="0">
                  <a:solidFill>
                    <a:srgbClr val="002856"/>
                  </a:solidFill>
                  <a:cs typeface="Calibri" panose="020F0502020204030204" pitchFamily="34" charset="0"/>
                </a:rPr>
                <a:t>Proliferation</a:t>
              </a:r>
              <a:endParaRPr kumimoji="0" lang="en-US" sz="1800" b="1" i="0" u="none" strike="noStrike" kern="1200" cap="none" spc="0" normalizeH="0" baseline="0" noProof="0" dirty="0">
                <a:ln>
                  <a:noFill/>
                </a:ln>
                <a:solidFill>
                  <a:srgbClr val="002856"/>
                </a:solidFill>
                <a:effectLst/>
                <a:uLnTx/>
                <a:uFillTx/>
                <a:cs typeface="Calibri" panose="020F0502020204030204" pitchFamily="34" charset="0"/>
              </a:endParaRPr>
            </a:p>
          </p:txBody>
        </p:sp>
        <p:grpSp>
          <p:nvGrpSpPr>
            <p:cNvPr id="152" name="Group 151">
              <a:extLst>
                <a:ext uri="{FF2B5EF4-FFF2-40B4-BE49-F238E27FC236}">
                  <a16:creationId xmlns:a16="http://schemas.microsoft.com/office/drawing/2014/main" id="{2B6AFB76-BB1B-460D-9D57-F7732CAC1609}"/>
                </a:ext>
              </a:extLst>
            </p:cNvPr>
            <p:cNvGrpSpPr/>
            <p:nvPr/>
          </p:nvGrpSpPr>
          <p:grpSpPr>
            <a:xfrm>
              <a:off x="3786195" y="3169292"/>
              <a:ext cx="2811005" cy="1512021"/>
              <a:chOff x="10147128" y="3553217"/>
              <a:chExt cx="1700947" cy="914928"/>
            </a:xfrm>
          </p:grpSpPr>
          <p:grpSp>
            <p:nvGrpSpPr>
              <p:cNvPr id="153" name="Group 152">
                <a:extLst>
                  <a:ext uri="{FF2B5EF4-FFF2-40B4-BE49-F238E27FC236}">
                    <a16:creationId xmlns:a16="http://schemas.microsoft.com/office/drawing/2014/main" id="{61A840A7-4A23-4664-9387-FFF818DE7B26}"/>
                  </a:ext>
                </a:extLst>
              </p:cNvPr>
              <p:cNvGrpSpPr/>
              <p:nvPr/>
            </p:nvGrpSpPr>
            <p:grpSpPr>
              <a:xfrm rot="20839964">
                <a:off x="11336274" y="3553217"/>
                <a:ext cx="353979" cy="300610"/>
                <a:chOff x="1566830" y="3678765"/>
                <a:chExt cx="353979" cy="300610"/>
              </a:xfrm>
              <a:effectLst>
                <a:outerShdw blurRad="50800" dist="38100" dir="2700000" algn="tl" rotWithShape="0">
                  <a:prstClr val="black">
                    <a:alpha val="40000"/>
                  </a:prstClr>
                </a:outerShdw>
              </a:effectLst>
            </p:grpSpPr>
            <p:sp>
              <p:nvSpPr>
                <p:cNvPr id="168" name="Rectangle 167">
                  <a:extLst>
                    <a:ext uri="{FF2B5EF4-FFF2-40B4-BE49-F238E27FC236}">
                      <a16:creationId xmlns:a16="http://schemas.microsoft.com/office/drawing/2014/main" id="{15918F13-B09B-4FF9-801B-C9E2876E073B}"/>
                    </a:ext>
                  </a:extLst>
                </p:cNvPr>
                <p:cNvSpPr/>
                <p:nvPr/>
              </p:nvSpPr>
              <p:spPr>
                <a:xfrm>
                  <a:off x="1674848" y="3678765"/>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67B8FDEE-339F-4B9C-B0FC-DA592A9AEC2E}"/>
                    </a:ext>
                  </a:extLst>
                </p:cNvPr>
                <p:cNvSpPr/>
                <p:nvPr/>
              </p:nvSpPr>
              <p:spPr>
                <a:xfrm>
                  <a:off x="1791029" y="3747134"/>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32FE8D6C-3E4C-4949-8C49-47AB387106A3}"/>
                    </a:ext>
                  </a:extLst>
                </p:cNvPr>
                <p:cNvSpPr/>
                <p:nvPr/>
              </p:nvSpPr>
              <p:spPr>
                <a:xfrm>
                  <a:off x="1812791" y="3861051"/>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15552A1E-28D3-4205-A630-537C07391BD5}"/>
                    </a:ext>
                  </a:extLst>
                </p:cNvPr>
                <p:cNvSpPr/>
                <p:nvPr/>
              </p:nvSpPr>
              <p:spPr>
                <a:xfrm>
                  <a:off x="1687237" y="3832192"/>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C4633448-453B-45D9-B5A3-1E237F6CC303}"/>
                    </a:ext>
                  </a:extLst>
                </p:cNvPr>
                <p:cNvSpPr/>
                <p:nvPr/>
              </p:nvSpPr>
              <p:spPr>
                <a:xfrm>
                  <a:off x="1579219" y="3728331"/>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F2AB8CC9-9E5C-4953-A745-606E56A4D896}"/>
                    </a:ext>
                  </a:extLst>
                </p:cNvPr>
                <p:cNvSpPr/>
                <p:nvPr/>
              </p:nvSpPr>
              <p:spPr>
                <a:xfrm>
                  <a:off x="1566830" y="3864359"/>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EB70DBB7-DE35-48C5-9C46-876F4D4FB0A1}"/>
                  </a:ext>
                </a:extLst>
              </p:cNvPr>
              <p:cNvGrpSpPr/>
              <p:nvPr/>
            </p:nvGrpSpPr>
            <p:grpSpPr>
              <a:xfrm>
                <a:off x="10147128" y="4000058"/>
                <a:ext cx="1700947" cy="468087"/>
                <a:chOff x="11418452" y="4000058"/>
                <a:chExt cx="1700947" cy="468087"/>
              </a:xfrm>
            </p:grpSpPr>
            <p:sp>
              <p:nvSpPr>
                <p:cNvPr id="166" name="Isosceles Triangle 165">
                  <a:extLst>
                    <a:ext uri="{FF2B5EF4-FFF2-40B4-BE49-F238E27FC236}">
                      <a16:creationId xmlns:a16="http://schemas.microsoft.com/office/drawing/2014/main" id="{6F66058D-B269-4EEF-B4AB-02020AF20F95}"/>
                    </a:ext>
                  </a:extLst>
                </p:cNvPr>
                <p:cNvSpPr/>
                <p:nvPr/>
              </p:nvSpPr>
              <p:spPr>
                <a:xfrm>
                  <a:off x="12018463" y="4075475"/>
                  <a:ext cx="500924" cy="392670"/>
                </a:xfrm>
                <a:prstGeom prst="triangle">
                  <a:avLst/>
                </a:prstGeom>
                <a:gradFill flip="none" rotWithShape="1">
                  <a:path path="shape">
                    <a:fillToRect l="50000" t="50000" r="50000" b="50000"/>
                  </a:path>
                  <a:tileRect/>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7" name="Rectangle 166">
                  <a:extLst>
                    <a:ext uri="{FF2B5EF4-FFF2-40B4-BE49-F238E27FC236}">
                      <a16:creationId xmlns:a16="http://schemas.microsoft.com/office/drawing/2014/main" id="{DBBA9895-6DCF-45CF-B7D5-760B575F614B}"/>
                    </a:ext>
                  </a:extLst>
                </p:cNvPr>
                <p:cNvSpPr/>
                <p:nvPr/>
              </p:nvSpPr>
              <p:spPr>
                <a:xfrm rot="20831173">
                  <a:off x="11418452" y="4000058"/>
                  <a:ext cx="1700947" cy="75417"/>
                </a:xfrm>
                <a:prstGeom prst="rect">
                  <a:avLst/>
                </a:prstGeom>
                <a:solidFill>
                  <a:srgbClr val="B09368"/>
                </a:solidFill>
                <a:ln>
                  <a:noFill/>
                </a:ln>
                <a:effectLst>
                  <a:outerShdw blurRad="50800" dist="38100" dir="2700000" algn="tl" rotWithShape="0">
                    <a:prstClr val="black">
                      <a:alpha val="40000"/>
                    </a:prstClr>
                  </a:outerShdw>
                </a:effectLst>
                <a:scene3d>
                  <a:camera prst="obliqueTop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a:extLst>
                  <a:ext uri="{FF2B5EF4-FFF2-40B4-BE49-F238E27FC236}">
                    <a16:creationId xmlns:a16="http://schemas.microsoft.com/office/drawing/2014/main" id="{FD6488B9-1B23-4BCB-894D-8A7EC9AE9918}"/>
                  </a:ext>
                </a:extLst>
              </p:cNvPr>
              <p:cNvGrpSpPr/>
              <p:nvPr/>
            </p:nvGrpSpPr>
            <p:grpSpPr>
              <a:xfrm>
                <a:off x="10217283" y="3653686"/>
                <a:ext cx="508320" cy="496154"/>
                <a:chOff x="11488607" y="3653686"/>
                <a:chExt cx="508320" cy="496154"/>
              </a:xfrm>
              <a:effectLst>
                <a:outerShdw blurRad="50800" dist="38100" dir="2700000" algn="tl" rotWithShape="0">
                  <a:prstClr val="black">
                    <a:alpha val="40000"/>
                  </a:prstClr>
                </a:outerShdw>
              </a:effectLst>
            </p:grpSpPr>
            <p:sp>
              <p:nvSpPr>
                <p:cNvPr id="156" name="Oval 155">
                  <a:extLst>
                    <a:ext uri="{FF2B5EF4-FFF2-40B4-BE49-F238E27FC236}">
                      <a16:creationId xmlns:a16="http://schemas.microsoft.com/office/drawing/2014/main" id="{08B83960-8C39-44DE-A90B-79B20AFDBCB7}"/>
                    </a:ext>
                  </a:extLst>
                </p:cNvPr>
                <p:cNvSpPr/>
                <p:nvPr/>
              </p:nvSpPr>
              <p:spPr>
                <a:xfrm rot="6510730">
                  <a:off x="11723171" y="3772643"/>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2EC59E6E-D14C-4E1D-9B85-D244F2FEE6A5}"/>
                    </a:ext>
                  </a:extLst>
                </p:cNvPr>
                <p:cNvSpPr/>
                <p:nvPr/>
              </p:nvSpPr>
              <p:spPr>
                <a:xfrm rot="6510730">
                  <a:off x="11819405" y="3852684"/>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534190FF-BB0A-48C3-AA79-99DFFB540099}"/>
                    </a:ext>
                  </a:extLst>
                </p:cNvPr>
                <p:cNvSpPr/>
                <p:nvPr/>
              </p:nvSpPr>
              <p:spPr>
                <a:xfrm rot="6510730">
                  <a:off x="11674194" y="3886476"/>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89000D6-6051-456D-B58D-65260EF6C0B8}"/>
                    </a:ext>
                  </a:extLst>
                </p:cNvPr>
                <p:cNvSpPr/>
                <p:nvPr/>
              </p:nvSpPr>
              <p:spPr>
                <a:xfrm rot="6510730">
                  <a:off x="11632636" y="4012495"/>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A3BFFEB7-4B5E-4A17-9FCD-AFA6B344F198}"/>
                    </a:ext>
                  </a:extLst>
                </p:cNvPr>
                <p:cNvSpPr/>
                <p:nvPr/>
              </p:nvSpPr>
              <p:spPr>
                <a:xfrm rot="6510730">
                  <a:off x="11759534" y="3978583"/>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83B2E068-F7DA-4813-9C8F-D9DB6CD3E8C0}"/>
                    </a:ext>
                  </a:extLst>
                </p:cNvPr>
                <p:cNvSpPr/>
                <p:nvPr/>
              </p:nvSpPr>
              <p:spPr>
                <a:xfrm rot="6510730">
                  <a:off x="11877849" y="3950998"/>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52C34D65-51A0-495C-BB12-3A9A97D5398C}"/>
                    </a:ext>
                  </a:extLst>
                </p:cNvPr>
                <p:cNvSpPr/>
                <p:nvPr/>
              </p:nvSpPr>
              <p:spPr>
                <a:xfrm rot="6510730">
                  <a:off x="11596618" y="3791647"/>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E04B8270-6551-47D9-ADD4-ED5D18F62915}"/>
                    </a:ext>
                  </a:extLst>
                </p:cNvPr>
                <p:cNvSpPr/>
                <p:nvPr/>
              </p:nvSpPr>
              <p:spPr>
                <a:xfrm rot="6510730">
                  <a:off x="11565320" y="3910701"/>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C64831F0-317F-42C9-9D4E-221F1DB837AB}"/>
                    </a:ext>
                  </a:extLst>
                </p:cNvPr>
                <p:cNvSpPr/>
                <p:nvPr/>
              </p:nvSpPr>
              <p:spPr>
                <a:xfrm rot="6510730">
                  <a:off x="11488626" y="4030761"/>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8D79928-4B9D-4DA2-8986-22E35B41EBBD}"/>
                    </a:ext>
                  </a:extLst>
                </p:cNvPr>
                <p:cNvSpPr/>
                <p:nvPr/>
              </p:nvSpPr>
              <p:spPr>
                <a:xfrm rot="6510730">
                  <a:off x="11680130" y="3653667"/>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 name="Group 9">
            <a:extLst>
              <a:ext uri="{FF2B5EF4-FFF2-40B4-BE49-F238E27FC236}">
                <a16:creationId xmlns:a16="http://schemas.microsoft.com/office/drawing/2014/main" id="{9D5D20E5-F5FB-4F65-8FA5-C910532E1D2F}"/>
              </a:ext>
            </a:extLst>
          </p:cNvPr>
          <p:cNvGrpSpPr/>
          <p:nvPr/>
        </p:nvGrpSpPr>
        <p:grpSpPr>
          <a:xfrm>
            <a:off x="7927400" y="2621064"/>
            <a:ext cx="3707877" cy="3078919"/>
            <a:chOff x="7691728" y="2283958"/>
            <a:chExt cx="3707877" cy="3078919"/>
          </a:xfrm>
        </p:grpSpPr>
        <p:sp>
          <p:nvSpPr>
            <p:cNvPr id="83" name="TextBox 82">
              <a:extLst>
                <a:ext uri="{FF2B5EF4-FFF2-40B4-BE49-F238E27FC236}">
                  <a16:creationId xmlns:a16="http://schemas.microsoft.com/office/drawing/2014/main" id="{2C907FA4-5CAD-4CB5-A393-ED7DDB2AB7C2}"/>
                </a:ext>
              </a:extLst>
            </p:cNvPr>
            <p:cNvSpPr txBox="1"/>
            <p:nvPr/>
          </p:nvSpPr>
          <p:spPr>
            <a:xfrm>
              <a:off x="10202516" y="3040368"/>
              <a:ext cx="713657" cy="307777"/>
            </a:xfrm>
            <a:prstGeom prst="rect">
              <a:avLst/>
            </a:prstGeom>
            <a:noFill/>
          </p:spPr>
          <p:txBody>
            <a:bodyPr wrap="square" rtlCol="0">
              <a:spAutoFit/>
            </a:bodyPr>
            <a:lstStyle/>
            <a:p>
              <a:pPr algn="ctr"/>
              <a:r>
                <a:rPr lang="en-US" sz="1400" dirty="0">
                  <a:solidFill>
                    <a:srgbClr val="002856"/>
                  </a:solidFill>
                </a:rPr>
                <a:t>BMPs</a:t>
              </a:r>
            </a:p>
          </p:txBody>
        </p:sp>
        <p:sp>
          <p:nvSpPr>
            <p:cNvPr id="96" name="TextBox 95">
              <a:extLst>
                <a:ext uri="{FF2B5EF4-FFF2-40B4-BE49-F238E27FC236}">
                  <a16:creationId xmlns:a16="http://schemas.microsoft.com/office/drawing/2014/main" id="{952C9B47-DCED-4B72-ABE1-74069A582B60}"/>
                </a:ext>
              </a:extLst>
            </p:cNvPr>
            <p:cNvSpPr txBox="1"/>
            <p:nvPr/>
          </p:nvSpPr>
          <p:spPr>
            <a:xfrm>
              <a:off x="7743790" y="3235980"/>
              <a:ext cx="713657" cy="307777"/>
            </a:xfrm>
            <a:prstGeom prst="rect">
              <a:avLst/>
            </a:prstGeom>
            <a:noFill/>
          </p:spPr>
          <p:txBody>
            <a:bodyPr wrap="none" rtlCol="0">
              <a:spAutoFit/>
            </a:bodyPr>
            <a:lstStyle/>
            <a:p>
              <a:r>
                <a:rPr lang="en-US" sz="1400" dirty="0">
                  <a:solidFill>
                    <a:srgbClr val="002856"/>
                  </a:solidFill>
                </a:rPr>
                <a:t>Activin</a:t>
              </a:r>
            </a:p>
          </p:txBody>
        </p:sp>
        <p:sp>
          <p:nvSpPr>
            <p:cNvPr id="121" name="Arrow: Up 120">
              <a:extLst>
                <a:ext uri="{FF2B5EF4-FFF2-40B4-BE49-F238E27FC236}">
                  <a16:creationId xmlns:a16="http://schemas.microsoft.com/office/drawing/2014/main" id="{7C49DA2F-08F2-4651-AEFA-344B8BCBB98C}"/>
                </a:ext>
              </a:extLst>
            </p:cNvPr>
            <p:cNvSpPr/>
            <p:nvPr/>
          </p:nvSpPr>
          <p:spPr>
            <a:xfrm rot="10800000">
              <a:off x="7691728" y="3278471"/>
              <a:ext cx="108490" cy="207286"/>
            </a:xfrm>
            <a:prstGeom prst="upArrow">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856"/>
                </a:solidFill>
              </a:endParaRPr>
            </a:p>
          </p:txBody>
        </p:sp>
        <p:sp>
          <p:nvSpPr>
            <p:cNvPr id="135" name="TextBox 134">
              <a:extLst>
                <a:ext uri="{FF2B5EF4-FFF2-40B4-BE49-F238E27FC236}">
                  <a16:creationId xmlns:a16="http://schemas.microsoft.com/office/drawing/2014/main" id="{742AD11B-BB2F-4A8B-8C6D-A7638B661D96}"/>
                </a:ext>
              </a:extLst>
            </p:cNvPr>
            <p:cNvSpPr txBox="1"/>
            <p:nvPr/>
          </p:nvSpPr>
          <p:spPr>
            <a:xfrm>
              <a:off x="7743790" y="4858893"/>
              <a:ext cx="3655815" cy="503984"/>
            </a:xfrm>
            <a:prstGeom prst="rect">
              <a:avLst/>
            </a:prstGeom>
            <a:noFill/>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856"/>
                  </a:solidFill>
                  <a:effectLst/>
                  <a:uLnTx/>
                  <a:uFillTx/>
                  <a:cs typeface="Calibri" panose="020F0502020204030204" pitchFamily="34" charset="0"/>
                </a:rPr>
                <a:t>Rebalanced toward</a:t>
              </a:r>
            </a:p>
            <a:p>
              <a:pPr marL="0" marR="0" lvl="0" indent="0" algn="ctr" defTabSz="914400" rtl="0" eaLnBrk="1" fontAlgn="auto" latinLnBrk="0" hangingPunct="1">
                <a:lnSpc>
                  <a:spcPts val="1600"/>
                </a:lnSpc>
                <a:spcBef>
                  <a:spcPts val="0"/>
                </a:spcBef>
                <a:spcAft>
                  <a:spcPts val="0"/>
                </a:spcAft>
                <a:buClrTx/>
                <a:buSzTx/>
                <a:buFontTx/>
                <a:buNone/>
                <a:tabLst/>
                <a:defRPr/>
              </a:pPr>
              <a:r>
                <a:rPr lang="en-US" b="1" dirty="0">
                  <a:solidFill>
                    <a:srgbClr val="002856"/>
                  </a:solidFill>
                  <a:cs typeface="Calibri" panose="020F0502020204030204" pitchFamily="34" charset="0"/>
                </a:rPr>
                <a:t>Vascular Homeostasis</a:t>
              </a:r>
              <a:endParaRPr kumimoji="0" lang="en-US" sz="1800" b="1" i="0" u="none" strike="noStrike" kern="1200" cap="none" spc="0" normalizeH="0" baseline="0" noProof="0" dirty="0">
                <a:ln>
                  <a:noFill/>
                </a:ln>
                <a:solidFill>
                  <a:srgbClr val="002856"/>
                </a:solidFill>
                <a:effectLst/>
                <a:uLnTx/>
                <a:uFillTx/>
                <a:cs typeface="Calibri" panose="020F0502020204030204" pitchFamily="34" charset="0"/>
              </a:endParaRPr>
            </a:p>
          </p:txBody>
        </p:sp>
        <p:grpSp>
          <p:nvGrpSpPr>
            <p:cNvPr id="92" name="Group 91">
              <a:extLst>
                <a:ext uri="{FF2B5EF4-FFF2-40B4-BE49-F238E27FC236}">
                  <a16:creationId xmlns:a16="http://schemas.microsoft.com/office/drawing/2014/main" id="{4D99C92D-6E86-4924-A006-4AE4A8B01B5F}"/>
                </a:ext>
              </a:extLst>
            </p:cNvPr>
            <p:cNvGrpSpPr/>
            <p:nvPr/>
          </p:nvGrpSpPr>
          <p:grpSpPr>
            <a:xfrm>
              <a:off x="8166195" y="3255890"/>
              <a:ext cx="2811005" cy="1425424"/>
              <a:chOff x="318931" y="3595750"/>
              <a:chExt cx="1700947" cy="862528"/>
            </a:xfrm>
          </p:grpSpPr>
          <p:grpSp>
            <p:nvGrpSpPr>
              <p:cNvPr id="93" name="Group 92">
                <a:extLst>
                  <a:ext uri="{FF2B5EF4-FFF2-40B4-BE49-F238E27FC236}">
                    <a16:creationId xmlns:a16="http://schemas.microsoft.com/office/drawing/2014/main" id="{891AE0AF-D45A-4864-83F3-608383A341F2}"/>
                  </a:ext>
                </a:extLst>
              </p:cNvPr>
              <p:cNvGrpSpPr/>
              <p:nvPr/>
            </p:nvGrpSpPr>
            <p:grpSpPr>
              <a:xfrm>
                <a:off x="479740" y="3595750"/>
                <a:ext cx="388128" cy="387512"/>
                <a:chOff x="479740" y="3595750"/>
                <a:chExt cx="388128" cy="387512"/>
              </a:xfrm>
              <a:effectLst>
                <a:outerShdw blurRad="50800" dist="38100" dir="2700000" algn="tl" rotWithShape="0">
                  <a:prstClr val="black">
                    <a:alpha val="40000"/>
                  </a:prstClr>
                </a:outerShdw>
              </a:effectLst>
            </p:grpSpPr>
            <p:sp>
              <p:nvSpPr>
                <p:cNvPr id="142" name="Oval 141">
                  <a:extLst>
                    <a:ext uri="{FF2B5EF4-FFF2-40B4-BE49-F238E27FC236}">
                      <a16:creationId xmlns:a16="http://schemas.microsoft.com/office/drawing/2014/main" id="{47085582-7221-464B-AD1F-0A50B2FF9FE8}"/>
                    </a:ext>
                  </a:extLst>
                </p:cNvPr>
                <p:cNvSpPr/>
                <p:nvPr/>
              </p:nvSpPr>
              <p:spPr>
                <a:xfrm rot="6510730">
                  <a:off x="683225" y="3595731"/>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7032C4D2-995B-46F3-9CB5-E412C75E3A3D}"/>
                    </a:ext>
                  </a:extLst>
                </p:cNvPr>
                <p:cNvSpPr/>
                <p:nvPr/>
              </p:nvSpPr>
              <p:spPr>
                <a:xfrm rot="6510730">
                  <a:off x="748790" y="3700756"/>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E560E724-16D8-40C0-96EA-8475B16BF643}"/>
                    </a:ext>
                  </a:extLst>
                </p:cNvPr>
                <p:cNvSpPr/>
                <p:nvPr/>
              </p:nvSpPr>
              <p:spPr>
                <a:xfrm rot="6510730">
                  <a:off x="588421" y="3738371"/>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0602D3A7-76E0-4C86-9603-4EE866049014}"/>
                    </a:ext>
                  </a:extLst>
                </p:cNvPr>
                <p:cNvSpPr/>
                <p:nvPr/>
              </p:nvSpPr>
              <p:spPr>
                <a:xfrm rot="6510730">
                  <a:off x="479759" y="3850028"/>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64E5FF56-D6D9-4F7A-AC88-C0F642A21B4F}"/>
                    </a:ext>
                  </a:extLst>
                </p:cNvPr>
                <p:cNvSpPr/>
                <p:nvPr/>
              </p:nvSpPr>
              <p:spPr>
                <a:xfrm rot="6510730">
                  <a:off x="618295" y="3859843"/>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A78B7B7D-DC36-4CD7-813B-BD6F7989D736}"/>
                    </a:ext>
                  </a:extLst>
                </p:cNvPr>
                <p:cNvSpPr/>
                <p:nvPr/>
              </p:nvSpPr>
              <p:spPr>
                <a:xfrm rot="6510730">
                  <a:off x="748790" y="3864183"/>
                  <a:ext cx="119060" cy="119097"/>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A4F288EC-6D8F-45BF-B0AC-976561594BE6}"/>
                  </a:ext>
                </a:extLst>
              </p:cNvPr>
              <p:cNvGrpSpPr/>
              <p:nvPr/>
            </p:nvGrpSpPr>
            <p:grpSpPr>
              <a:xfrm>
                <a:off x="1566830" y="3678765"/>
                <a:ext cx="353979" cy="300610"/>
                <a:chOff x="1566830" y="3678765"/>
                <a:chExt cx="353979" cy="300610"/>
              </a:xfrm>
              <a:effectLst>
                <a:outerShdw blurRad="50800" dist="38100" dir="2700000" algn="tl" rotWithShape="0">
                  <a:prstClr val="black">
                    <a:alpha val="40000"/>
                  </a:prstClr>
                </a:outerShdw>
              </a:effectLst>
            </p:grpSpPr>
            <p:sp>
              <p:nvSpPr>
                <p:cNvPr id="136" name="Rectangle 135">
                  <a:extLst>
                    <a:ext uri="{FF2B5EF4-FFF2-40B4-BE49-F238E27FC236}">
                      <a16:creationId xmlns:a16="http://schemas.microsoft.com/office/drawing/2014/main" id="{4CB22D04-E5D6-40E3-92F4-BD5074F1CBFB}"/>
                    </a:ext>
                  </a:extLst>
                </p:cNvPr>
                <p:cNvSpPr/>
                <p:nvPr/>
              </p:nvSpPr>
              <p:spPr>
                <a:xfrm>
                  <a:off x="1674848" y="3678765"/>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D84BFBA-990E-4E6F-938C-16F90E058F21}"/>
                    </a:ext>
                  </a:extLst>
                </p:cNvPr>
                <p:cNvSpPr/>
                <p:nvPr/>
              </p:nvSpPr>
              <p:spPr>
                <a:xfrm>
                  <a:off x="1791029" y="3747134"/>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6E1EADF-B1F2-417C-BCBB-56019B083642}"/>
                    </a:ext>
                  </a:extLst>
                </p:cNvPr>
                <p:cNvSpPr/>
                <p:nvPr/>
              </p:nvSpPr>
              <p:spPr>
                <a:xfrm>
                  <a:off x="1812791" y="3861051"/>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A11E7F0-08DF-46A5-B5CA-501B26F52B46}"/>
                    </a:ext>
                  </a:extLst>
                </p:cNvPr>
                <p:cNvSpPr/>
                <p:nvPr/>
              </p:nvSpPr>
              <p:spPr>
                <a:xfrm>
                  <a:off x="1687237" y="3832192"/>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5411C627-C78F-412B-9E86-EBA7C12DEB95}"/>
                    </a:ext>
                  </a:extLst>
                </p:cNvPr>
                <p:cNvSpPr/>
                <p:nvPr/>
              </p:nvSpPr>
              <p:spPr>
                <a:xfrm>
                  <a:off x="1579219" y="3728331"/>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5C29EB3-8F0A-4B71-8FDF-2D87387F7360}"/>
                    </a:ext>
                  </a:extLst>
                </p:cNvPr>
                <p:cNvSpPr/>
                <p:nvPr/>
              </p:nvSpPr>
              <p:spPr>
                <a:xfrm>
                  <a:off x="1566830" y="3864359"/>
                  <a:ext cx="108018" cy="11501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F58534DC-1C28-479D-9438-E480351E8E69}"/>
                  </a:ext>
                </a:extLst>
              </p:cNvPr>
              <p:cNvGrpSpPr/>
              <p:nvPr/>
            </p:nvGrpSpPr>
            <p:grpSpPr>
              <a:xfrm>
                <a:off x="318931" y="3990191"/>
                <a:ext cx="1700947" cy="468087"/>
                <a:chOff x="318931" y="3990191"/>
                <a:chExt cx="1700947" cy="468087"/>
              </a:xfrm>
              <a:effectLst>
                <a:outerShdw blurRad="50800" dist="38100" dir="2700000" algn="tl" rotWithShape="0">
                  <a:prstClr val="black">
                    <a:alpha val="40000"/>
                  </a:prstClr>
                </a:outerShdw>
              </a:effectLst>
            </p:grpSpPr>
            <p:sp>
              <p:nvSpPr>
                <p:cNvPr id="122" name="Isosceles Triangle 121">
                  <a:extLst>
                    <a:ext uri="{FF2B5EF4-FFF2-40B4-BE49-F238E27FC236}">
                      <a16:creationId xmlns:a16="http://schemas.microsoft.com/office/drawing/2014/main" id="{530C7B2E-B42A-4D1B-B0E6-EB2FDAF00DE5}"/>
                    </a:ext>
                  </a:extLst>
                </p:cNvPr>
                <p:cNvSpPr/>
                <p:nvPr/>
              </p:nvSpPr>
              <p:spPr>
                <a:xfrm>
                  <a:off x="918942" y="4065608"/>
                  <a:ext cx="500924" cy="392670"/>
                </a:xfrm>
                <a:prstGeom prst="triangle">
                  <a:avLst/>
                </a:prstGeom>
                <a:gradFill flip="none" rotWithShape="1">
                  <a:path path="shape">
                    <a:fillToRect l="50000" t="50000" r="50000" b="50000"/>
                  </a:path>
                  <a:tileRect/>
                </a:gradFill>
                <a:ln>
                  <a:noFill/>
                </a:ln>
                <a:effectLst/>
                <a:scene3d>
                  <a:camera prst="orthographicFront">
                    <a:rot lat="0" lon="0" rev="0"/>
                  </a:camera>
                  <a:lightRig rig="contrasting" dir="t">
                    <a:rot lat="0" lon="0" rev="7800000"/>
                  </a:lightRig>
                </a:scene3d>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3" name="Rectangle 132">
                  <a:extLst>
                    <a:ext uri="{FF2B5EF4-FFF2-40B4-BE49-F238E27FC236}">
                      <a16:creationId xmlns:a16="http://schemas.microsoft.com/office/drawing/2014/main" id="{CCB69025-A4D2-4DBA-8C3D-496F049D0ED2}"/>
                    </a:ext>
                  </a:extLst>
                </p:cNvPr>
                <p:cNvSpPr/>
                <p:nvPr/>
              </p:nvSpPr>
              <p:spPr>
                <a:xfrm>
                  <a:off x="318931" y="3990191"/>
                  <a:ext cx="1700947" cy="75417"/>
                </a:xfrm>
                <a:prstGeom prst="rect">
                  <a:avLst/>
                </a:prstGeom>
                <a:solidFill>
                  <a:srgbClr val="B09368"/>
                </a:solidFill>
                <a:ln>
                  <a:noFill/>
                </a:ln>
                <a:scene3d>
                  <a:camera prst="obliqueTopRigh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 name="Group 4">
              <a:extLst>
                <a:ext uri="{FF2B5EF4-FFF2-40B4-BE49-F238E27FC236}">
                  <a16:creationId xmlns:a16="http://schemas.microsoft.com/office/drawing/2014/main" id="{05C277A0-ACBF-4404-A81C-0D7E6C2188F7}"/>
                </a:ext>
              </a:extLst>
            </p:cNvPr>
            <p:cNvGrpSpPr/>
            <p:nvPr/>
          </p:nvGrpSpPr>
          <p:grpSpPr>
            <a:xfrm>
              <a:off x="8991167" y="2283958"/>
              <a:ext cx="420381" cy="609150"/>
              <a:chOff x="9420536" y="2250393"/>
              <a:chExt cx="420381" cy="609150"/>
            </a:xfrm>
          </p:grpSpPr>
          <p:sp>
            <p:nvSpPr>
              <p:cNvPr id="175" name="Oval 174">
                <a:extLst>
                  <a:ext uri="{FF2B5EF4-FFF2-40B4-BE49-F238E27FC236}">
                    <a16:creationId xmlns:a16="http://schemas.microsoft.com/office/drawing/2014/main" id="{1688B4DD-C6D6-46EE-A07B-0064A606540D}"/>
                  </a:ext>
                </a:extLst>
              </p:cNvPr>
              <p:cNvSpPr/>
              <p:nvPr/>
            </p:nvSpPr>
            <p:spPr>
              <a:xfrm rot="6510730">
                <a:off x="9449535" y="2625730"/>
                <a:ext cx="196760" cy="196821"/>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Block Arc 126">
                <a:extLst>
                  <a:ext uri="{FF2B5EF4-FFF2-40B4-BE49-F238E27FC236}">
                    <a16:creationId xmlns:a16="http://schemas.microsoft.com/office/drawing/2014/main" id="{A070BFE3-4D21-4AC2-AEEA-CFAD2CF8AB38}"/>
                  </a:ext>
                </a:extLst>
              </p:cNvPr>
              <p:cNvSpPr/>
              <p:nvPr/>
            </p:nvSpPr>
            <p:spPr>
              <a:xfrm rot="2000557">
                <a:off x="9420536" y="2572134"/>
                <a:ext cx="254026" cy="287409"/>
              </a:xfrm>
              <a:prstGeom prst="blockArc">
                <a:avLst/>
              </a:prstGeom>
              <a:gradFill>
                <a:gsLst>
                  <a:gs pos="64000">
                    <a:schemeClr val="accent1">
                      <a:lumMod val="60000"/>
                      <a:lumOff val="40000"/>
                    </a:schemeClr>
                  </a:gs>
                  <a:gs pos="24000">
                    <a:schemeClr val="accent1">
                      <a:lumMod val="50000"/>
                    </a:schemeClr>
                  </a:gs>
                </a:gsLst>
                <a:lin ang="5400000" scaled="0"/>
              </a:gradFill>
              <a:ln w="635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 name="Group 2">
                <a:extLst>
                  <a:ext uri="{FF2B5EF4-FFF2-40B4-BE49-F238E27FC236}">
                    <a16:creationId xmlns:a16="http://schemas.microsoft.com/office/drawing/2014/main" id="{D00C885F-133C-4E2F-B768-DE016AC442A5}"/>
                  </a:ext>
                </a:extLst>
              </p:cNvPr>
              <p:cNvGrpSpPr/>
              <p:nvPr/>
            </p:nvGrpSpPr>
            <p:grpSpPr>
              <a:xfrm>
                <a:off x="9617791" y="2250393"/>
                <a:ext cx="223126" cy="377623"/>
                <a:chOff x="9617791" y="2250393"/>
                <a:chExt cx="223126" cy="377623"/>
              </a:xfrm>
              <a:effectLst>
                <a:outerShdw blurRad="50800" dist="38100" dir="2700000" algn="tl" rotWithShape="0">
                  <a:prstClr val="black">
                    <a:alpha val="40000"/>
                  </a:prstClr>
                </a:outerShdw>
              </a:effectLst>
            </p:grpSpPr>
            <p:sp>
              <p:nvSpPr>
                <p:cNvPr id="129" name="Oval 128">
                  <a:extLst>
                    <a:ext uri="{FF2B5EF4-FFF2-40B4-BE49-F238E27FC236}">
                      <a16:creationId xmlns:a16="http://schemas.microsoft.com/office/drawing/2014/main" id="{AFB362B1-AB2E-4D02-84EB-858679A4B286}"/>
                    </a:ext>
                  </a:extLst>
                </p:cNvPr>
                <p:cNvSpPr/>
                <p:nvPr/>
              </p:nvSpPr>
              <p:spPr>
                <a:xfrm rot="2000557">
                  <a:off x="9617791" y="2402996"/>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Oval 129">
                  <a:extLst>
                    <a:ext uri="{FF2B5EF4-FFF2-40B4-BE49-F238E27FC236}">
                      <a16:creationId xmlns:a16="http://schemas.microsoft.com/office/drawing/2014/main" id="{3DF32416-98B1-4B67-98B2-10BF9856F40D}"/>
                    </a:ext>
                  </a:extLst>
                </p:cNvPr>
                <p:cNvSpPr/>
                <p:nvPr/>
              </p:nvSpPr>
              <p:spPr>
                <a:xfrm rot="2000557">
                  <a:off x="9678105" y="2441004"/>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Oval 130">
                  <a:extLst>
                    <a:ext uri="{FF2B5EF4-FFF2-40B4-BE49-F238E27FC236}">
                      <a16:creationId xmlns:a16="http://schemas.microsoft.com/office/drawing/2014/main" id="{18E39B3A-764F-468C-976E-26EDDB983C51}"/>
                    </a:ext>
                  </a:extLst>
                </p:cNvPr>
                <p:cNvSpPr/>
                <p:nvPr/>
              </p:nvSpPr>
              <p:spPr>
                <a:xfrm rot="2000557">
                  <a:off x="9713538" y="2250393"/>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Oval 131">
                  <a:extLst>
                    <a:ext uri="{FF2B5EF4-FFF2-40B4-BE49-F238E27FC236}">
                      <a16:creationId xmlns:a16="http://schemas.microsoft.com/office/drawing/2014/main" id="{8C540AC9-CD76-4A7E-A15F-5DA850EE4C40}"/>
                    </a:ext>
                  </a:extLst>
                </p:cNvPr>
                <p:cNvSpPr/>
                <p:nvPr/>
              </p:nvSpPr>
              <p:spPr>
                <a:xfrm rot="2000557">
                  <a:off x="9774980" y="2286688"/>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6" name="Group 175">
              <a:extLst>
                <a:ext uri="{FF2B5EF4-FFF2-40B4-BE49-F238E27FC236}">
                  <a16:creationId xmlns:a16="http://schemas.microsoft.com/office/drawing/2014/main" id="{24F7C696-0855-4D06-B90C-5509823BF298}"/>
                </a:ext>
              </a:extLst>
            </p:cNvPr>
            <p:cNvGrpSpPr/>
            <p:nvPr/>
          </p:nvGrpSpPr>
          <p:grpSpPr>
            <a:xfrm rot="1470945">
              <a:off x="9195987" y="2826862"/>
              <a:ext cx="420381" cy="609150"/>
              <a:chOff x="9420536" y="2250393"/>
              <a:chExt cx="420381" cy="609150"/>
            </a:xfrm>
          </p:grpSpPr>
          <p:sp>
            <p:nvSpPr>
              <p:cNvPr id="177" name="Oval 176">
                <a:extLst>
                  <a:ext uri="{FF2B5EF4-FFF2-40B4-BE49-F238E27FC236}">
                    <a16:creationId xmlns:a16="http://schemas.microsoft.com/office/drawing/2014/main" id="{1E859AD6-3A13-4CA1-965B-D38BE0308CC4}"/>
                  </a:ext>
                </a:extLst>
              </p:cNvPr>
              <p:cNvSpPr/>
              <p:nvPr/>
            </p:nvSpPr>
            <p:spPr>
              <a:xfrm rot="6510730">
                <a:off x="9449535" y="2625730"/>
                <a:ext cx="196760" cy="196821"/>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Block Arc 177">
                <a:extLst>
                  <a:ext uri="{FF2B5EF4-FFF2-40B4-BE49-F238E27FC236}">
                    <a16:creationId xmlns:a16="http://schemas.microsoft.com/office/drawing/2014/main" id="{69B8E49B-0156-4EFF-9054-53A9C83B3FBB}"/>
                  </a:ext>
                </a:extLst>
              </p:cNvPr>
              <p:cNvSpPr/>
              <p:nvPr/>
            </p:nvSpPr>
            <p:spPr>
              <a:xfrm rot="2000557">
                <a:off x="9420536" y="2572134"/>
                <a:ext cx="254026" cy="287409"/>
              </a:xfrm>
              <a:prstGeom prst="blockArc">
                <a:avLst/>
              </a:prstGeom>
              <a:gradFill>
                <a:gsLst>
                  <a:gs pos="64000">
                    <a:schemeClr val="accent1">
                      <a:lumMod val="60000"/>
                      <a:lumOff val="40000"/>
                    </a:schemeClr>
                  </a:gs>
                  <a:gs pos="24000">
                    <a:schemeClr val="accent1">
                      <a:lumMod val="50000"/>
                    </a:schemeClr>
                  </a:gs>
                </a:gsLst>
                <a:lin ang="5400000" scaled="0"/>
              </a:gradFill>
              <a:ln w="635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9" name="Group 178">
                <a:extLst>
                  <a:ext uri="{FF2B5EF4-FFF2-40B4-BE49-F238E27FC236}">
                    <a16:creationId xmlns:a16="http://schemas.microsoft.com/office/drawing/2014/main" id="{BD5D62C3-72FE-493F-96C2-81C1F86F295A}"/>
                  </a:ext>
                </a:extLst>
              </p:cNvPr>
              <p:cNvGrpSpPr/>
              <p:nvPr/>
            </p:nvGrpSpPr>
            <p:grpSpPr>
              <a:xfrm>
                <a:off x="9617791" y="2250393"/>
                <a:ext cx="223126" cy="377623"/>
                <a:chOff x="9617791" y="2250393"/>
                <a:chExt cx="223126" cy="377623"/>
              </a:xfrm>
              <a:effectLst>
                <a:outerShdw blurRad="50800" dist="38100" dir="2700000" algn="tl" rotWithShape="0">
                  <a:prstClr val="black">
                    <a:alpha val="40000"/>
                  </a:prstClr>
                </a:outerShdw>
              </a:effectLst>
            </p:grpSpPr>
            <p:sp>
              <p:nvSpPr>
                <p:cNvPr id="180" name="Oval 179">
                  <a:extLst>
                    <a:ext uri="{FF2B5EF4-FFF2-40B4-BE49-F238E27FC236}">
                      <a16:creationId xmlns:a16="http://schemas.microsoft.com/office/drawing/2014/main" id="{A0BE7C4B-A009-4B74-BF0E-F198963E8FFC}"/>
                    </a:ext>
                  </a:extLst>
                </p:cNvPr>
                <p:cNvSpPr/>
                <p:nvPr/>
              </p:nvSpPr>
              <p:spPr>
                <a:xfrm rot="2000557">
                  <a:off x="9617791" y="2402996"/>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AFD12E92-C219-401F-9428-D347B848DD4F}"/>
                    </a:ext>
                  </a:extLst>
                </p:cNvPr>
                <p:cNvSpPr/>
                <p:nvPr/>
              </p:nvSpPr>
              <p:spPr>
                <a:xfrm rot="2000557">
                  <a:off x="9678105" y="2441004"/>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Oval 181">
                  <a:extLst>
                    <a:ext uri="{FF2B5EF4-FFF2-40B4-BE49-F238E27FC236}">
                      <a16:creationId xmlns:a16="http://schemas.microsoft.com/office/drawing/2014/main" id="{4402F1F5-3813-48A9-89E7-BA82284C3988}"/>
                    </a:ext>
                  </a:extLst>
                </p:cNvPr>
                <p:cNvSpPr/>
                <p:nvPr/>
              </p:nvSpPr>
              <p:spPr>
                <a:xfrm rot="2000557">
                  <a:off x="9713538" y="2250393"/>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6FD16A0B-6D04-46F8-B7FB-B2201636AA94}"/>
                    </a:ext>
                  </a:extLst>
                </p:cNvPr>
                <p:cNvSpPr/>
                <p:nvPr/>
              </p:nvSpPr>
              <p:spPr>
                <a:xfrm rot="2000557">
                  <a:off x="9774980" y="2286688"/>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84" name="Group 183">
              <a:extLst>
                <a:ext uri="{FF2B5EF4-FFF2-40B4-BE49-F238E27FC236}">
                  <a16:creationId xmlns:a16="http://schemas.microsoft.com/office/drawing/2014/main" id="{430DA227-DE80-4480-8DCB-4F546C770C6F}"/>
                </a:ext>
              </a:extLst>
            </p:cNvPr>
            <p:cNvGrpSpPr/>
            <p:nvPr/>
          </p:nvGrpSpPr>
          <p:grpSpPr>
            <a:xfrm rot="16808457">
              <a:off x="8247256" y="2701125"/>
              <a:ext cx="420381" cy="609150"/>
              <a:chOff x="9420536" y="2250393"/>
              <a:chExt cx="420381" cy="609150"/>
            </a:xfrm>
          </p:grpSpPr>
          <p:sp>
            <p:nvSpPr>
              <p:cNvPr id="185" name="Oval 184">
                <a:extLst>
                  <a:ext uri="{FF2B5EF4-FFF2-40B4-BE49-F238E27FC236}">
                    <a16:creationId xmlns:a16="http://schemas.microsoft.com/office/drawing/2014/main" id="{A13F0F27-1F2A-4321-BE20-D971CDFD262B}"/>
                  </a:ext>
                </a:extLst>
              </p:cNvPr>
              <p:cNvSpPr/>
              <p:nvPr/>
            </p:nvSpPr>
            <p:spPr>
              <a:xfrm rot="6510730">
                <a:off x="9449535" y="2625730"/>
                <a:ext cx="196760" cy="196821"/>
              </a:xfrm>
              <a:prstGeom prst="ellipse">
                <a:avLst/>
              </a:prstGeom>
              <a:gradFill flip="none" rotWithShape="1">
                <a:gsLst>
                  <a:gs pos="0">
                    <a:srgbClr val="00B0EE">
                      <a:shade val="30000"/>
                      <a:satMod val="115000"/>
                    </a:srgbClr>
                  </a:gs>
                  <a:gs pos="50000">
                    <a:srgbClr val="00B0EE">
                      <a:shade val="67500"/>
                      <a:satMod val="115000"/>
                    </a:srgbClr>
                  </a:gs>
                  <a:gs pos="100000">
                    <a:srgbClr val="00B0EE">
                      <a:shade val="100000"/>
                      <a:satMod val="115000"/>
                    </a:srgbClr>
                  </a:gs>
                </a:gsLst>
                <a:lin ang="81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Block Arc 185">
                <a:extLst>
                  <a:ext uri="{FF2B5EF4-FFF2-40B4-BE49-F238E27FC236}">
                    <a16:creationId xmlns:a16="http://schemas.microsoft.com/office/drawing/2014/main" id="{E91785B7-32CE-4B18-8A95-9C8FE5517E99}"/>
                  </a:ext>
                </a:extLst>
              </p:cNvPr>
              <p:cNvSpPr/>
              <p:nvPr/>
            </p:nvSpPr>
            <p:spPr>
              <a:xfrm rot="2000557">
                <a:off x="9420536" y="2572134"/>
                <a:ext cx="254026" cy="287409"/>
              </a:xfrm>
              <a:prstGeom prst="blockArc">
                <a:avLst/>
              </a:prstGeom>
              <a:gradFill>
                <a:gsLst>
                  <a:gs pos="64000">
                    <a:schemeClr val="accent1">
                      <a:lumMod val="60000"/>
                      <a:lumOff val="40000"/>
                    </a:schemeClr>
                  </a:gs>
                  <a:gs pos="24000">
                    <a:schemeClr val="accent1">
                      <a:lumMod val="50000"/>
                    </a:schemeClr>
                  </a:gs>
                </a:gsLst>
                <a:lin ang="5400000" scaled="0"/>
              </a:gradFill>
              <a:ln w="635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87" name="Group 186">
                <a:extLst>
                  <a:ext uri="{FF2B5EF4-FFF2-40B4-BE49-F238E27FC236}">
                    <a16:creationId xmlns:a16="http://schemas.microsoft.com/office/drawing/2014/main" id="{B8182503-4260-4BDD-B41F-FBBF96E4FAD5}"/>
                  </a:ext>
                </a:extLst>
              </p:cNvPr>
              <p:cNvGrpSpPr/>
              <p:nvPr/>
            </p:nvGrpSpPr>
            <p:grpSpPr>
              <a:xfrm>
                <a:off x="9617791" y="2250393"/>
                <a:ext cx="223126" cy="377623"/>
                <a:chOff x="9617791" y="2250393"/>
                <a:chExt cx="223126" cy="377623"/>
              </a:xfrm>
              <a:effectLst>
                <a:outerShdw blurRad="50800" dist="38100" dir="2700000" algn="tl" rotWithShape="0">
                  <a:prstClr val="black">
                    <a:alpha val="40000"/>
                  </a:prstClr>
                </a:outerShdw>
              </a:effectLst>
            </p:grpSpPr>
            <p:sp>
              <p:nvSpPr>
                <p:cNvPr id="188" name="Oval 187">
                  <a:extLst>
                    <a:ext uri="{FF2B5EF4-FFF2-40B4-BE49-F238E27FC236}">
                      <a16:creationId xmlns:a16="http://schemas.microsoft.com/office/drawing/2014/main" id="{40D5C2E2-E2F7-48D4-92DA-6A28A5120EC0}"/>
                    </a:ext>
                  </a:extLst>
                </p:cNvPr>
                <p:cNvSpPr/>
                <p:nvPr/>
              </p:nvSpPr>
              <p:spPr>
                <a:xfrm rot="2000557">
                  <a:off x="9617791" y="2402996"/>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a:extLst>
                    <a:ext uri="{FF2B5EF4-FFF2-40B4-BE49-F238E27FC236}">
                      <a16:creationId xmlns:a16="http://schemas.microsoft.com/office/drawing/2014/main" id="{9E946FFF-EF87-4B10-9376-89E65CB574CD}"/>
                    </a:ext>
                  </a:extLst>
                </p:cNvPr>
                <p:cNvSpPr/>
                <p:nvPr/>
              </p:nvSpPr>
              <p:spPr>
                <a:xfrm rot="2000557">
                  <a:off x="9678105" y="2441004"/>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Oval 189">
                  <a:extLst>
                    <a:ext uri="{FF2B5EF4-FFF2-40B4-BE49-F238E27FC236}">
                      <a16:creationId xmlns:a16="http://schemas.microsoft.com/office/drawing/2014/main" id="{93841D3C-CCA9-4C4D-B227-E31B2381D9C9}"/>
                    </a:ext>
                  </a:extLst>
                </p:cNvPr>
                <p:cNvSpPr/>
                <p:nvPr/>
              </p:nvSpPr>
              <p:spPr>
                <a:xfrm rot="2000557">
                  <a:off x="9713538" y="2250393"/>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Oval 190">
                  <a:extLst>
                    <a:ext uri="{FF2B5EF4-FFF2-40B4-BE49-F238E27FC236}">
                      <a16:creationId xmlns:a16="http://schemas.microsoft.com/office/drawing/2014/main" id="{57FA27F2-8027-4730-92D2-2BDE0124454B}"/>
                    </a:ext>
                  </a:extLst>
                </p:cNvPr>
                <p:cNvSpPr/>
                <p:nvPr/>
              </p:nvSpPr>
              <p:spPr>
                <a:xfrm rot="2000557">
                  <a:off x="9774980" y="2286688"/>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 name="Group 6">
            <a:extLst>
              <a:ext uri="{FF2B5EF4-FFF2-40B4-BE49-F238E27FC236}">
                <a16:creationId xmlns:a16="http://schemas.microsoft.com/office/drawing/2014/main" id="{8F3E29F5-41E4-4816-A40C-FBAB736D8795}"/>
              </a:ext>
            </a:extLst>
          </p:cNvPr>
          <p:cNvGrpSpPr/>
          <p:nvPr/>
        </p:nvGrpSpPr>
        <p:grpSpPr>
          <a:xfrm>
            <a:off x="933708" y="3315919"/>
            <a:ext cx="2378775" cy="1600227"/>
            <a:chOff x="759885" y="2978813"/>
            <a:chExt cx="2378775" cy="1600227"/>
          </a:xfrm>
        </p:grpSpPr>
        <p:sp>
          <p:nvSpPr>
            <p:cNvPr id="108" name="Right Brace 107">
              <a:extLst>
                <a:ext uri="{FF2B5EF4-FFF2-40B4-BE49-F238E27FC236}">
                  <a16:creationId xmlns:a16="http://schemas.microsoft.com/office/drawing/2014/main" id="{C780E440-C675-42BD-A89A-E1E313765462}"/>
                </a:ext>
              </a:extLst>
            </p:cNvPr>
            <p:cNvSpPr/>
            <p:nvPr/>
          </p:nvSpPr>
          <p:spPr>
            <a:xfrm>
              <a:off x="1288716" y="3786205"/>
              <a:ext cx="193166" cy="78642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856"/>
                </a:solidFill>
              </a:endParaRPr>
            </a:p>
          </p:txBody>
        </p:sp>
        <p:sp>
          <p:nvSpPr>
            <p:cNvPr id="110" name="Right Brace 109">
              <a:extLst>
                <a:ext uri="{FF2B5EF4-FFF2-40B4-BE49-F238E27FC236}">
                  <a16:creationId xmlns:a16="http://schemas.microsoft.com/office/drawing/2014/main" id="{F7C1AF78-6D7F-4FA1-9FF4-79B296F3705E}"/>
                </a:ext>
              </a:extLst>
            </p:cNvPr>
            <p:cNvSpPr/>
            <p:nvPr/>
          </p:nvSpPr>
          <p:spPr>
            <a:xfrm>
              <a:off x="1288716" y="3508746"/>
              <a:ext cx="193166" cy="253271"/>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2856"/>
                </a:solidFill>
              </a:endParaRPr>
            </a:p>
          </p:txBody>
        </p:sp>
        <p:sp>
          <p:nvSpPr>
            <p:cNvPr id="111" name="TextBox 110">
              <a:extLst>
                <a:ext uri="{FF2B5EF4-FFF2-40B4-BE49-F238E27FC236}">
                  <a16:creationId xmlns:a16="http://schemas.microsoft.com/office/drawing/2014/main" id="{474A6A17-4FE1-4801-AA51-BA20C5B43155}"/>
                </a:ext>
              </a:extLst>
            </p:cNvPr>
            <p:cNvSpPr txBox="1"/>
            <p:nvPr/>
          </p:nvSpPr>
          <p:spPr>
            <a:xfrm>
              <a:off x="1445568" y="3475826"/>
              <a:ext cx="1693092" cy="461665"/>
            </a:xfrm>
            <a:prstGeom prst="rect">
              <a:avLst/>
            </a:prstGeom>
            <a:noFill/>
          </p:spPr>
          <p:txBody>
            <a:bodyPr wrap="none" rtlCol="0">
              <a:spAutoFit/>
            </a:bodyPr>
            <a:lstStyle/>
            <a:p>
              <a:r>
                <a:rPr lang="en-US" sz="1200" dirty="0">
                  <a:solidFill>
                    <a:srgbClr val="002856"/>
                  </a:solidFill>
                </a:rPr>
                <a:t>Modified Extracellular </a:t>
              </a:r>
            </a:p>
            <a:p>
              <a:r>
                <a:rPr lang="en-US" sz="1200" dirty="0">
                  <a:solidFill>
                    <a:srgbClr val="002856"/>
                  </a:solidFill>
                </a:rPr>
                <a:t>Domain of </a:t>
              </a:r>
              <a:r>
                <a:rPr lang="en-US" sz="1200" dirty="0" err="1">
                  <a:solidFill>
                    <a:srgbClr val="002856"/>
                  </a:solidFill>
                </a:rPr>
                <a:t>ActRIIA</a:t>
              </a:r>
              <a:endParaRPr lang="en-US" sz="1200" dirty="0">
                <a:solidFill>
                  <a:srgbClr val="002856"/>
                </a:solidFill>
              </a:endParaRPr>
            </a:p>
          </p:txBody>
        </p:sp>
        <p:sp>
          <p:nvSpPr>
            <p:cNvPr id="112" name="TextBox 111">
              <a:extLst>
                <a:ext uri="{FF2B5EF4-FFF2-40B4-BE49-F238E27FC236}">
                  <a16:creationId xmlns:a16="http://schemas.microsoft.com/office/drawing/2014/main" id="{306B72D9-FE4C-40D4-B9D6-6D645B135A74}"/>
                </a:ext>
              </a:extLst>
            </p:cNvPr>
            <p:cNvSpPr txBox="1"/>
            <p:nvPr/>
          </p:nvSpPr>
          <p:spPr>
            <a:xfrm>
              <a:off x="1445568" y="4030886"/>
              <a:ext cx="1226618" cy="461665"/>
            </a:xfrm>
            <a:prstGeom prst="rect">
              <a:avLst/>
            </a:prstGeom>
            <a:noFill/>
          </p:spPr>
          <p:txBody>
            <a:bodyPr wrap="none" rtlCol="0">
              <a:spAutoFit/>
            </a:bodyPr>
            <a:lstStyle/>
            <a:p>
              <a:r>
                <a:rPr lang="en-US" sz="1200" dirty="0">
                  <a:solidFill>
                    <a:srgbClr val="002856"/>
                  </a:solidFill>
                </a:rPr>
                <a:t>Human IgG1Fc</a:t>
              </a:r>
            </a:p>
            <a:p>
              <a:r>
                <a:rPr lang="en-US" sz="1200" dirty="0">
                  <a:solidFill>
                    <a:srgbClr val="002856"/>
                  </a:solidFill>
                </a:rPr>
                <a:t>Domain</a:t>
              </a:r>
            </a:p>
          </p:txBody>
        </p:sp>
        <p:sp>
          <p:nvSpPr>
            <p:cNvPr id="113" name="TextBox 112">
              <a:extLst>
                <a:ext uri="{FF2B5EF4-FFF2-40B4-BE49-F238E27FC236}">
                  <a16:creationId xmlns:a16="http://schemas.microsoft.com/office/drawing/2014/main" id="{905DADEC-F22D-48B3-9B78-20F46C3A9FEB}"/>
                </a:ext>
              </a:extLst>
            </p:cNvPr>
            <p:cNvSpPr txBox="1"/>
            <p:nvPr/>
          </p:nvSpPr>
          <p:spPr>
            <a:xfrm>
              <a:off x="872747" y="2978813"/>
              <a:ext cx="1364476" cy="369332"/>
            </a:xfrm>
            <a:prstGeom prst="rect">
              <a:avLst/>
            </a:prstGeom>
            <a:noFill/>
          </p:spPr>
          <p:txBody>
            <a:bodyPr wrap="none" rtlCol="0">
              <a:spAutoFit/>
            </a:bodyPr>
            <a:lstStyle/>
            <a:p>
              <a:r>
                <a:rPr lang="en-US" dirty="0" err="1">
                  <a:solidFill>
                    <a:srgbClr val="002856"/>
                  </a:solidFill>
                </a:rPr>
                <a:t>Sotatercept</a:t>
              </a:r>
              <a:endParaRPr lang="en-US" dirty="0">
                <a:solidFill>
                  <a:srgbClr val="002856"/>
                </a:solidFill>
              </a:endParaRPr>
            </a:p>
          </p:txBody>
        </p:sp>
        <p:grpSp>
          <p:nvGrpSpPr>
            <p:cNvPr id="6" name="Group 5">
              <a:extLst>
                <a:ext uri="{FF2B5EF4-FFF2-40B4-BE49-F238E27FC236}">
                  <a16:creationId xmlns:a16="http://schemas.microsoft.com/office/drawing/2014/main" id="{4E2457F8-A08C-4B28-9BDE-6DB9C3F72C3D}"/>
                </a:ext>
              </a:extLst>
            </p:cNvPr>
            <p:cNvGrpSpPr/>
            <p:nvPr/>
          </p:nvGrpSpPr>
          <p:grpSpPr>
            <a:xfrm>
              <a:off x="759885" y="3225310"/>
              <a:ext cx="526200" cy="1353730"/>
              <a:chOff x="259575" y="3259642"/>
              <a:chExt cx="526200" cy="1353730"/>
            </a:xfrm>
          </p:grpSpPr>
          <p:sp>
            <p:nvSpPr>
              <p:cNvPr id="194" name="Block Arc 193">
                <a:extLst>
                  <a:ext uri="{FF2B5EF4-FFF2-40B4-BE49-F238E27FC236}">
                    <a16:creationId xmlns:a16="http://schemas.microsoft.com/office/drawing/2014/main" id="{8B72856D-49D0-453F-BF48-DAEFB99B8DFD}"/>
                  </a:ext>
                </a:extLst>
              </p:cNvPr>
              <p:cNvSpPr/>
              <p:nvPr/>
            </p:nvSpPr>
            <p:spPr>
              <a:xfrm rot="11000557">
                <a:off x="267091" y="3259642"/>
                <a:ext cx="518684" cy="586848"/>
              </a:xfrm>
              <a:prstGeom prst="blockArc">
                <a:avLst/>
              </a:prstGeom>
              <a:gradFill>
                <a:gsLst>
                  <a:gs pos="64000">
                    <a:schemeClr val="accent1">
                      <a:lumMod val="60000"/>
                      <a:lumOff val="40000"/>
                    </a:schemeClr>
                  </a:gs>
                  <a:gs pos="24000">
                    <a:schemeClr val="accent1">
                      <a:lumMod val="50000"/>
                    </a:schemeClr>
                  </a:gs>
                </a:gsLst>
                <a:lin ang="5400000" scaled="0"/>
              </a:gradFill>
              <a:ln w="635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95" name="Group 194">
                <a:extLst>
                  <a:ext uri="{FF2B5EF4-FFF2-40B4-BE49-F238E27FC236}">
                    <a16:creationId xmlns:a16="http://schemas.microsoft.com/office/drawing/2014/main" id="{D3CC9449-4299-477B-8FD3-AB1376840508}"/>
                  </a:ext>
                </a:extLst>
              </p:cNvPr>
              <p:cNvGrpSpPr/>
              <p:nvPr/>
            </p:nvGrpSpPr>
            <p:grpSpPr>
              <a:xfrm rot="9000000">
                <a:off x="259575" y="3842321"/>
                <a:ext cx="455591" cy="771051"/>
                <a:chOff x="9617791" y="2250393"/>
                <a:chExt cx="223126" cy="377623"/>
              </a:xfrm>
              <a:effectLst>
                <a:outerShdw blurRad="50800" dist="38100" dir="2700000" algn="tl" rotWithShape="0">
                  <a:prstClr val="black">
                    <a:alpha val="40000"/>
                  </a:prstClr>
                </a:outerShdw>
              </a:effectLst>
            </p:grpSpPr>
            <p:sp>
              <p:nvSpPr>
                <p:cNvPr id="196" name="Oval 195">
                  <a:extLst>
                    <a:ext uri="{FF2B5EF4-FFF2-40B4-BE49-F238E27FC236}">
                      <a16:creationId xmlns:a16="http://schemas.microsoft.com/office/drawing/2014/main" id="{AC8D68EF-0087-43BB-B6F1-160613C03DF6}"/>
                    </a:ext>
                  </a:extLst>
                </p:cNvPr>
                <p:cNvSpPr/>
                <p:nvPr/>
              </p:nvSpPr>
              <p:spPr>
                <a:xfrm rot="2000557">
                  <a:off x="9617791" y="2402996"/>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a:extLst>
                    <a:ext uri="{FF2B5EF4-FFF2-40B4-BE49-F238E27FC236}">
                      <a16:creationId xmlns:a16="http://schemas.microsoft.com/office/drawing/2014/main" id="{6E28DC4C-EC9B-492C-82B3-C2EAD7B62898}"/>
                    </a:ext>
                  </a:extLst>
                </p:cNvPr>
                <p:cNvSpPr/>
                <p:nvPr/>
              </p:nvSpPr>
              <p:spPr>
                <a:xfrm rot="2000557">
                  <a:off x="9678105" y="2441004"/>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Oval 197">
                  <a:extLst>
                    <a:ext uri="{FF2B5EF4-FFF2-40B4-BE49-F238E27FC236}">
                      <a16:creationId xmlns:a16="http://schemas.microsoft.com/office/drawing/2014/main" id="{1B3B0484-CFD2-4D59-8318-D036D64400DC}"/>
                    </a:ext>
                  </a:extLst>
                </p:cNvPr>
                <p:cNvSpPr/>
                <p:nvPr/>
              </p:nvSpPr>
              <p:spPr>
                <a:xfrm rot="2000557">
                  <a:off x="9713538" y="2250393"/>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Oval 198">
                  <a:extLst>
                    <a:ext uri="{FF2B5EF4-FFF2-40B4-BE49-F238E27FC236}">
                      <a16:creationId xmlns:a16="http://schemas.microsoft.com/office/drawing/2014/main" id="{A9421993-64E8-48BA-B496-9B81D0A828E4}"/>
                    </a:ext>
                  </a:extLst>
                </p:cNvPr>
                <p:cNvSpPr/>
                <p:nvPr/>
              </p:nvSpPr>
              <p:spPr>
                <a:xfrm rot="2000557">
                  <a:off x="9774980" y="2286688"/>
                  <a:ext cx="65937" cy="187012"/>
                </a:xfrm>
                <a:prstGeom prst="ellipse">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pic>
        <p:nvPicPr>
          <p:cNvPr id="11" name="Picture 10" descr="Logo&#10;&#10;Description automatically generated">
            <a:extLst>
              <a:ext uri="{FF2B5EF4-FFF2-40B4-BE49-F238E27FC236}">
                <a16:creationId xmlns:a16="http://schemas.microsoft.com/office/drawing/2014/main" id="{44948660-2A04-2483-8A6F-DF7A2F46C050}"/>
              </a:ext>
            </a:extLst>
          </p:cNvPr>
          <p:cNvPicPr>
            <a:picLocks noChangeAspect="1"/>
          </p:cNvPicPr>
          <p:nvPr/>
        </p:nvPicPr>
        <p:blipFill>
          <a:blip r:embed="rId2"/>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116208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7EE2-D686-4298-982D-67F604F5E658}"/>
              </a:ext>
            </a:extLst>
          </p:cNvPr>
          <p:cNvSpPr>
            <a:spLocks noGrp="1"/>
          </p:cNvSpPr>
          <p:nvPr>
            <p:ph type="title"/>
          </p:nvPr>
        </p:nvSpPr>
        <p:spPr/>
        <p:txBody>
          <a:bodyPr/>
          <a:lstStyle/>
          <a:p>
            <a:r>
              <a:rPr lang="en-US" dirty="0"/>
              <a:t>STELLAR: Study Design</a:t>
            </a:r>
          </a:p>
        </p:txBody>
      </p:sp>
      <p:sp>
        <p:nvSpPr>
          <p:cNvPr id="20" name="Content Placeholder 19">
            <a:extLst>
              <a:ext uri="{FF2B5EF4-FFF2-40B4-BE49-F238E27FC236}">
                <a16:creationId xmlns:a16="http://schemas.microsoft.com/office/drawing/2014/main" id="{8781AB01-B0A9-41E9-B987-8211834E597F}"/>
              </a:ext>
            </a:extLst>
          </p:cNvPr>
          <p:cNvSpPr>
            <a:spLocks noGrp="1"/>
          </p:cNvSpPr>
          <p:nvPr>
            <p:ph idx="1"/>
          </p:nvPr>
        </p:nvSpPr>
        <p:spPr>
          <a:xfrm>
            <a:off x="394803" y="1109792"/>
            <a:ext cx="8456739" cy="884858"/>
          </a:xfrm>
          <a:ln>
            <a:noFill/>
          </a:ln>
        </p:spPr>
        <p:txBody>
          <a:bodyPr wrap="square">
            <a:spAutoFit/>
          </a:bodyPr>
          <a:lstStyle/>
          <a:p>
            <a:pPr marL="168275" lvl="0" indent="-168275">
              <a:spcBef>
                <a:spcPts val="300"/>
              </a:spcBef>
            </a:pPr>
            <a:r>
              <a:rPr lang="en-US" sz="1300" noProof="0" dirty="0">
                <a:ln w="3175">
                  <a:noFill/>
                </a:ln>
                <a:cs typeface="Calibri" panose="020F0502020204030204" pitchFamily="34" charset="0"/>
              </a:rPr>
              <a:t>A Phase 3, randomized, double-blind, placebo-controlled, multicenter, parallel-group study (NCT04576988) to evaluate </a:t>
            </a:r>
            <a:r>
              <a:rPr lang="en-US" sz="1300" noProof="0" dirty="0" err="1">
                <a:ln w="3175">
                  <a:noFill/>
                </a:ln>
                <a:cs typeface="Calibri" panose="020F0502020204030204" pitchFamily="34" charset="0"/>
              </a:rPr>
              <a:t>sotatercept</a:t>
            </a:r>
            <a:r>
              <a:rPr lang="en-US" sz="1300" noProof="0" dirty="0">
                <a:ln w="3175">
                  <a:noFill/>
                </a:ln>
                <a:cs typeface="Calibri" panose="020F0502020204030204" pitchFamily="34" charset="0"/>
              </a:rPr>
              <a:t> on top of background PAH therapy* in adult participants with PAH with WHO FC II or III</a:t>
            </a:r>
          </a:p>
          <a:p>
            <a:pPr marL="168275" indent="-168275">
              <a:spcBef>
                <a:spcPts val="300"/>
              </a:spcBef>
            </a:pPr>
            <a:r>
              <a:rPr lang="en-US" sz="1300" dirty="0">
                <a:ln w="3175">
                  <a:noFill/>
                </a:ln>
                <a:cs typeface="Calibri" panose="020F0502020204030204" pitchFamily="34" charset="0"/>
              </a:rPr>
              <a:t>Efficacy/safety data through treatment week 24; cumulative safety and time to death or clinical worsening as of Aug 26, 2022 are reported</a:t>
            </a:r>
          </a:p>
        </p:txBody>
      </p:sp>
      <p:sp>
        <p:nvSpPr>
          <p:cNvPr id="54" name="TextBox 9">
            <a:extLst>
              <a:ext uri="{FF2B5EF4-FFF2-40B4-BE49-F238E27FC236}">
                <a16:creationId xmlns:a16="http://schemas.microsoft.com/office/drawing/2014/main" id="{9AFF96C4-3D30-40AB-9554-599BE8B2ADD7}"/>
              </a:ext>
            </a:extLst>
          </p:cNvPr>
          <p:cNvSpPr txBox="1"/>
          <p:nvPr/>
        </p:nvSpPr>
        <p:spPr>
          <a:xfrm>
            <a:off x="426943" y="5600788"/>
            <a:ext cx="9205944" cy="307777"/>
          </a:xfrm>
          <a:prstGeom prst="rect">
            <a:avLst/>
          </a:prstGeom>
          <a:noFill/>
        </p:spPr>
        <p:txBody>
          <a:bodyPr wrap="square" lIns="0" tIns="0" rIns="0" bIns="0" rtlCol="0" anchor="b" anchorCtr="0">
            <a:spAutoFit/>
          </a:bodyPr>
          <a:lstStyle/>
          <a:p>
            <a:pPr>
              <a:spcBef>
                <a:spcPts val="600"/>
              </a:spcBef>
              <a:defRPr/>
            </a:pPr>
            <a:r>
              <a:rPr lang="en-US" sz="1000" dirty="0">
                <a:solidFill>
                  <a:srgbClr val="002856"/>
                </a:solidFill>
                <a:cs typeface="Arial" panose="020B0604020202020204" pitchFamily="34" charset="0"/>
              </a:rPr>
              <a:t>*Background PAH therapy included monotherapy, double therapy or triple therapy with one or more of the following:</a:t>
            </a:r>
            <a:br>
              <a:rPr lang="en-US" sz="1000" dirty="0">
                <a:solidFill>
                  <a:srgbClr val="002856"/>
                </a:solidFill>
                <a:cs typeface="Arial" panose="020B0604020202020204" pitchFamily="34" charset="0"/>
              </a:rPr>
            </a:br>
            <a:r>
              <a:rPr lang="en-US" sz="1000" dirty="0">
                <a:solidFill>
                  <a:srgbClr val="002856"/>
                </a:solidFill>
                <a:cs typeface="Arial" panose="020B0604020202020204" pitchFamily="34" charset="0"/>
              </a:rPr>
              <a:t>An endothelin receptor antagonist, a phosphodiesterase-5 inhibitor, a soluble guanylate cyclase stimulator, and/or a prostacyclin (including intravenous).</a:t>
            </a:r>
            <a:endParaRPr lang="de-DE" sz="1000" dirty="0">
              <a:solidFill>
                <a:srgbClr val="002856"/>
              </a:solidFill>
              <a:cs typeface="Arial" panose="020B0604020202020204" pitchFamily="34" charset="0"/>
            </a:endParaRPr>
          </a:p>
        </p:txBody>
      </p:sp>
      <p:sp>
        <p:nvSpPr>
          <p:cNvPr id="41" name="Rectangle 40">
            <a:extLst>
              <a:ext uri="{FF2B5EF4-FFF2-40B4-BE49-F238E27FC236}">
                <a16:creationId xmlns:a16="http://schemas.microsoft.com/office/drawing/2014/main" id="{A4999324-9DBB-496E-8066-890CFE981243}"/>
              </a:ext>
            </a:extLst>
          </p:cNvPr>
          <p:cNvSpPr/>
          <p:nvPr/>
        </p:nvSpPr>
        <p:spPr>
          <a:xfrm>
            <a:off x="4055544" y="2100972"/>
            <a:ext cx="2788875" cy="698998"/>
          </a:xfrm>
          <a:prstGeom prst="rect">
            <a:avLst/>
          </a:prstGeom>
          <a:solidFill>
            <a:srgbClr val="DAE3F3"/>
          </a:solidFill>
          <a:ln w="12700" cap="flat" cmpd="sng" algn="ctr">
            <a:noFill/>
            <a:prstDash val="solid"/>
            <a:miter lim="800000"/>
          </a:ln>
          <a:effectLst>
            <a:outerShdw blurRad="50800" dist="38100" dir="2700000" algn="tl" rotWithShape="0">
              <a:prstClr val="black">
                <a:alpha val="40000"/>
              </a:prstClr>
            </a:outerShdw>
          </a:effectLst>
        </p:spPr>
        <p:txBody>
          <a:bodyPr lIns="45720" tIns="9144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856"/>
                </a:solidFill>
                <a:effectLst/>
                <a:uLnTx/>
                <a:uFillTx/>
                <a:latin typeface="+mj-lt"/>
                <a:ea typeface="+mn-ea"/>
                <a:cs typeface="Arial" panose="020B0604020202020204" pitchFamily="34" charset="0"/>
              </a:rPr>
              <a:t>Double-blind primary treatment period (24 weeks)</a:t>
            </a:r>
          </a:p>
        </p:txBody>
      </p:sp>
      <p:sp>
        <p:nvSpPr>
          <p:cNvPr id="42" name="Rectangle 41">
            <a:extLst>
              <a:ext uri="{FF2B5EF4-FFF2-40B4-BE49-F238E27FC236}">
                <a16:creationId xmlns:a16="http://schemas.microsoft.com/office/drawing/2014/main" id="{DAA5E468-AFC1-4A7E-AAFA-A5BEEC3A9423}"/>
              </a:ext>
            </a:extLst>
          </p:cNvPr>
          <p:cNvSpPr/>
          <p:nvPr/>
        </p:nvSpPr>
        <p:spPr>
          <a:xfrm>
            <a:off x="6923080" y="2100972"/>
            <a:ext cx="1810013" cy="698998"/>
          </a:xfrm>
          <a:prstGeom prst="rect">
            <a:avLst/>
          </a:prstGeom>
          <a:solidFill>
            <a:srgbClr val="4472C4">
              <a:lumMod val="40000"/>
              <a:lumOff val="60000"/>
            </a:srgbClr>
          </a:solidFill>
          <a:ln w="12700" cap="flat" cmpd="sng" algn="ctr">
            <a:noFill/>
            <a:prstDash val="solid"/>
            <a:miter lim="800000"/>
          </a:ln>
          <a:effectLst>
            <a:outerShdw blurRad="50800" dist="38100" dir="2700000" algn="tl" rotWithShape="0">
              <a:prstClr val="black">
                <a:alpha val="40000"/>
              </a:prstClr>
            </a:outerShdw>
          </a:effectLst>
        </p:spPr>
        <p:txBody>
          <a:bodyPr lIns="45720" tIns="91440" b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856"/>
                </a:solidFill>
                <a:effectLst/>
                <a:uLnTx/>
                <a:uFillTx/>
                <a:latin typeface="+mj-lt"/>
                <a:ea typeface="+mn-ea"/>
                <a:cs typeface="Arial" panose="020B0604020202020204" pitchFamily="34" charset="0"/>
              </a:rPr>
              <a:t>Double-blind </a:t>
            </a:r>
            <a:br>
              <a:rPr kumimoji="0" lang="en-US" sz="1400" b="1" i="0" u="none" strike="noStrike" kern="0" cap="none" spc="0" normalizeH="0" baseline="0" noProof="0" dirty="0">
                <a:ln>
                  <a:noFill/>
                </a:ln>
                <a:solidFill>
                  <a:srgbClr val="002856"/>
                </a:solidFill>
                <a:effectLst/>
                <a:uLnTx/>
                <a:uFillTx/>
                <a:latin typeface="+mj-lt"/>
                <a:ea typeface="+mn-ea"/>
                <a:cs typeface="Arial" panose="020B0604020202020204" pitchFamily="34" charset="0"/>
              </a:rPr>
            </a:br>
            <a:r>
              <a:rPr kumimoji="0" lang="en-US" sz="1400" b="1" i="0" u="none" strike="noStrike" kern="0" cap="none" spc="0" normalizeH="0" baseline="0" noProof="0" dirty="0">
                <a:ln>
                  <a:noFill/>
                </a:ln>
                <a:solidFill>
                  <a:srgbClr val="002856"/>
                </a:solidFill>
                <a:effectLst/>
                <a:uLnTx/>
                <a:uFillTx/>
                <a:latin typeface="+mj-lt"/>
                <a:ea typeface="+mn-ea"/>
                <a:cs typeface="Arial" panose="020B0604020202020204" pitchFamily="34" charset="0"/>
              </a:rPr>
              <a:t>extension</a:t>
            </a:r>
          </a:p>
        </p:txBody>
      </p:sp>
      <p:grpSp>
        <p:nvGrpSpPr>
          <p:cNvPr id="43" name="Group 42">
            <a:extLst>
              <a:ext uri="{FF2B5EF4-FFF2-40B4-BE49-F238E27FC236}">
                <a16:creationId xmlns:a16="http://schemas.microsoft.com/office/drawing/2014/main" id="{6734E51F-DBD1-4530-B735-82EFFDEE82DB}"/>
              </a:ext>
            </a:extLst>
          </p:cNvPr>
          <p:cNvGrpSpPr/>
          <p:nvPr/>
        </p:nvGrpSpPr>
        <p:grpSpPr>
          <a:xfrm>
            <a:off x="4055545" y="2917580"/>
            <a:ext cx="4687293" cy="1244400"/>
            <a:chOff x="2269353" y="3789980"/>
            <a:chExt cx="5687505" cy="1244400"/>
          </a:xfrm>
        </p:grpSpPr>
        <p:sp>
          <p:nvSpPr>
            <p:cNvPr id="44" name="Rectangle 43">
              <a:extLst>
                <a:ext uri="{FF2B5EF4-FFF2-40B4-BE49-F238E27FC236}">
                  <a16:creationId xmlns:a16="http://schemas.microsoft.com/office/drawing/2014/main" id="{41D63D90-6280-4D35-846D-04E0BDE9703A}"/>
                </a:ext>
              </a:extLst>
            </p:cNvPr>
            <p:cNvSpPr/>
            <p:nvPr/>
          </p:nvSpPr>
          <p:spPr>
            <a:xfrm>
              <a:off x="2269353" y="3789980"/>
              <a:ext cx="5675681" cy="548640"/>
            </a:xfrm>
            <a:prstGeom prst="rect">
              <a:avLst/>
            </a:prstGeom>
            <a:solidFill>
              <a:srgbClr val="A5A5A5">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p:spPr>
          <p:txBody>
            <a:bodyPr lIns="4572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mj-lt"/>
                  <a:ea typeface="+mn-ea"/>
                  <a:cs typeface="Arial" panose="020B0604020202020204" pitchFamily="34" charset="0"/>
                </a:rPr>
                <a:t>Placebo every 3 weeks (N=160)</a:t>
              </a:r>
            </a:p>
          </p:txBody>
        </p:sp>
        <p:sp>
          <p:nvSpPr>
            <p:cNvPr id="45" name="Rectangle 44">
              <a:extLst>
                <a:ext uri="{FF2B5EF4-FFF2-40B4-BE49-F238E27FC236}">
                  <a16:creationId xmlns:a16="http://schemas.microsoft.com/office/drawing/2014/main" id="{2C2744E5-4088-4C4C-821A-78FCBC239F2B}"/>
                </a:ext>
              </a:extLst>
            </p:cNvPr>
            <p:cNvSpPr/>
            <p:nvPr/>
          </p:nvSpPr>
          <p:spPr>
            <a:xfrm>
              <a:off x="2269353" y="4485740"/>
              <a:ext cx="5687505" cy="548640"/>
            </a:xfrm>
            <a:prstGeom prst="rect">
              <a:avLst/>
            </a:prstGeom>
            <a:gradFill>
              <a:gsLst>
                <a:gs pos="0">
                  <a:srgbClr val="70AD47">
                    <a:lumMod val="75000"/>
                  </a:srgbClr>
                </a:gs>
                <a:gs pos="100000">
                  <a:srgbClr val="4472C4"/>
                </a:gs>
              </a:gsLst>
              <a:lin ang="0" scaled="1"/>
            </a:gradFill>
            <a:ln w="12700" cap="flat" cmpd="sng" algn="ctr">
              <a:noFill/>
              <a:prstDash val="solid"/>
              <a:miter lim="800000"/>
            </a:ln>
            <a:effectLst>
              <a:outerShdw blurRad="50800" dist="38100" dir="2700000" algn="tl" rotWithShape="0">
                <a:prstClr val="black">
                  <a:alpha val="40000"/>
                </a:prstClr>
              </a:outerShdw>
            </a:effectLst>
          </p:spPr>
          <p:txBody>
            <a:bodyPr lIns="45720" rIns="9144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mj-lt"/>
                  <a:ea typeface="+mn-ea"/>
                  <a:cs typeface="Arial" panose="020B0604020202020204" pitchFamily="34" charset="0"/>
                </a:rPr>
                <a:t>Sotatercept 0.3 mg/kg starting dose to 0.7 mg/kg every three weeks (N=163)</a:t>
              </a:r>
            </a:p>
          </p:txBody>
        </p:sp>
      </p:grpSp>
      <p:sp>
        <p:nvSpPr>
          <p:cNvPr id="46" name="Rectangle 45">
            <a:extLst>
              <a:ext uri="{FF2B5EF4-FFF2-40B4-BE49-F238E27FC236}">
                <a16:creationId xmlns:a16="http://schemas.microsoft.com/office/drawing/2014/main" id="{12AE706D-9416-4321-ABC0-AE7236D46379}"/>
              </a:ext>
            </a:extLst>
          </p:cNvPr>
          <p:cNvSpPr/>
          <p:nvPr/>
        </p:nvSpPr>
        <p:spPr>
          <a:xfrm>
            <a:off x="2527831" y="2878060"/>
            <a:ext cx="1298580" cy="1323439"/>
          </a:xfrm>
          <a:prstGeom prst="rect">
            <a:avLst/>
          </a:prstGeom>
          <a:solidFill>
            <a:srgbClr val="5B9BD5">
              <a:lumMod val="20000"/>
              <a:lumOff val="80000"/>
            </a:srgbClr>
          </a:solidFill>
          <a:ln w="12700" cap="flat" cmpd="sng" algn="ctr">
            <a:noFill/>
            <a:prstDash val="solid"/>
            <a:miter lim="800000"/>
          </a:ln>
          <a:effectLst>
            <a:outerShdw blurRad="50800" dist="38100" dir="2700000" algn="tl" rotWithShape="0">
              <a:prstClr val="black">
                <a:alpha val="40000"/>
              </a:prstClr>
            </a:outerShdw>
          </a:effectLst>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856"/>
                </a:solidFill>
                <a:effectLst/>
                <a:uLnTx/>
                <a:uFillTx/>
                <a:latin typeface="+mj-lt"/>
                <a:ea typeface="+mn-ea"/>
                <a:cs typeface="Arial" panose="020B0604020202020204" pitchFamily="34" charset="0"/>
              </a:rPr>
              <a:t>Randomization 1:1</a:t>
            </a:r>
          </a:p>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dirty="0">
                <a:ln>
                  <a:noFill/>
                </a:ln>
                <a:solidFill>
                  <a:srgbClr val="002856"/>
                </a:solidFill>
                <a:effectLst/>
                <a:uLnTx/>
                <a:uFillTx/>
                <a:latin typeface="+mj-lt"/>
                <a:ea typeface="+mn-ea"/>
                <a:cs typeface="Arial" panose="020B0604020202020204" pitchFamily="34" charset="0"/>
              </a:rPr>
              <a:t>Stratified by baseline WHO FC and background PAH therapy</a:t>
            </a:r>
          </a:p>
          <a:p>
            <a:pPr marL="0" marR="0" lvl="0" indent="0" algn="ctr" defTabSz="914400" eaLnBrk="1" fontAlgn="auto" latinLnBrk="0" hangingPunct="1">
              <a:lnSpc>
                <a:spcPct val="100000"/>
              </a:lnSpc>
              <a:spcBef>
                <a:spcPts val="600"/>
              </a:spcBef>
              <a:spcAft>
                <a:spcPts val="0"/>
              </a:spcAft>
              <a:buClrTx/>
              <a:buSzTx/>
              <a:buFontTx/>
              <a:buNone/>
              <a:tabLst/>
              <a:defRPr/>
            </a:pPr>
            <a:endParaRPr kumimoji="0" lang="en-US" sz="1000" b="1" i="0" u="none" strike="noStrike" kern="0" cap="none" spc="0" normalizeH="0" baseline="0" noProof="0" dirty="0">
              <a:ln>
                <a:noFill/>
              </a:ln>
              <a:solidFill>
                <a:srgbClr val="002856"/>
              </a:solidFill>
              <a:effectLst/>
              <a:uLnTx/>
              <a:uFillTx/>
              <a:latin typeface="+mj-lt"/>
              <a:ea typeface="+mn-ea"/>
              <a:cs typeface="Arial" panose="020B0604020202020204" pitchFamily="34" charset="0"/>
            </a:endParaRPr>
          </a:p>
        </p:txBody>
      </p:sp>
      <p:cxnSp>
        <p:nvCxnSpPr>
          <p:cNvPr id="47" name="Elbow Connector 32">
            <a:extLst>
              <a:ext uri="{FF2B5EF4-FFF2-40B4-BE49-F238E27FC236}">
                <a16:creationId xmlns:a16="http://schemas.microsoft.com/office/drawing/2014/main" id="{D1AFBFDA-B25C-4381-88C3-4684B9C720FC}"/>
              </a:ext>
            </a:extLst>
          </p:cNvPr>
          <p:cNvCxnSpPr>
            <a:cxnSpLocks/>
            <a:stCxn id="46" idx="3"/>
            <a:endCxn id="45" idx="1"/>
          </p:cNvCxnSpPr>
          <p:nvPr/>
        </p:nvCxnSpPr>
        <p:spPr>
          <a:xfrm>
            <a:off x="3826411" y="3539780"/>
            <a:ext cx="229134" cy="347880"/>
          </a:xfrm>
          <a:prstGeom prst="bentConnector3">
            <a:avLst>
              <a:gd name="adj1" fmla="val 50000"/>
            </a:avLst>
          </a:prstGeom>
          <a:noFill/>
          <a:ln w="6350" cap="flat" cmpd="sng" algn="ctr">
            <a:solidFill>
              <a:sysClr val="windowText" lastClr="000000"/>
            </a:solidFill>
            <a:prstDash val="solid"/>
            <a:miter lim="800000"/>
            <a:tailEnd type="triangle"/>
          </a:ln>
          <a:effectLst>
            <a:outerShdw blurRad="50800" dist="38100" dir="2700000" algn="tl" rotWithShape="0">
              <a:prstClr val="black">
                <a:alpha val="40000"/>
              </a:prstClr>
            </a:outerShdw>
          </a:effectLst>
        </p:spPr>
      </p:cxnSp>
      <p:cxnSp>
        <p:nvCxnSpPr>
          <p:cNvPr id="48" name="Elbow Connector 33">
            <a:extLst>
              <a:ext uri="{FF2B5EF4-FFF2-40B4-BE49-F238E27FC236}">
                <a16:creationId xmlns:a16="http://schemas.microsoft.com/office/drawing/2014/main" id="{28455E70-5C65-454E-8532-C14446FF08AB}"/>
              </a:ext>
            </a:extLst>
          </p:cNvPr>
          <p:cNvCxnSpPr>
            <a:cxnSpLocks/>
            <a:stCxn id="46" idx="3"/>
            <a:endCxn id="44" idx="1"/>
          </p:cNvCxnSpPr>
          <p:nvPr/>
        </p:nvCxnSpPr>
        <p:spPr>
          <a:xfrm flipV="1">
            <a:off x="3826411" y="3191900"/>
            <a:ext cx="229134" cy="347880"/>
          </a:xfrm>
          <a:prstGeom prst="bentConnector3">
            <a:avLst>
              <a:gd name="adj1" fmla="val 50000"/>
            </a:avLst>
          </a:prstGeom>
          <a:noFill/>
          <a:ln w="6350" cap="flat" cmpd="sng" algn="ctr">
            <a:solidFill>
              <a:sysClr val="windowText" lastClr="000000"/>
            </a:solidFill>
            <a:prstDash val="solid"/>
            <a:miter lim="800000"/>
            <a:tailEnd type="triangle"/>
          </a:ln>
          <a:effectLst>
            <a:outerShdw blurRad="50800" dist="38100" dir="2700000" algn="tl" rotWithShape="0">
              <a:prstClr val="black">
                <a:alpha val="40000"/>
              </a:prstClr>
            </a:outerShdw>
          </a:effectLst>
        </p:spPr>
      </p:cxnSp>
      <p:sp>
        <p:nvSpPr>
          <p:cNvPr id="50" name="Rectangle 49">
            <a:extLst>
              <a:ext uri="{FF2B5EF4-FFF2-40B4-BE49-F238E27FC236}">
                <a16:creationId xmlns:a16="http://schemas.microsoft.com/office/drawing/2014/main" id="{EDC18733-04AB-4FC9-9A5A-8AD2CE21C44E}"/>
              </a:ext>
            </a:extLst>
          </p:cNvPr>
          <p:cNvSpPr/>
          <p:nvPr/>
        </p:nvSpPr>
        <p:spPr>
          <a:xfrm>
            <a:off x="8850594" y="1680570"/>
            <a:ext cx="3072087" cy="523220"/>
          </a:xfrm>
          <a:prstGeom prst="rect">
            <a:avLst/>
          </a:prstGeom>
          <a:solidFill>
            <a:srgbClr val="4472C4">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Arial" panose="020B0604020202020204" pitchFamily="34" charset="0"/>
              </a:rPr>
              <a:t>Primary Endpoint: Change from baseline </a:t>
            </a:r>
            <a:r>
              <a:rPr lang="en-US" sz="1400" b="1" kern="0" dirty="0">
                <a:solidFill>
                  <a:prstClr val="white"/>
                </a:solidFill>
                <a:cs typeface="Arial" panose="020B0604020202020204" pitchFamily="34" charset="0"/>
              </a:rPr>
              <a:t>at</a:t>
            </a:r>
            <a:r>
              <a:rPr kumimoji="0" lang="en-US" sz="1400" b="1" i="0" u="none" strike="noStrike" kern="0" cap="none" spc="0" normalizeH="0" baseline="0" noProof="0" dirty="0">
                <a:ln>
                  <a:noFill/>
                </a:ln>
                <a:solidFill>
                  <a:prstClr val="white"/>
                </a:solidFill>
                <a:effectLst/>
                <a:uLnTx/>
                <a:uFillTx/>
                <a:cs typeface="Arial" panose="020B0604020202020204" pitchFamily="34" charset="0"/>
              </a:rPr>
              <a:t> week 24 in 6MWD</a:t>
            </a:r>
          </a:p>
        </p:txBody>
      </p:sp>
      <p:sp>
        <p:nvSpPr>
          <p:cNvPr id="51" name="Rectangle 50">
            <a:extLst>
              <a:ext uri="{FF2B5EF4-FFF2-40B4-BE49-F238E27FC236}">
                <a16:creationId xmlns:a16="http://schemas.microsoft.com/office/drawing/2014/main" id="{D3E32EE3-BA13-4A5F-9D00-8557D3B9F74C}"/>
              </a:ext>
            </a:extLst>
          </p:cNvPr>
          <p:cNvSpPr/>
          <p:nvPr/>
        </p:nvSpPr>
        <p:spPr>
          <a:xfrm>
            <a:off x="8851543" y="2251329"/>
            <a:ext cx="3070189" cy="3144536"/>
          </a:xfrm>
          <a:prstGeom prst="rect">
            <a:avLst/>
          </a:prstGeom>
          <a:solidFill>
            <a:srgbClr val="4472C4">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lIns="45720" rIns="4572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cs typeface="Arial" panose="020B0604020202020204" pitchFamily="34" charset="0"/>
              </a:rPr>
              <a:t>Secondary Endpoints (Tested hierarchically to control type 1 error)</a:t>
            </a:r>
          </a:p>
          <a:p>
            <a:pPr marL="0" marR="0" lvl="0" indent="0" defTabSz="91440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Change from baseline </a:t>
            </a:r>
            <a:r>
              <a:rPr lang="en-US" sz="1200" kern="0" dirty="0">
                <a:solidFill>
                  <a:prstClr val="white"/>
                </a:solidFill>
                <a:cs typeface="Arial" panose="020B0604020202020204" pitchFamily="34" charset="0"/>
              </a:rPr>
              <a:t>at </a:t>
            </a:r>
            <a:r>
              <a:rPr kumimoji="0" lang="en-US" sz="1200" b="0" i="0" u="none" strike="noStrike" kern="0" cap="none" spc="0" normalizeH="0" baseline="0" noProof="0" dirty="0">
                <a:ln>
                  <a:noFill/>
                </a:ln>
                <a:solidFill>
                  <a:prstClr val="white"/>
                </a:solidFill>
                <a:effectLst/>
                <a:uLnTx/>
                <a:uFillTx/>
                <a:cs typeface="Arial" panose="020B0604020202020204" pitchFamily="34" charset="0"/>
              </a:rPr>
              <a:t>week 24 in</a:t>
            </a:r>
          </a:p>
          <a:p>
            <a:pPr marL="117475" marR="0" lvl="0" indent="-1174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Multicomponent clinical improvement</a:t>
            </a:r>
          </a:p>
          <a:p>
            <a:pPr marL="228600" marR="0" lvl="1" indent="-1111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Increase ≥30 meters in 6MWD</a:t>
            </a:r>
          </a:p>
          <a:p>
            <a:pPr marL="228600" marR="0" lvl="1" indent="-1111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NT-</a:t>
            </a:r>
            <a:r>
              <a:rPr kumimoji="0" lang="en-US" sz="1200" b="0" i="0" u="none" strike="noStrike" kern="0" cap="none" spc="0" normalizeH="0" baseline="0" noProof="0" dirty="0" err="1">
                <a:ln>
                  <a:noFill/>
                </a:ln>
                <a:solidFill>
                  <a:prstClr val="white"/>
                </a:solidFill>
                <a:effectLst/>
                <a:uLnTx/>
                <a:uFillTx/>
                <a:cs typeface="Arial" panose="020B0604020202020204" pitchFamily="34" charset="0"/>
              </a:rPr>
              <a:t>proBNP</a:t>
            </a:r>
            <a:r>
              <a:rPr kumimoji="0" lang="en-US" sz="1200" b="0" i="0" u="none" strike="noStrike" kern="0" cap="none" spc="0" normalizeH="0" baseline="0" noProof="0" dirty="0">
                <a:ln>
                  <a:noFill/>
                </a:ln>
                <a:solidFill>
                  <a:prstClr val="white"/>
                </a:solidFill>
                <a:effectLst/>
                <a:uLnTx/>
                <a:uFillTx/>
                <a:cs typeface="Arial" panose="020B0604020202020204" pitchFamily="34" charset="0"/>
              </a:rPr>
              <a:t> ≥30%</a:t>
            </a:r>
            <a:r>
              <a:rPr kumimoji="0" lang="en-US" sz="1200" b="0" i="0" u="none" strike="noStrike" kern="0" cap="none" spc="0" normalizeH="0" baseline="0" noProof="0" dirty="0">
                <a:ln>
                  <a:noFill/>
                </a:ln>
                <a:solidFill>
                  <a:prstClr val="white"/>
                </a:solidFill>
                <a:effectLst/>
                <a:uLnTx/>
                <a:uFillTx/>
                <a:cs typeface="Arial" panose="020B0604020202020204" pitchFamily="34" charset="0"/>
                <a:sym typeface="Symbol" panose="05050102010706020507" pitchFamily="18" charset="2"/>
              </a:rPr>
              <a:t></a:t>
            </a:r>
            <a:r>
              <a:rPr kumimoji="0" lang="en-US" sz="1200" b="0" i="0" u="none" strike="noStrike" kern="0" cap="none" spc="0" normalizeH="0" baseline="0" noProof="0" dirty="0">
                <a:ln>
                  <a:noFill/>
                </a:ln>
                <a:solidFill>
                  <a:prstClr val="white"/>
                </a:solidFill>
                <a:effectLst/>
                <a:uLnTx/>
                <a:uFillTx/>
                <a:cs typeface="Arial" panose="020B0604020202020204" pitchFamily="34" charset="0"/>
              </a:rPr>
              <a:t> or maintenance/ achievement of NT-</a:t>
            </a:r>
            <a:r>
              <a:rPr kumimoji="0" lang="en-US" sz="1200" b="0" i="0" u="none" strike="noStrike" kern="0" cap="none" spc="0" normalizeH="0" baseline="0" noProof="0" dirty="0" err="1">
                <a:ln>
                  <a:noFill/>
                </a:ln>
                <a:solidFill>
                  <a:prstClr val="white"/>
                </a:solidFill>
                <a:effectLst/>
                <a:uLnTx/>
                <a:uFillTx/>
                <a:cs typeface="Arial" panose="020B0604020202020204" pitchFamily="34" charset="0"/>
              </a:rPr>
              <a:t>proBNP</a:t>
            </a:r>
            <a:r>
              <a:rPr kumimoji="0" lang="en-US" sz="1200" b="0" i="0" u="none" strike="noStrike" kern="0" cap="none" spc="0" normalizeH="0" baseline="0" noProof="0" dirty="0">
                <a:ln>
                  <a:noFill/>
                </a:ln>
                <a:solidFill>
                  <a:prstClr val="white"/>
                </a:solidFill>
                <a:effectLst/>
                <a:uLnTx/>
                <a:uFillTx/>
                <a:cs typeface="Arial" panose="020B0604020202020204" pitchFamily="34" charset="0"/>
              </a:rPr>
              <a:t> &lt;300 </a:t>
            </a:r>
            <a:r>
              <a:rPr lang="en-US" sz="1200" kern="0" dirty="0" err="1">
                <a:solidFill>
                  <a:prstClr val="white"/>
                </a:solidFill>
                <a:cs typeface="Arial" panose="020B0604020202020204" pitchFamily="34" charset="0"/>
              </a:rPr>
              <a:t>pg</a:t>
            </a:r>
            <a:r>
              <a:rPr lang="en-US" sz="1200" kern="0" dirty="0">
                <a:solidFill>
                  <a:prstClr val="white"/>
                </a:solidFill>
                <a:cs typeface="Arial" panose="020B0604020202020204" pitchFamily="34" charset="0"/>
              </a:rPr>
              <a:t>/mL</a:t>
            </a:r>
            <a:endParaRPr kumimoji="0" lang="en-US" sz="1200" b="0" i="0" u="none" strike="noStrike" kern="0" cap="none" spc="0" normalizeH="0" baseline="0" noProof="0" dirty="0">
              <a:ln>
                <a:noFill/>
              </a:ln>
              <a:solidFill>
                <a:prstClr val="white"/>
              </a:solidFill>
              <a:effectLst/>
              <a:uLnTx/>
              <a:uFillTx/>
              <a:cs typeface="Arial" panose="020B0604020202020204" pitchFamily="34" charset="0"/>
            </a:endParaRPr>
          </a:p>
          <a:p>
            <a:pPr marL="228600" marR="0" lvl="1" indent="-11112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Improvement in WHO FC or maintenance of WHO FC II</a:t>
            </a:r>
          </a:p>
          <a:p>
            <a:pPr marL="117475" marR="0" lvl="0" indent="-117475" defTabSz="640058"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PVR, NT-</a:t>
            </a:r>
            <a:r>
              <a:rPr kumimoji="0" lang="en-US" sz="1200" b="0" i="0" u="none" strike="noStrike" kern="0" cap="none" spc="0" normalizeH="0" baseline="0" noProof="0" dirty="0" err="1">
                <a:ln>
                  <a:noFill/>
                </a:ln>
                <a:solidFill>
                  <a:prstClr val="white"/>
                </a:solidFill>
                <a:effectLst/>
                <a:uLnTx/>
                <a:uFillTx/>
                <a:cs typeface="Arial" panose="020B0604020202020204" pitchFamily="34" charset="0"/>
              </a:rPr>
              <a:t>proBNP</a:t>
            </a:r>
            <a:r>
              <a:rPr kumimoji="0" lang="en-US" sz="1200" b="0" i="0" u="none" strike="noStrike" kern="0" cap="none" spc="0" normalizeH="0" baseline="0" noProof="0" dirty="0">
                <a:ln>
                  <a:noFill/>
                </a:ln>
                <a:solidFill>
                  <a:prstClr val="white"/>
                </a:solidFill>
                <a:effectLst/>
                <a:uLnTx/>
                <a:uFillTx/>
                <a:cs typeface="Arial" panose="020B0604020202020204" pitchFamily="34" charset="0"/>
              </a:rPr>
              <a:t>, WHO FC</a:t>
            </a:r>
          </a:p>
          <a:p>
            <a:pPr marL="117475" marR="0" lvl="0" indent="-117475" defTabSz="640058"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Time to death or first clinical worsening event though study completion (Aug 26, 2022)</a:t>
            </a:r>
            <a:endParaRPr lang="en-US" sz="1200" kern="0" dirty="0">
              <a:solidFill>
                <a:prstClr val="white"/>
              </a:solidFill>
              <a:cs typeface="Arial" panose="020B0604020202020204" pitchFamily="34" charset="0"/>
            </a:endParaRPr>
          </a:p>
          <a:p>
            <a:pPr marL="117475" marR="0" lvl="0" indent="-117475" defTabSz="640058"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French Risk Score</a:t>
            </a:r>
          </a:p>
          <a:p>
            <a:pPr marL="117475" marR="0" lvl="0" indent="-117475" defTabSz="640058"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white"/>
                </a:solidFill>
                <a:effectLst/>
                <a:uLnTx/>
                <a:uFillTx/>
                <a:cs typeface="Arial" panose="020B0604020202020204" pitchFamily="34" charset="0"/>
              </a:rPr>
              <a:t>3 domains of PAH-SYMPACT</a:t>
            </a:r>
            <a:r>
              <a:rPr kumimoji="0" lang="en-US" sz="1200" b="0" i="0" u="none" strike="noStrike" kern="0" cap="none" spc="0" normalizeH="0" baseline="30000" noProof="0" dirty="0">
                <a:ln>
                  <a:noFill/>
                </a:ln>
                <a:solidFill>
                  <a:prstClr val="white"/>
                </a:solidFill>
                <a:effectLst/>
                <a:uLnTx/>
                <a:uFillTx/>
                <a:cs typeface="Arial" panose="020B0604020202020204" pitchFamily="34" charset="0"/>
              </a:rPr>
              <a:t>®</a:t>
            </a:r>
            <a:endParaRPr kumimoji="0" lang="en-US" sz="1200" b="0" i="0" u="none" strike="noStrike" kern="0" cap="none" spc="0" normalizeH="0" baseline="0" noProof="0" dirty="0">
              <a:ln>
                <a:noFill/>
              </a:ln>
              <a:solidFill>
                <a:prstClr val="white"/>
              </a:solidFill>
              <a:effectLst/>
              <a:uLnTx/>
              <a:uFillTx/>
              <a:cs typeface="Arial" panose="020B0604020202020204" pitchFamily="34" charset="0"/>
            </a:endParaRPr>
          </a:p>
        </p:txBody>
      </p:sp>
      <p:sp>
        <p:nvSpPr>
          <p:cNvPr id="52" name="TextBox 51">
            <a:extLst>
              <a:ext uri="{FF2B5EF4-FFF2-40B4-BE49-F238E27FC236}">
                <a16:creationId xmlns:a16="http://schemas.microsoft.com/office/drawing/2014/main" id="{3450D18C-7278-4928-8ABE-60F2CCDE15E6}"/>
              </a:ext>
            </a:extLst>
          </p:cNvPr>
          <p:cNvSpPr txBox="1"/>
          <p:nvPr/>
        </p:nvSpPr>
        <p:spPr>
          <a:xfrm>
            <a:off x="2527831" y="4242456"/>
            <a:ext cx="1349728" cy="153888"/>
          </a:xfrm>
          <a:prstGeom prst="rect">
            <a:avLst/>
          </a:prstGeom>
          <a:noFill/>
        </p:spPr>
        <p:txBody>
          <a:bodyPr wrap="none" lIns="0" tIns="0" rIns="0" bIns="0" rtlCol="0">
            <a:spAutoFit/>
          </a:bodyPr>
          <a:lstStyle/>
          <a:p>
            <a:pPr algn="ctr"/>
            <a:r>
              <a:rPr lang="en-US" sz="1000" b="1" dirty="0">
                <a:solidFill>
                  <a:srgbClr val="002856"/>
                </a:solidFill>
                <a:cs typeface="Arial" panose="020B0604020202020204" pitchFamily="34" charset="0"/>
              </a:rPr>
              <a:t>Total randomized: 323</a:t>
            </a:r>
          </a:p>
        </p:txBody>
      </p:sp>
      <p:sp>
        <p:nvSpPr>
          <p:cNvPr id="4" name="TextBox 3">
            <a:extLst>
              <a:ext uri="{FF2B5EF4-FFF2-40B4-BE49-F238E27FC236}">
                <a16:creationId xmlns:a16="http://schemas.microsoft.com/office/drawing/2014/main" id="{646E9E64-9BD9-4C92-B190-E801FBF18A11}"/>
              </a:ext>
            </a:extLst>
          </p:cNvPr>
          <p:cNvSpPr txBox="1"/>
          <p:nvPr/>
        </p:nvSpPr>
        <p:spPr>
          <a:xfrm>
            <a:off x="426943" y="2538501"/>
            <a:ext cx="2025472" cy="2015936"/>
          </a:xfrm>
          <a:prstGeom prst="rect">
            <a:avLst/>
          </a:prstGeom>
          <a:solidFill>
            <a:srgbClr val="002856"/>
          </a:solidFill>
          <a:effectLst>
            <a:outerShdw blurRad="50800" dist="38100" dir="2700000" algn="tl" rotWithShape="0">
              <a:prstClr val="black">
                <a:alpha val="40000"/>
              </a:prstClr>
            </a:outerShdw>
          </a:effectLst>
        </p:spPr>
        <p:txBody>
          <a:bodyPr wrap="square" rtlCol="0">
            <a:spAutoFit/>
          </a:bodyPr>
          <a:lstStyle/>
          <a:p>
            <a:pPr>
              <a:spcBef>
                <a:spcPts val="300"/>
              </a:spcBef>
            </a:pPr>
            <a:r>
              <a:rPr lang="en-US" sz="1100" b="1" kern="0" dirty="0">
                <a:solidFill>
                  <a:prstClr val="white"/>
                </a:solidFill>
                <a:cs typeface="Arial" panose="020B0604020202020204" pitchFamily="34" charset="0"/>
              </a:rPr>
              <a:t>Inclusion Criteria:</a:t>
            </a:r>
          </a:p>
          <a:p>
            <a:pPr marL="114300" indent="-114300">
              <a:spcBef>
                <a:spcPts val="300"/>
              </a:spcBef>
              <a:buFont typeface="Arial" panose="020B0604020202020204" pitchFamily="34" charset="0"/>
              <a:buChar char="•"/>
            </a:pPr>
            <a:r>
              <a:rPr lang="en-US" sz="1100" kern="0" dirty="0">
                <a:solidFill>
                  <a:prstClr val="white"/>
                </a:solidFill>
                <a:cs typeface="Arial" panose="020B0604020202020204" pitchFamily="34" charset="0"/>
              </a:rPr>
              <a:t>WHO Group 1 PAH</a:t>
            </a:r>
          </a:p>
          <a:p>
            <a:pPr marL="114300" indent="-114300">
              <a:spcBef>
                <a:spcPts val="300"/>
              </a:spcBef>
              <a:buFont typeface="Arial" panose="020B0604020202020204" pitchFamily="34" charset="0"/>
              <a:buChar char="•"/>
            </a:pPr>
            <a:r>
              <a:rPr lang="en-US" sz="1100" kern="0" dirty="0">
                <a:solidFill>
                  <a:prstClr val="white"/>
                </a:solidFill>
                <a:cs typeface="Arial" panose="020B0604020202020204" pitchFamily="34" charset="0"/>
              </a:rPr>
              <a:t>WHO FC II or III</a:t>
            </a:r>
          </a:p>
          <a:p>
            <a:pPr marL="114300" indent="-114300">
              <a:spcBef>
                <a:spcPts val="300"/>
              </a:spcBef>
              <a:buFont typeface="Arial" panose="020B0604020202020204" pitchFamily="34" charset="0"/>
              <a:buChar char="•"/>
            </a:pPr>
            <a:r>
              <a:rPr lang="en-US" sz="1100" kern="0" dirty="0">
                <a:solidFill>
                  <a:prstClr val="white"/>
                </a:solidFill>
                <a:cs typeface="Arial" panose="020B0604020202020204" pitchFamily="34" charset="0"/>
              </a:rPr>
              <a:t>Adult ≥18 years</a:t>
            </a:r>
          </a:p>
          <a:p>
            <a:pPr marL="114300" indent="-114300">
              <a:spcBef>
                <a:spcPts val="300"/>
              </a:spcBef>
              <a:buFont typeface="Arial" panose="020B0604020202020204" pitchFamily="34" charset="0"/>
              <a:buChar char="•"/>
            </a:pPr>
            <a:r>
              <a:rPr lang="en-US" sz="1100" kern="0" dirty="0">
                <a:solidFill>
                  <a:prstClr val="white"/>
                </a:solidFill>
                <a:cs typeface="Arial" panose="020B0604020202020204" pitchFamily="34" charset="0"/>
              </a:rPr>
              <a:t>Baseline PVR ≥400 dynes·sec·cm</a:t>
            </a:r>
            <a:r>
              <a:rPr lang="en-US" sz="1100" kern="0" baseline="30000" dirty="0">
                <a:solidFill>
                  <a:prstClr val="white"/>
                </a:solidFill>
                <a:cs typeface="Arial" panose="020B0604020202020204" pitchFamily="34" charset="0"/>
              </a:rPr>
              <a:t>-5</a:t>
            </a:r>
            <a:r>
              <a:rPr lang="en-US" sz="1100" kern="0" dirty="0">
                <a:solidFill>
                  <a:prstClr val="white"/>
                </a:solidFill>
                <a:cs typeface="Arial" panose="020B0604020202020204" pitchFamily="34" charset="0"/>
              </a:rPr>
              <a:t> and PCWP or  LVEDP ≤15 mmHg</a:t>
            </a:r>
          </a:p>
          <a:p>
            <a:pPr marL="114300" indent="-114300">
              <a:spcBef>
                <a:spcPts val="300"/>
              </a:spcBef>
              <a:buFont typeface="Arial" panose="020B0604020202020204" pitchFamily="34" charset="0"/>
              <a:buChar char="•"/>
            </a:pPr>
            <a:r>
              <a:rPr lang="en-US" sz="1100" kern="0" dirty="0">
                <a:solidFill>
                  <a:prstClr val="white"/>
                </a:solidFill>
                <a:cs typeface="Arial" panose="020B0604020202020204" pitchFamily="34" charset="0"/>
              </a:rPr>
              <a:t>6MWD 150 - 500 meters</a:t>
            </a:r>
          </a:p>
          <a:p>
            <a:pPr marL="114300" indent="-114300">
              <a:spcBef>
                <a:spcPts val="300"/>
              </a:spcBef>
              <a:buFont typeface="Arial" panose="020B0604020202020204" pitchFamily="34" charset="0"/>
              <a:buChar char="•"/>
            </a:pPr>
            <a:r>
              <a:rPr lang="en-US" sz="1100" kern="0" dirty="0">
                <a:solidFill>
                  <a:prstClr val="white"/>
                </a:solidFill>
                <a:cs typeface="Arial" panose="020B0604020202020204" pitchFamily="34" charset="0"/>
              </a:rPr>
              <a:t>Stable treatment with background PAH therapy*</a:t>
            </a:r>
          </a:p>
        </p:txBody>
      </p:sp>
      <p:sp>
        <p:nvSpPr>
          <p:cNvPr id="6" name="Footer Placeholder 5">
            <a:extLst>
              <a:ext uri="{FF2B5EF4-FFF2-40B4-BE49-F238E27FC236}">
                <a16:creationId xmlns:a16="http://schemas.microsoft.com/office/drawing/2014/main" id="{E5B6978B-E951-A8AD-889F-EBF6D2F81AD2}"/>
              </a:ext>
            </a:extLst>
          </p:cNvPr>
          <p:cNvSpPr>
            <a:spLocks noGrp="1"/>
          </p:cNvSpPr>
          <p:nvPr>
            <p:ph type="ftr" sz="quarter" idx="3"/>
          </p:nvPr>
        </p:nvSpPr>
        <p:spPr>
          <a:xfrm>
            <a:off x="267420" y="6356350"/>
            <a:ext cx="9737818" cy="416590"/>
          </a:xfrm>
        </p:spPr>
        <p:txBody>
          <a:bodyPr/>
          <a:lstStyle/>
          <a:p>
            <a:r>
              <a:rPr lang="en-US" sz="1000" dirty="0"/>
              <a:t>6MWD: 6-minute walk distance; </a:t>
            </a:r>
            <a:r>
              <a:rPr lang="en-US" sz="1000" dirty="0" err="1"/>
              <a:t>LVEDP</a:t>
            </a:r>
            <a:r>
              <a:rPr lang="en-US" sz="1000" dirty="0"/>
              <a:t>: left ventricular end-diastolic pressure; N: number of patients in the treatment group or overall; NT-</a:t>
            </a:r>
            <a:r>
              <a:rPr lang="en-US" sz="1000" dirty="0" err="1"/>
              <a:t>proBNP</a:t>
            </a:r>
            <a:r>
              <a:rPr lang="en-US" sz="1000" dirty="0"/>
              <a:t>: N-terminal pro–B-type natriuretic peptide; PAH: pulmonary arterial hypertension; PAH </a:t>
            </a:r>
            <a:r>
              <a:rPr lang="en-US" sz="1000" dirty="0" err="1"/>
              <a:t>SYMPACT</a:t>
            </a:r>
            <a:r>
              <a:rPr lang="en-US" sz="1000" dirty="0"/>
              <a:t>®: pulmonary arterial hypertension symptoms and impact patient-reported questionnaire; </a:t>
            </a:r>
            <a:r>
              <a:rPr lang="en-US" sz="1000" dirty="0" err="1"/>
              <a:t>PCWP</a:t>
            </a:r>
            <a:r>
              <a:rPr lang="en-US" sz="1000" dirty="0"/>
              <a:t>: pulmonary capillary wedge pressure; PVR: pulmonary vascular resistance; WHO: World Health Organization; WHO FC: World Health Organization functional class; WHO FC II: slight limitation of activity (ordinary activities cause some symptoms); WHO FC III: marked limitation of activity (less than ordinary activity causes symptoms).</a:t>
            </a:r>
          </a:p>
        </p:txBody>
      </p:sp>
      <p:pic>
        <p:nvPicPr>
          <p:cNvPr id="7" name="Picture 6" descr="Logo&#10;&#10;Description automatically generated">
            <a:extLst>
              <a:ext uri="{FF2B5EF4-FFF2-40B4-BE49-F238E27FC236}">
                <a16:creationId xmlns:a16="http://schemas.microsoft.com/office/drawing/2014/main" id="{58137751-6E6D-0C20-C432-6C703454262B}"/>
              </a:ext>
            </a:extLst>
          </p:cNvPr>
          <p:cNvPicPr>
            <a:picLocks noChangeAspect="1"/>
          </p:cNvPicPr>
          <p:nvPr/>
        </p:nvPicPr>
        <p:blipFill>
          <a:blip r:embed="rId2"/>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312142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hart, line chart&#10;&#10;Description automatically generated">
            <a:extLst>
              <a:ext uri="{FF2B5EF4-FFF2-40B4-BE49-F238E27FC236}">
                <a16:creationId xmlns:a16="http://schemas.microsoft.com/office/drawing/2014/main" id="{86285D0A-2687-4658-A85F-D439100E9B4C}"/>
              </a:ext>
            </a:extLst>
          </p:cNvPr>
          <p:cNvPicPr>
            <a:picLocks noChangeAspect="1"/>
          </p:cNvPicPr>
          <p:nvPr/>
        </p:nvPicPr>
        <p:blipFill>
          <a:blip r:embed="rId2"/>
          <a:stretch>
            <a:fillRect/>
          </a:stretch>
        </p:blipFill>
        <p:spPr>
          <a:xfrm>
            <a:off x="7221103" y="372670"/>
            <a:ext cx="4534092" cy="2870710"/>
          </a:xfrm>
          <a:prstGeom prst="rect">
            <a:avLst/>
          </a:prstGeom>
        </p:spPr>
      </p:pic>
      <p:sp>
        <p:nvSpPr>
          <p:cNvPr id="6" name="Title 1">
            <a:extLst>
              <a:ext uri="{FF2B5EF4-FFF2-40B4-BE49-F238E27FC236}">
                <a16:creationId xmlns:a16="http://schemas.microsoft.com/office/drawing/2014/main" id="{C51A1508-9C65-41CA-8A33-5DB1AD7B48F9}"/>
              </a:ext>
            </a:extLst>
          </p:cNvPr>
          <p:cNvSpPr>
            <a:spLocks noGrp="1"/>
          </p:cNvSpPr>
          <p:nvPr>
            <p:ph type="title"/>
          </p:nvPr>
        </p:nvSpPr>
        <p:spPr>
          <a:xfrm>
            <a:off x="371603" y="142812"/>
            <a:ext cx="5412486" cy="626309"/>
          </a:xfrm>
        </p:spPr>
        <p:txBody>
          <a:bodyPr>
            <a:normAutofit fontScale="90000"/>
          </a:bodyPr>
          <a:lstStyle/>
          <a:p>
            <a:r>
              <a:rPr lang="en-US" b="0" dirty="0"/>
              <a:t>Efficacy Results:</a:t>
            </a:r>
          </a:p>
        </p:txBody>
      </p:sp>
      <p:grpSp>
        <p:nvGrpSpPr>
          <p:cNvPr id="7" name="Group 6">
            <a:extLst>
              <a:ext uri="{FF2B5EF4-FFF2-40B4-BE49-F238E27FC236}">
                <a16:creationId xmlns:a16="http://schemas.microsoft.com/office/drawing/2014/main" id="{0D3F22BC-989A-4FE6-86E1-22DEF872948A}"/>
              </a:ext>
            </a:extLst>
          </p:cNvPr>
          <p:cNvGrpSpPr/>
          <p:nvPr/>
        </p:nvGrpSpPr>
        <p:grpSpPr>
          <a:xfrm>
            <a:off x="6096000" y="85955"/>
            <a:ext cx="5534251" cy="686771"/>
            <a:chOff x="6826996" y="800277"/>
            <a:chExt cx="5011762" cy="588151"/>
          </a:xfrm>
        </p:grpSpPr>
        <p:sp>
          <p:nvSpPr>
            <p:cNvPr id="9" name="TextBox 8">
              <a:extLst>
                <a:ext uri="{FF2B5EF4-FFF2-40B4-BE49-F238E27FC236}">
                  <a16:creationId xmlns:a16="http://schemas.microsoft.com/office/drawing/2014/main" id="{CBD7A9A6-ADCA-4E3A-9F84-A741D19DABCE}"/>
                </a:ext>
              </a:extLst>
            </p:cNvPr>
            <p:cNvSpPr txBox="1"/>
            <p:nvPr/>
          </p:nvSpPr>
          <p:spPr>
            <a:xfrm>
              <a:off x="6826996" y="800277"/>
              <a:ext cx="3573780" cy="184666"/>
            </a:xfrm>
            <a:prstGeom prst="rect">
              <a:avLst/>
            </a:prstGeom>
            <a:noFill/>
          </p:spPr>
          <p:txBody>
            <a:bodyPr wrap="square" lIns="0" tIns="0" rIns="0" bIns="0" rtlCol="0">
              <a:spAutoFit/>
            </a:bodyPr>
            <a:lstStyle/>
            <a:p>
              <a:pPr algn="ctr"/>
              <a:r>
                <a:rPr lang="en-US" sz="1200" b="1" dirty="0">
                  <a:solidFill>
                    <a:srgbClr val="002856"/>
                  </a:solidFill>
                  <a:latin typeface="Arial" panose="020B0604020202020204" pitchFamily="34" charset="0"/>
                  <a:cs typeface="Arial" panose="020B0604020202020204" pitchFamily="34" charset="0"/>
                </a:rPr>
                <a:t>Change from Baseline in 6MWD </a:t>
              </a:r>
            </a:p>
          </p:txBody>
        </p:sp>
        <p:sp>
          <p:nvSpPr>
            <p:cNvPr id="10" name="Textfeld 2">
              <a:extLst>
                <a:ext uri="{FF2B5EF4-FFF2-40B4-BE49-F238E27FC236}">
                  <a16:creationId xmlns:a16="http://schemas.microsoft.com/office/drawing/2014/main" id="{2C0AD346-D8E6-4DD6-B387-D4CF4D3B25C9}"/>
                </a:ext>
              </a:extLst>
            </p:cNvPr>
            <p:cNvSpPr txBox="1"/>
            <p:nvPr/>
          </p:nvSpPr>
          <p:spPr>
            <a:xfrm>
              <a:off x="8281250" y="1126818"/>
              <a:ext cx="3557508" cy="261610"/>
            </a:xfrm>
            <a:prstGeom prst="rect">
              <a:avLst/>
            </a:prstGeom>
            <a:noFill/>
          </p:spPr>
          <p:txBody>
            <a:bodyPr wrap="square" rtlCol="0">
              <a:spAutoFit/>
            </a:bodyPr>
            <a:lstStyle/>
            <a:p>
              <a:pPr algn="ctr"/>
              <a:r>
                <a:rPr lang="en-GB" sz="1100" dirty="0">
                  <a:solidFill>
                    <a:srgbClr val="002060"/>
                  </a:solidFill>
                  <a:latin typeface="Arial" panose="020B0604020202020204" pitchFamily="34" charset="0"/>
                  <a:cs typeface="Arial" panose="020B0604020202020204" pitchFamily="34" charset="0"/>
                </a:rPr>
                <a:t>+40.8 m (95% CI, 27.5 to 54.1), p&lt;0.001</a:t>
              </a:r>
            </a:p>
          </p:txBody>
        </p:sp>
      </p:grpSp>
      <p:grpSp>
        <p:nvGrpSpPr>
          <p:cNvPr id="13" name="Group 12">
            <a:extLst>
              <a:ext uri="{FF2B5EF4-FFF2-40B4-BE49-F238E27FC236}">
                <a16:creationId xmlns:a16="http://schemas.microsoft.com/office/drawing/2014/main" id="{8E0D96CC-4F7E-414D-8BD8-261055847C1C}"/>
              </a:ext>
            </a:extLst>
          </p:cNvPr>
          <p:cNvGrpSpPr/>
          <p:nvPr/>
        </p:nvGrpSpPr>
        <p:grpSpPr>
          <a:xfrm>
            <a:off x="5585530" y="2994899"/>
            <a:ext cx="6162090" cy="3010963"/>
            <a:chOff x="6402559" y="3647917"/>
            <a:chExt cx="5434655" cy="2655516"/>
          </a:xfrm>
        </p:grpSpPr>
        <p:pic>
          <p:nvPicPr>
            <p:cNvPr id="14" name="Picture 13" descr="Chart&#10;&#10;Description automatically generated">
              <a:extLst>
                <a:ext uri="{FF2B5EF4-FFF2-40B4-BE49-F238E27FC236}">
                  <a16:creationId xmlns:a16="http://schemas.microsoft.com/office/drawing/2014/main" id="{31EE0293-E8D3-469D-9C3C-E0D2C717307E}"/>
                </a:ext>
              </a:extLst>
            </p:cNvPr>
            <p:cNvPicPr>
              <a:picLocks noChangeAspect="1"/>
            </p:cNvPicPr>
            <p:nvPr/>
          </p:nvPicPr>
          <p:blipFill>
            <a:blip r:embed="rId3"/>
            <a:stretch>
              <a:fillRect/>
            </a:stretch>
          </p:blipFill>
          <p:spPr>
            <a:xfrm>
              <a:off x="7804122" y="3928533"/>
              <a:ext cx="4033092" cy="2374900"/>
            </a:xfrm>
            <a:prstGeom prst="rect">
              <a:avLst/>
            </a:prstGeom>
          </p:spPr>
        </p:pic>
        <p:sp>
          <p:nvSpPr>
            <p:cNvPr id="15" name="TextBox 14">
              <a:extLst>
                <a:ext uri="{FF2B5EF4-FFF2-40B4-BE49-F238E27FC236}">
                  <a16:creationId xmlns:a16="http://schemas.microsoft.com/office/drawing/2014/main" id="{50B8A258-DB6F-45EA-A3AE-60274C78E743}"/>
                </a:ext>
              </a:extLst>
            </p:cNvPr>
            <p:cNvSpPr txBox="1"/>
            <p:nvPr/>
          </p:nvSpPr>
          <p:spPr>
            <a:xfrm>
              <a:off x="6402559" y="3647917"/>
              <a:ext cx="3552011" cy="184666"/>
            </a:xfrm>
            <a:prstGeom prst="rect">
              <a:avLst/>
            </a:prstGeom>
            <a:noFill/>
          </p:spPr>
          <p:txBody>
            <a:bodyPr wrap="square" lIns="0" tIns="0" rIns="0" bIns="0" rtlCol="0">
              <a:spAutoFit/>
            </a:bodyPr>
            <a:lstStyle/>
            <a:p>
              <a:pPr algn="ctr"/>
              <a:r>
                <a:rPr lang="en-US" sz="1200" b="1" dirty="0">
                  <a:solidFill>
                    <a:srgbClr val="002856"/>
                  </a:solidFill>
                  <a:latin typeface="Arial" panose="020B0604020202020204" pitchFamily="34" charset="0"/>
                  <a:cs typeface="Arial" panose="020B0604020202020204" pitchFamily="34" charset="0"/>
                </a:rPr>
                <a:t>TTCW Event Analysis</a:t>
              </a:r>
            </a:p>
          </p:txBody>
        </p:sp>
        <p:sp>
          <p:nvSpPr>
            <p:cNvPr id="16" name="Textfeld 5">
              <a:extLst>
                <a:ext uri="{FF2B5EF4-FFF2-40B4-BE49-F238E27FC236}">
                  <a16:creationId xmlns:a16="http://schemas.microsoft.com/office/drawing/2014/main" id="{457703D6-B8F6-4D48-98AE-5850F152D7DA}"/>
                </a:ext>
              </a:extLst>
            </p:cNvPr>
            <p:cNvSpPr txBox="1"/>
            <p:nvPr/>
          </p:nvSpPr>
          <p:spPr>
            <a:xfrm>
              <a:off x="8329741" y="4363483"/>
              <a:ext cx="2258176" cy="281828"/>
            </a:xfrm>
            <a:prstGeom prst="rect">
              <a:avLst/>
            </a:prstGeom>
            <a:noFill/>
          </p:spPr>
          <p:txBody>
            <a:bodyPr wrap="none" rtlCol="0">
              <a:spAutoFit/>
            </a:bodyPr>
            <a:lstStyle/>
            <a:p>
              <a:r>
                <a:rPr lang="en-GB" sz="1050" dirty="0">
                  <a:solidFill>
                    <a:srgbClr val="002060"/>
                  </a:solidFill>
                  <a:latin typeface="Arial" panose="020B0604020202020204" pitchFamily="34" charset="0"/>
                  <a:cs typeface="Arial" panose="020B0604020202020204" pitchFamily="34" charset="0"/>
                </a:rPr>
                <a:t>HR 0.16 (95% CI, 0.08 to 0.35)</a:t>
              </a:r>
            </a:p>
          </p:txBody>
        </p:sp>
      </p:grpSp>
      <p:sp>
        <p:nvSpPr>
          <p:cNvPr id="18" name="TextBox 17">
            <a:extLst>
              <a:ext uri="{FF2B5EF4-FFF2-40B4-BE49-F238E27FC236}">
                <a16:creationId xmlns:a16="http://schemas.microsoft.com/office/drawing/2014/main" id="{AF0A6EAA-8665-44E0-85F0-98CC2A8D3366}"/>
              </a:ext>
            </a:extLst>
          </p:cNvPr>
          <p:cNvSpPr txBox="1"/>
          <p:nvPr/>
        </p:nvSpPr>
        <p:spPr>
          <a:xfrm>
            <a:off x="245144" y="4017975"/>
            <a:ext cx="6467640" cy="1338828"/>
          </a:xfrm>
          <a:prstGeom prst="rect">
            <a:avLst/>
          </a:prstGeom>
          <a:noFill/>
        </p:spPr>
        <p:txBody>
          <a:bodyPr wrap="square">
            <a:spAutoFit/>
          </a:bodyPr>
          <a:lstStyle/>
          <a:p>
            <a:r>
              <a:rPr lang="en-US" sz="900" dirty="0">
                <a:solidFill>
                  <a:srgbClr val="002856"/>
                </a:solidFill>
                <a:latin typeface="Arial" panose="020B0604020202020204" pitchFamily="34" charset="0"/>
                <a:cs typeface="Arial" panose="020B0604020202020204" pitchFamily="34" charset="0"/>
              </a:rPr>
              <a:t>*Based on aligned rank stratified Wilcoxon test for continuous parameters or Cochran-Mantel-Haenszel method for dichotomous variables, both stratified by randomization factors.</a:t>
            </a:r>
          </a:p>
          <a:p>
            <a:pPr>
              <a:defRPr/>
            </a:pPr>
            <a:r>
              <a:rPr lang="en-US" sz="900" b="0" baseline="30000" dirty="0">
                <a:solidFill>
                  <a:srgbClr val="002856"/>
                </a:solidFill>
                <a:effectLst/>
                <a:latin typeface="Arial" panose="020B0604020202020204" pitchFamily="34" charset="0"/>
                <a:cs typeface="Arial" panose="020B0604020202020204" pitchFamily="34" charset="0"/>
              </a:rPr>
              <a:t>† </a:t>
            </a:r>
            <a:r>
              <a:rPr lang="en-US" sz="900" b="0" dirty="0">
                <a:solidFill>
                  <a:srgbClr val="002856"/>
                </a:solidFill>
                <a:effectLst/>
                <a:latin typeface="Arial" panose="020B0604020202020204" pitchFamily="34" charset="0"/>
                <a:cs typeface="Arial" panose="020B0604020202020204" pitchFamily="34" charset="0"/>
              </a:rPr>
              <a:t>Defined as meeting all 3 of the following criteria at week 24: </a:t>
            </a:r>
            <a:r>
              <a:rPr lang="en-US" sz="900" dirty="0">
                <a:solidFill>
                  <a:srgbClr val="002856"/>
                </a:solidFill>
                <a:effectLst/>
                <a:latin typeface="Arial" panose="020B0604020202020204" pitchFamily="34" charset="0"/>
                <a:ea typeface="Arial" panose="020B0604020202020204" pitchFamily="34" charset="0"/>
                <a:cs typeface="Arial" panose="020B0604020202020204" pitchFamily="34" charset="0"/>
              </a:rPr>
              <a:t>improvement in 6MWD [increase of ≥30 meters]; improvement in NT-</a:t>
            </a:r>
            <a:r>
              <a:rPr lang="en-US" sz="900" dirty="0" err="1">
                <a:solidFill>
                  <a:srgbClr val="002856"/>
                </a:solidFill>
                <a:effectLst/>
                <a:latin typeface="Arial" panose="020B0604020202020204" pitchFamily="34" charset="0"/>
                <a:ea typeface="Arial" panose="020B0604020202020204" pitchFamily="34" charset="0"/>
                <a:cs typeface="Arial" panose="020B0604020202020204" pitchFamily="34" charset="0"/>
              </a:rPr>
              <a:t>proBNP</a:t>
            </a:r>
            <a:r>
              <a:rPr lang="en-US" sz="900" dirty="0">
                <a:solidFill>
                  <a:srgbClr val="002856"/>
                </a:solidFill>
                <a:effectLst/>
                <a:latin typeface="Arial" panose="020B0604020202020204" pitchFamily="34" charset="0"/>
                <a:ea typeface="Arial" panose="020B0604020202020204" pitchFamily="34" charset="0"/>
                <a:cs typeface="Arial" panose="020B0604020202020204" pitchFamily="34" charset="0"/>
              </a:rPr>
              <a:t> level [decrease of ≥30%] or maintenance/achievement of NT-</a:t>
            </a:r>
            <a:r>
              <a:rPr lang="en-US" sz="900" dirty="0" err="1">
                <a:solidFill>
                  <a:srgbClr val="002856"/>
                </a:solidFill>
                <a:effectLst/>
                <a:latin typeface="Arial" panose="020B0604020202020204" pitchFamily="34" charset="0"/>
                <a:ea typeface="Arial" panose="020B0604020202020204" pitchFamily="34" charset="0"/>
                <a:cs typeface="Arial" panose="020B0604020202020204" pitchFamily="34" charset="0"/>
              </a:rPr>
              <a:t>proBNP</a:t>
            </a:r>
            <a:r>
              <a:rPr lang="en-US" sz="900" dirty="0">
                <a:solidFill>
                  <a:srgbClr val="002856"/>
                </a:solidFill>
                <a:effectLst/>
                <a:latin typeface="Arial" panose="020B0604020202020204" pitchFamily="34" charset="0"/>
                <a:ea typeface="Arial" panose="020B0604020202020204" pitchFamily="34" charset="0"/>
                <a:cs typeface="Arial" panose="020B0604020202020204" pitchFamily="34" charset="0"/>
              </a:rPr>
              <a:t> level &lt;300 </a:t>
            </a:r>
            <a:r>
              <a:rPr lang="en-US" sz="900" dirty="0" err="1">
                <a:solidFill>
                  <a:srgbClr val="002856"/>
                </a:solidFill>
                <a:effectLst/>
                <a:latin typeface="Arial" panose="020B0604020202020204" pitchFamily="34" charset="0"/>
                <a:ea typeface="Arial" panose="020B0604020202020204" pitchFamily="34" charset="0"/>
                <a:cs typeface="Arial" panose="020B0604020202020204" pitchFamily="34" charset="0"/>
              </a:rPr>
              <a:t>pg</a:t>
            </a:r>
            <a:r>
              <a:rPr lang="en-US" sz="900" dirty="0">
                <a:solidFill>
                  <a:srgbClr val="002856"/>
                </a:solidFill>
                <a:latin typeface="Arial" panose="020B0604020202020204" pitchFamily="34" charset="0"/>
                <a:ea typeface="Arial" panose="020B0604020202020204" pitchFamily="34" charset="0"/>
                <a:cs typeface="Arial" panose="020B0604020202020204" pitchFamily="34" charset="0"/>
              </a:rPr>
              <a:t>/mL</a:t>
            </a:r>
            <a:r>
              <a:rPr lang="en-US" sz="900" dirty="0">
                <a:solidFill>
                  <a:srgbClr val="002856"/>
                </a:solidFill>
                <a:effectLst/>
                <a:latin typeface="Arial" panose="020B0604020202020204" pitchFamily="34" charset="0"/>
                <a:ea typeface="Arial" panose="020B0604020202020204" pitchFamily="34" charset="0"/>
                <a:cs typeface="Arial" panose="020B0604020202020204" pitchFamily="34" charset="0"/>
              </a:rPr>
              <a:t>; and improvement in WHO </a:t>
            </a:r>
            <a:r>
              <a:rPr lang="en-US" sz="900" dirty="0">
                <a:solidFill>
                  <a:srgbClr val="002856"/>
                </a:solidFill>
                <a:latin typeface="Arial" panose="020B0604020202020204" pitchFamily="34" charset="0"/>
                <a:ea typeface="Arial" panose="020B0604020202020204" pitchFamily="34" charset="0"/>
                <a:cs typeface="Arial" panose="020B0604020202020204" pitchFamily="34" charset="0"/>
              </a:rPr>
              <a:t>FC</a:t>
            </a:r>
            <a:r>
              <a:rPr lang="en-US" sz="900" dirty="0">
                <a:solidFill>
                  <a:srgbClr val="002856"/>
                </a:solidFill>
                <a:effectLst/>
                <a:latin typeface="Arial" panose="020B0604020202020204" pitchFamily="34" charset="0"/>
                <a:ea typeface="Arial" panose="020B0604020202020204" pitchFamily="34" charset="0"/>
                <a:cs typeface="Arial" panose="020B0604020202020204" pitchFamily="34" charset="0"/>
              </a:rPr>
              <a:t> [shift from class III to II or I, or class II to I] or maintenance of class II.</a:t>
            </a:r>
          </a:p>
          <a:p>
            <a:pPr>
              <a:defRPr/>
            </a:pPr>
            <a:r>
              <a:rPr lang="en-US" sz="900" baseline="30000" dirty="0">
                <a:solidFill>
                  <a:srgbClr val="002856"/>
                </a:solidFill>
                <a:latin typeface="Arial" panose="020B0604020202020204" pitchFamily="34" charset="0"/>
                <a:ea typeface="Calibri" panose="020F0502020204030204" pitchFamily="34" charset="0"/>
                <a:cs typeface="Arial" panose="020B0604020202020204" pitchFamily="34" charset="0"/>
              </a:rPr>
              <a:t>‡</a:t>
            </a:r>
            <a:r>
              <a:rPr lang="en-US" sz="900" dirty="0">
                <a:solidFill>
                  <a:srgbClr val="002856"/>
                </a:solidFill>
                <a:latin typeface="Arial" panose="020B0604020202020204" pitchFamily="34" charset="0"/>
                <a:ea typeface="Calibri" panose="020F0502020204030204" pitchFamily="34" charset="0"/>
                <a:cs typeface="Arial" panose="020B0604020202020204" pitchFamily="34" charset="0"/>
              </a:rPr>
              <a:t>For multicomponent improvement and French risk score, N= 159 (placebo) and N= 162 (</a:t>
            </a:r>
            <a:r>
              <a:rPr lang="en-US" sz="900" dirty="0" err="1">
                <a:solidFill>
                  <a:srgbClr val="002856"/>
                </a:solidFill>
                <a:latin typeface="Arial" panose="020B0604020202020204" pitchFamily="34" charset="0"/>
                <a:ea typeface="Calibri" panose="020F0502020204030204" pitchFamily="34" charset="0"/>
                <a:cs typeface="Arial" panose="020B0604020202020204" pitchFamily="34" charset="0"/>
              </a:rPr>
              <a:t>sotatercept</a:t>
            </a:r>
            <a:r>
              <a:rPr lang="en-US" sz="900" dirty="0">
                <a:solidFill>
                  <a:srgbClr val="002856"/>
                </a:solidFill>
                <a:latin typeface="Arial" panose="020B0604020202020204" pitchFamily="34" charset="0"/>
                <a:ea typeface="Calibri" panose="020F0502020204030204" pitchFamily="34" charset="0"/>
                <a:cs typeface="Arial" panose="020B0604020202020204" pitchFamily="34" charset="0"/>
              </a:rPr>
              <a:t>) due to one patient in each treatment group with missing data due to COVID-19 and excluded from analysis. For WHO FC, N= 159 (placebo) and N= 163 (</a:t>
            </a:r>
            <a:r>
              <a:rPr lang="en-US" sz="900" dirty="0" err="1">
                <a:solidFill>
                  <a:srgbClr val="002856"/>
                </a:solidFill>
                <a:latin typeface="Arial" panose="020B0604020202020204" pitchFamily="34" charset="0"/>
                <a:ea typeface="Calibri" panose="020F0502020204030204" pitchFamily="34" charset="0"/>
                <a:cs typeface="Arial" panose="020B0604020202020204" pitchFamily="34" charset="0"/>
              </a:rPr>
              <a:t>sotatercept</a:t>
            </a:r>
            <a:r>
              <a:rPr lang="en-US" sz="900" dirty="0">
                <a:solidFill>
                  <a:srgbClr val="002856"/>
                </a:solidFill>
                <a:latin typeface="Arial" panose="020B0604020202020204" pitchFamily="34" charset="0"/>
                <a:ea typeface="Calibri" panose="020F0502020204030204" pitchFamily="34" charset="0"/>
                <a:cs typeface="Arial" panose="020B0604020202020204" pitchFamily="34" charset="0"/>
              </a:rPr>
              <a:t>) due to a placebo-treated patient with missing data due to COVID-19 and excluded from analysis.</a:t>
            </a:r>
            <a:endParaRPr lang="en-US" sz="900" dirty="0">
              <a:solidFill>
                <a:srgbClr val="002856"/>
              </a:solidFill>
              <a:latin typeface="Arial" panose="020B0604020202020204" pitchFamily="34" charset="0"/>
              <a:cs typeface="Arial" panose="020B0604020202020204" pitchFamily="34" charset="0"/>
            </a:endParaRPr>
          </a:p>
          <a:p>
            <a:pPr>
              <a:defRPr/>
            </a:pPr>
            <a:r>
              <a:rPr lang="en-US" sz="900" b="0" kern="1200" baseline="30000" dirty="0">
                <a:solidFill>
                  <a:srgbClr val="002856"/>
                </a:solidFill>
                <a:effectLst/>
                <a:latin typeface="Arial" panose="020B0604020202020204" pitchFamily="34" charset="0"/>
                <a:cs typeface="Arial" panose="020B0604020202020204" pitchFamily="34" charset="0"/>
              </a:rPr>
              <a:t>†</a:t>
            </a:r>
            <a:r>
              <a:rPr lang="en-US" sz="900" b="0" kern="1200" dirty="0">
                <a:solidFill>
                  <a:srgbClr val="002856"/>
                </a:solidFill>
                <a:effectLst/>
                <a:latin typeface="Arial" panose="020B0604020202020204" pitchFamily="34" charset="0"/>
                <a:cs typeface="Arial" panose="020B0604020202020204" pitchFamily="34" charset="0"/>
              </a:rPr>
              <a:t>Expressed as hazard ratio (95% CI) and log-rank test p-value.</a:t>
            </a:r>
          </a:p>
        </p:txBody>
      </p:sp>
      <p:sp>
        <p:nvSpPr>
          <p:cNvPr id="24" name="TextBox 23">
            <a:extLst>
              <a:ext uri="{FF2B5EF4-FFF2-40B4-BE49-F238E27FC236}">
                <a16:creationId xmlns:a16="http://schemas.microsoft.com/office/drawing/2014/main" id="{626D0EDC-604F-4B5F-B435-56B141B9996D}"/>
              </a:ext>
            </a:extLst>
          </p:cNvPr>
          <p:cNvSpPr txBox="1"/>
          <p:nvPr/>
        </p:nvSpPr>
        <p:spPr>
          <a:xfrm>
            <a:off x="521263" y="5396634"/>
            <a:ext cx="6444603" cy="430887"/>
          </a:xfrm>
          <a:prstGeom prst="rect">
            <a:avLst/>
          </a:prstGeom>
          <a:solidFill>
            <a:schemeClr val="bg1">
              <a:lumMod val="95000"/>
            </a:schemeClr>
          </a:solidFill>
          <a:ln>
            <a:solidFill>
              <a:srgbClr val="002060"/>
            </a:solidFill>
          </a:ln>
        </p:spPr>
        <p:txBody>
          <a:bodyPr wrap="square" rtlCol="0">
            <a:spAutoFit/>
          </a:bodyPr>
          <a:lstStyle/>
          <a:p>
            <a:pPr marL="171450" indent="-171450">
              <a:buFont typeface="Arial" panose="020B0604020202020204" pitchFamily="34" charset="0"/>
              <a:buChar char="•"/>
            </a:pPr>
            <a:r>
              <a:rPr lang="en-US" sz="1100" dirty="0">
                <a:solidFill>
                  <a:srgbClr val="002060"/>
                </a:solidFill>
              </a:rPr>
              <a:t>The between-group reduction from baseline in least-squares mean pulmonary artery pressure (exploratory endpoint) at week 24 was -13.9 mmHg (95% CI: -16.0 to -11.8)</a:t>
            </a:r>
          </a:p>
        </p:txBody>
      </p:sp>
      <p:pic>
        <p:nvPicPr>
          <p:cNvPr id="3" name="Picture 2">
            <a:extLst>
              <a:ext uri="{FF2B5EF4-FFF2-40B4-BE49-F238E27FC236}">
                <a16:creationId xmlns:a16="http://schemas.microsoft.com/office/drawing/2014/main" id="{0AF01FB9-F2DD-401C-AF59-6B1A2CC54345}"/>
              </a:ext>
            </a:extLst>
          </p:cNvPr>
          <p:cNvPicPr>
            <a:picLocks noChangeAspect="1"/>
          </p:cNvPicPr>
          <p:nvPr/>
        </p:nvPicPr>
        <p:blipFill>
          <a:blip r:embed="rId4"/>
          <a:stretch>
            <a:fillRect/>
          </a:stretch>
        </p:blipFill>
        <p:spPr>
          <a:xfrm>
            <a:off x="7824456" y="4025894"/>
            <a:ext cx="3102622" cy="1295271"/>
          </a:xfrm>
          <a:prstGeom prst="rect">
            <a:avLst/>
          </a:prstGeom>
        </p:spPr>
      </p:pic>
      <p:pic>
        <p:nvPicPr>
          <p:cNvPr id="17" name="Picture 16">
            <a:extLst>
              <a:ext uri="{FF2B5EF4-FFF2-40B4-BE49-F238E27FC236}">
                <a16:creationId xmlns:a16="http://schemas.microsoft.com/office/drawing/2014/main" id="{53D07527-052E-4825-9493-E8FA89EA9E12}"/>
              </a:ext>
            </a:extLst>
          </p:cNvPr>
          <p:cNvPicPr>
            <a:picLocks noChangeAspect="1"/>
          </p:cNvPicPr>
          <p:nvPr/>
        </p:nvPicPr>
        <p:blipFill>
          <a:blip r:embed="rId5"/>
          <a:stretch>
            <a:fillRect/>
          </a:stretch>
        </p:blipFill>
        <p:spPr>
          <a:xfrm>
            <a:off x="268181" y="720353"/>
            <a:ext cx="6444603" cy="3188805"/>
          </a:xfrm>
          <a:prstGeom prst="rect">
            <a:avLst/>
          </a:prstGeom>
        </p:spPr>
      </p:pic>
      <p:sp>
        <p:nvSpPr>
          <p:cNvPr id="2" name="Footer Placeholder 1">
            <a:extLst>
              <a:ext uri="{FF2B5EF4-FFF2-40B4-BE49-F238E27FC236}">
                <a16:creationId xmlns:a16="http://schemas.microsoft.com/office/drawing/2014/main" id="{A2CFF541-C878-1872-A00B-09E6D4A8C1BC}"/>
              </a:ext>
            </a:extLst>
          </p:cNvPr>
          <p:cNvSpPr>
            <a:spLocks noGrp="1"/>
          </p:cNvSpPr>
          <p:nvPr>
            <p:ph type="ftr" sz="quarter" idx="3"/>
          </p:nvPr>
        </p:nvSpPr>
        <p:spPr>
          <a:xfrm>
            <a:off x="267419" y="6356350"/>
            <a:ext cx="10063685" cy="416590"/>
          </a:xfrm>
        </p:spPr>
        <p:txBody>
          <a:bodyPr/>
          <a:lstStyle/>
          <a:p>
            <a:r>
              <a:rPr lang="en-US" sz="1000" dirty="0"/>
              <a:t>6MWD: 6-minute walk distance; CI: confidence interval; COVID-19: coronavirus 2019; HR: hazard ratio; N: number of patients in the treatment group or overall; n: number of patients in the category; NT-</a:t>
            </a:r>
            <a:r>
              <a:rPr lang="en-US" sz="1000" dirty="0" err="1"/>
              <a:t>proBNP</a:t>
            </a:r>
            <a:r>
              <a:rPr lang="en-US" sz="1000" dirty="0"/>
              <a:t>: N-terminal pro–B-type natriuretic peptide; PAH: pulmonary arterial hypertension; PAH </a:t>
            </a:r>
            <a:r>
              <a:rPr lang="en-US" sz="1000" dirty="0" err="1"/>
              <a:t>SYMPACT</a:t>
            </a:r>
            <a:r>
              <a:rPr lang="en-US" sz="1000" dirty="0"/>
              <a:t>®: pulmonary arterial hypertension symptoms and impact patient-reported questionnaire; PVR: pulmonary vascular resistance; </a:t>
            </a:r>
            <a:r>
              <a:rPr lang="en-US" sz="1000" dirty="0" err="1"/>
              <a:t>TTCW</a:t>
            </a:r>
            <a:r>
              <a:rPr lang="en-US" sz="1000" dirty="0"/>
              <a:t>: time to clinical worsening; WHO FC: World Health Organization functional class; WHO FC II: slight limitation of activity (ordinary activities cause some symptoms); WHO FC III: marked limitation of activity (less than ordinary activity causes symptoms).</a:t>
            </a:r>
          </a:p>
        </p:txBody>
      </p:sp>
      <p:pic>
        <p:nvPicPr>
          <p:cNvPr id="4" name="Picture 3" descr="Logo&#10;&#10;Description automatically generated">
            <a:extLst>
              <a:ext uri="{FF2B5EF4-FFF2-40B4-BE49-F238E27FC236}">
                <a16:creationId xmlns:a16="http://schemas.microsoft.com/office/drawing/2014/main" id="{B802706D-5B0C-C8F3-5F14-9257840AA57C}"/>
              </a:ext>
            </a:extLst>
          </p:cNvPr>
          <p:cNvPicPr>
            <a:picLocks noChangeAspect="1"/>
          </p:cNvPicPr>
          <p:nvPr/>
        </p:nvPicPr>
        <p:blipFill>
          <a:blip r:embed="rId6"/>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134769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CA6556-8913-410A-B545-D9F11D5F3E9B}"/>
              </a:ext>
            </a:extLst>
          </p:cNvPr>
          <p:cNvSpPr>
            <a:spLocks noGrp="1"/>
          </p:cNvSpPr>
          <p:nvPr>
            <p:ph type="title"/>
          </p:nvPr>
        </p:nvSpPr>
        <p:spPr>
          <a:xfrm>
            <a:off x="394804" y="133990"/>
            <a:ext cx="10515600" cy="1325563"/>
          </a:xfrm>
        </p:spPr>
        <p:txBody>
          <a:bodyPr>
            <a:normAutofit/>
          </a:bodyPr>
          <a:lstStyle/>
          <a:p>
            <a:r>
              <a:rPr lang="en-US" sz="3600" dirty="0">
                <a:ln>
                  <a:noFill/>
                </a:ln>
              </a:rPr>
              <a:t>Overall Summary of Safety</a:t>
            </a:r>
          </a:p>
        </p:txBody>
      </p:sp>
      <p:sp>
        <p:nvSpPr>
          <p:cNvPr id="6" name="TextBox 9">
            <a:extLst>
              <a:ext uri="{FF2B5EF4-FFF2-40B4-BE49-F238E27FC236}">
                <a16:creationId xmlns:a16="http://schemas.microsoft.com/office/drawing/2014/main" id="{07F94753-41BA-4FA2-8D98-08B904B86F41}"/>
              </a:ext>
            </a:extLst>
          </p:cNvPr>
          <p:cNvSpPr txBox="1"/>
          <p:nvPr/>
        </p:nvSpPr>
        <p:spPr>
          <a:xfrm>
            <a:off x="1370802" y="5419070"/>
            <a:ext cx="9649132" cy="692497"/>
          </a:xfrm>
          <a:prstGeom prst="rect">
            <a:avLst/>
          </a:prstGeom>
          <a:noFill/>
        </p:spPr>
        <p:txBody>
          <a:bodyPr wrap="square" lIns="0" tIns="0" rIns="0" bIns="0" rtlCol="0" anchor="b" anchorCtr="0">
            <a:spAutoFit/>
          </a:bodyPr>
          <a:lstStyle/>
          <a:p>
            <a:pPr>
              <a:defRPr/>
            </a:pPr>
            <a:r>
              <a:rPr lang="en-US" sz="900" baseline="30000" dirty="0">
                <a:solidFill>
                  <a:srgbClr val="002856"/>
                </a:solidFill>
                <a:cs typeface="Arial" panose="020B0604020202020204" pitchFamily="34" charset="0"/>
              </a:rPr>
              <a:t>*</a:t>
            </a:r>
            <a:r>
              <a:rPr lang="en-US" sz="900" dirty="0">
                <a:solidFill>
                  <a:srgbClr val="002856"/>
                </a:solidFill>
                <a:cs typeface="Arial" panose="020B0604020202020204" pitchFamily="34" charset="0"/>
              </a:rPr>
              <a:t>Data cut-off date August 26, 2022.</a:t>
            </a:r>
          </a:p>
          <a:p>
            <a:pPr>
              <a:defRPr/>
            </a:pPr>
            <a:r>
              <a:rPr lang="en-US" sz="900" baseline="30000" dirty="0">
                <a:solidFill>
                  <a:srgbClr val="002856"/>
                </a:solidFill>
                <a:cs typeface="Arial" panose="020B0604020202020204" pitchFamily="34" charset="0"/>
              </a:rPr>
              <a:t>†</a:t>
            </a:r>
            <a:r>
              <a:rPr lang="en-US" sz="900" dirty="0">
                <a:solidFill>
                  <a:srgbClr val="002856"/>
                </a:solidFill>
                <a:cs typeface="Arial" panose="020B0604020202020204" pitchFamily="34" charset="0"/>
              </a:rPr>
              <a:t>TEAE of interest (bleeding events, cardiac events, embryo-fetal toxicity, hepatic toxicity, immunogenicity, increased blood pressure, increased hemoglobin, leukopenia, neutropenia, renal toxicity, suppression of follicle stimulating hormone, thrombocytopenia, thromboembolic events) and special interest (telangiectasia) were predefined parameters that were monitored to assess the overall safety profile of </a:t>
            </a:r>
            <a:r>
              <a:rPr lang="en-US" sz="900" dirty="0" err="1">
                <a:solidFill>
                  <a:srgbClr val="002856"/>
                </a:solidFill>
                <a:cs typeface="Arial" panose="020B0604020202020204" pitchFamily="34" charset="0"/>
              </a:rPr>
              <a:t>sotatercept</a:t>
            </a:r>
            <a:r>
              <a:rPr lang="en-US" sz="900" dirty="0">
                <a:solidFill>
                  <a:srgbClr val="002856"/>
                </a:solidFill>
                <a:cs typeface="Arial" panose="020B0604020202020204" pitchFamily="34" charset="0"/>
              </a:rPr>
              <a:t>. Only those TEAEs in which the point estimate(s) for the between-group differences excluded zero are shown in this table.</a:t>
            </a:r>
          </a:p>
          <a:p>
            <a:pPr>
              <a:defRPr/>
            </a:pPr>
            <a:r>
              <a:rPr lang="en-US" sz="900" dirty="0">
                <a:solidFill>
                  <a:srgbClr val="002856"/>
                </a:solidFill>
                <a:cs typeface="Arial" panose="020B0604020202020204" pitchFamily="34" charset="0"/>
              </a:rPr>
              <a:t>A TEAE has a start date on or after the first dose of treatment and up to 56 days after the last dose of treatment.</a:t>
            </a:r>
          </a:p>
        </p:txBody>
      </p:sp>
      <p:graphicFrame>
        <p:nvGraphicFramePr>
          <p:cNvPr id="7" name="Table 6">
            <a:extLst>
              <a:ext uri="{FF2B5EF4-FFF2-40B4-BE49-F238E27FC236}">
                <a16:creationId xmlns:a16="http://schemas.microsoft.com/office/drawing/2014/main" id="{30D00E89-D030-4801-B886-2C9A496BDA8C}"/>
              </a:ext>
            </a:extLst>
          </p:cNvPr>
          <p:cNvGraphicFramePr>
            <a:graphicFrameLocks noGrp="1"/>
          </p:cNvGraphicFramePr>
          <p:nvPr>
            <p:extLst>
              <p:ext uri="{D42A27DB-BD31-4B8C-83A1-F6EECF244321}">
                <p14:modId xmlns:p14="http://schemas.microsoft.com/office/powerpoint/2010/main" val="3612183362"/>
              </p:ext>
            </p:extLst>
          </p:nvPr>
        </p:nvGraphicFramePr>
        <p:xfrm>
          <a:off x="1370802" y="1092681"/>
          <a:ext cx="9196646" cy="4247769"/>
        </p:xfrm>
        <a:graphic>
          <a:graphicData uri="http://schemas.openxmlformats.org/drawingml/2006/table">
            <a:tbl>
              <a:tblPr firstRow="1">
                <a:tableStyleId>{B301B821-A1FF-4177-AEE7-76D212191A09}</a:tableStyleId>
              </a:tblPr>
              <a:tblGrid>
                <a:gridCol w="5651806">
                  <a:extLst>
                    <a:ext uri="{9D8B030D-6E8A-4147-A177-3AD203B41FA5}">
                      <a16:colId xmlns:a16="http://schemas.microsoft.com/office/drawing/2014/main" val="463021083"/>
                    </a:ext>
                  </a:extLst>
                </a:gridCol>
                <a:gridCol w="1772420">
                  <a:extLst>
                    <a:ext uri="{9D8B030D-6E8A-4147-A177-3AD203B41FA5}">
                      <a16:colId xmlns:a16="http://schemas.microsoft.com/office/drawing/2014/main" val="106071363"/>
                    </a:ext>
                  </a:extLst>
                </a:gridCol>
                <a:gridCol w="1772420">
                  <a:extLst>
                    <a:ext uri="{9D8B030D-6E8A-4147-A177-3AD203B41FA5}">
                      <a16:colId xmlns:a16="http://schemas.microsoft.com/office/drawing/2014/main" val="3453936884"/>
                    </a:ext>
                  </a:extLst>
                </a:gridCol>
              </a:tblGrid>
              <a:tr h="585988">
                <a:tc>
                  <a:txBody>
                    <a:bodyPr/>
                    <a:lstStyle/>
                    <a:p>
                      <a:pPr marL="0" marR="0">
                        <a:lnSpc>
                          <a:spcPct val="107000"/>
                        </a:lnSpc>
                        <a:spcBef>
                          <a:spcPts val="0"/>
                        </a:spcBef>
                        <a:spcAft>
                          <a:spcPts val="800"/>
                        </a:spcAft>
                      </a:pPr>
                      <a:r>
                        <a:rPr lang="en-US" sz="1100" dirty="0">
                          <a:solidFill>
                            <a:schemeClr val="bg1"/>
                          </a:solidFill>
                          <a:effectLst/>
                        </a:rPr>
                        <a:t>  </a:t>
                      </a:r>
                    </a:p>
                    <a:p>
                      <a:pPr marL="0" marR="0">
                        <a:lnSpc>
                          <a:spcPct val="107000"/>
                        </a:lnSpc>
                        <a:spcBef>
                          <a:spcPts val="0"/>
                        </a:spcBef>
                        <a:spcAft>
                          <a:spcPts val="0"/>
                        </a:spcAft>
                      </a:pPr>
                      <a:r>
                        <a:rPr lang="en-US" sz="1100" b="1" dirty="0">
                          <a:solidFill>
                            <a:schemeClr val="bg1"/>
                          </a:solidFill>
                          <a:effectLst/>
                        </a:rPr>
                        <a:t>Number of patients with any </a:t>
                      </a:r>
                      <a:endParaRPr lang="en-US" sz="1100" dirty="0">
                        <a:solidFill>
                          <a:schemeClr val="bg1"/>
                        </a:solidFill>
                        <a:effectLst/>
                        <a:latin typeface="+mn-lt"/>
                        <a:ea typeface="SimSun" panose="02010600030101010101" pitchFamily="2" charset="-122"/>
                        <a:cs typeface="Times New Roman" panose="02020603050405020304" pitchFamily="18" charset="0"/>
                      </a:endParaRPr>
                    </a:p>
                  </a:txBody>
                  <a:tcPr marL="45720" marR="45720"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1100" b="1" dirty="0">
                          <a:solidFill>
                            <a:schemeClr val="bg1"/>
                          </a:solidFill>
                          <a:effectLst/>
                        </a:rPr>
                        <a:t>Placebo</a:t>
                      </a:r>
                      <a:br>
                        <a:rPr lang="en-US" sz="1100" b="1" dirty="0">
                          <a:solidFill>
                            <a:schemeClr val="bg1"/>
                          </a:solidFill>
                          <a:effectLst/>
                        </a:rPr>
                      </a:br>
                      <a:r>
                        <a:rPr lang="en-US" sz="1100" b="1" dirty="0">
                          <a:solidFill>
                            <a:schemeClr val="bg1"/>
                          </a:solidFill>
                          <a:effectLst/>
                        </a:rPr>
                        <a:t>(N=160)</a:t>
                      </a:r>
                      <a:br>
                        <a:rPr lang="en-US" sz="1100" b="1" dirty="0">
                          <a:solidFill>
                            <a:schemeClr val="bg1"/>
                          </a:solidFill>
                          <a:effectLst/>
                        </a:rPr>
                      </a:br>
                      <a:r>
                        <a:rPr lang="en-US" sz="1100" b="1" dirty="0">
                          <a:solidFill>
                            <a:schemeClr val="bg1"/>
                          </a:solidFill>
                          <a:effectLst/>
                        </a:rPr>
                        <a:t>n (%)</a:t>
                      </a:r>
                      <a:endParaRPr lang="en-US" sz="1100" dirty="0">
                        <a:solidFill>
                          <a:schemeClr val="bg1"/>
                        </a:solidFill>
                        <a:effectLst/>
                        <a:latin typeface="+mn-lt"/>
                        <a:ea typeface="SimSun" panose="02010600030101010101" pitchFamily="2" charset="-122"/>
                        <a:cs typeface="Times New Roman" panose="02020603050405020304" pitchFamily="18" charset="0"/>
                      </a:endParaRPr>
                    </a:p>
                  </a:txBody>
                  <a:tcPr marL="45720" marR="45720"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07000"/>
                        </a:lnSpc>
                        <a:spcBef>
                          <a:spcPts val="0"/>
                        </a:spcBef>
                        <a:spcAft>
                          <a:spcPts val="0"/>
                        </a:spcAft>
                      </a:pPr>
                      <a:r>
                        <a:rPr lang="en-US" sz="1100" b="1" dirty="0" err="1">
                          <a:solidFill>
                            <a:schemeClr val="bg1"/>
                          </a:solidFill>
                          <a:effectLst/>
                        </a:rPr>
                        <a:t>Sotatercept</a:t>
                      </a:r>
                      <a:br>
                        <a:rPr lang="en-US" sz="1100" b="1" dirty="0">
                          <a:solidFill>
                            <a:schemeClr val="bg1"/>
                          </a:solidFill>
                          <a:effectLst/>
                        </a:rPr>
                      </a:br>
                      <a:r>
                        <a:rPr lang="en-US" sz="1100" b="1" dirty="0">
                          <a:solidFill>
                            <a:schemeClr val="bg1"/>
                          </a:solidFill>
                          <a:effectLst/>
                        </a:rPr>
                        <a:t>(N=163)</a:t>
                      </a:r>
                      <a:br>
                        <a:rPr lang="en-US" sz="1100" b="1" dirty="0">
                          <a:solidFill>
                            <a:schemeClr val="bg1"/>
                          </a:solidFill>
                          <a:effectLst/>
                        </a:rPr>
                      </a:br>
                      <a:r>
                        <a:rPr lang="en-US" sz="1100" b="1" dirty="0">
                          <a:solidFill>
                            <a:schemeClr val="bg1"/>
                          </a:solidFill>
                          <a:effectLst/>
                        </a:rPr>
                        <a:t>n (%)</a:t>
                      </a:r>
                      <a:endParaRPr lang="en-US" sz="1100" dirty="0">
                        <a:solidFill>
                          <a:schemeClr val="bg1"/>
                        </a:solidFill>
                        <a:effectLst/>
                        <a:latin typeface="+mn-lt"/>
                        <a:ea typeface="SimSun" panose="02010600030101010101" pitchFamily="2" charset="-122"/>
                        <a:cs typeface="Times New Roman" panose="02020603050405020304" pitchFamily="18" charset="0"/>
                      </a:endParaRPr>
                    </a:p>
                  </a:txBody>
                  <a:tcPr marL="45720" marR="45720" marT="36576" marB="3657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31153168"/>
                  </a:ext>
                </a:extLst>
              </a:tr>
              <a:tr h="234594">
                <a:tc>
                  <a:txBody>
                    <a:bodyPr/>
                    <a:lstStyle/>
                    <a:p>
                      <a:pPr marL="0" marR="0">
                        <a:lnSpc>
                          <a:spcPct val="107000"/>
                        </a:lnSpc>
                        <a:spcBef>
                          <a:spcPts val="0"/>
                        </a:spcBef>
                        <a:spcAft>
                          <a:spcPts val="0"/>
                        </a:spcAft>
                      </a:pPr>
                      <a:r>
                        <a:rPr lang="en-US" sz="1100" b="1" dirty="0">
                          <a:solidFill>
                            <a:srgbClr val="002856"/>
                          </a:solidFill>
                          <a:effectLst/>
                        </a:rPr>
                        <a:t>Treatment-Emergent adverse events (TEAEs)</a:t>
                      </a:r>
                      <a:endParaRPr lang="en-US" sz="1100" b="1"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147 (91.9)</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a:solidFill>
                            <a:srgbClr val="002856"/>
                          </a:solidFill>
                          <a:effectLst/>
                        </a:rPr>
                        <a:t>148 (90.8)</a:t>
                      </a:r>
                      <a:endParaRPr lang="en-US" sz="1100" b="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773888"/>
                  </a:ext>
                </a:extLst>
              </a:tr>
              <a:tr h="234594">
                <a:tc>
                  <a:txBody>
                    <a:bodyPr/>
                    <a:lstStyle/>
                    <a:p>
                      <a:pPr marL="0" marR="0">
                        <a:lnSpc>
                          <a:spcPct val="107000"/>
                        </a:lnSpc>
                        <a:spcBef>
                          <a:spcPts val="0"/>
                        </a:spcBef>
                        <a:spcAft>
                          <a:spcPts val="0"/>
                        </a:spcAft>
                      </a:pPr>
                      <a:r>
                        <a:rPr lang="en-US" sz="1100" b="1" dirty="0">
                          <a:solidFill>
                            <a:srgbClr val="002856"/>
                          </a:solidFill>
                          <a:effectLst/>
                        </a:rPr>
                        <a:t>TEAEs related to treatment</a:t>
                      </a:r>
                      <a:endParaRPr lang="en-US" sz="1100" b="1"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43 (26.9)</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77 (47.2)</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380733"/>
                  </a:ext>
                </a:extLst>
              </a:tr>
              <a:tr h="234594">
                <a:tc>
                  <a:txBody>
                    <a:bodyPr/>
                    <a:lstStyle/>
                    <a:p>
                      <a:pPr marL="0" marR="0">
                        <a:lnSpc>
                          <a:spcPct val="107000"/>
                        </a:lnSpc>
                        <a:spcBef>
                          <a:spcPts val="0"/>
                        </a:spcBef>
                        <a:spcAft>
                          <a:spcPts val="0"/>
                        </a:spcAft>
                      </a:pPr>
                      <a:r>
                        <a:rPr lang="en-US" sz="1100" b="1" dirty="0">
                          <a:solidFill>
                            <a:srgbClr val="002856"/>
                          </a:solidFill>
                          <a:effectLst/>
                        </a:rPr>
                        <a:t>TEAEs leading to death</a:t>
                      </a:r>
                      <a:endParaRPr lang="en-US" sz="1100" b="1"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7 (4.4)</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2 (1.2)</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399056"/>
                  </a:ext>
                </a:extLst>
              </a:tr>
              <a:tr h="234594">
                <a:tc>
                  <a:txBody>
                    <a:bodyPr/>
                    <a:lstStyle/>
                    <a:p>
                      <a:pPr marL="0" marR="0">
                        <a:lnSpc>
                          <a:spcPct val="107000"/>
                        </a:lnSpc>
                        <a:spcBef>
                          <a:spcPts val="0"/>
                        </a:spcBef>
                        <a:spcAft>
                          <a:spcPts val="0"/>
                        </a:spcAft>
                      </a:pPr>
                      <a:r>
                        <a:rPr lang="en-US" sz="1100" b="1" dirty="0">
                          <a:solidFill>
                            <a:srgbClr val="002856"/>
                          </a:solidFill>
                          <a:effectLst/>
                        </a:rPr>
                        <a:t>Severe TEAEs</a:t>
                      </a:r>
                      <a:endParaRPr lang="en-US" sz="1100" b="1"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29 (18.1)</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21 (12.9)</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197441"/>
                  </a:ext>
                </a:extLst>
              </a:tr>
              <a:tr h="234594">
                <a:tc>
                  <a:txBody>
                    <a:bodyPr/>
                    <a:lstStyle/>
                    <a:p>
                      <a:pPr marL="0" marR="0">
                        <a:lnSpc>
                          <a:spcPct val="107000"/>
                        </a:lnSpc>
                        <a:spcBef>
                          <a:spcPts val="0"/>
                        </a:spcBef>
                        <a:spcAft>
                          <a:spcPts val="0"/>
                        </a:spcAft>
                      </a:pPr>
                      <a:r>
                        <a:rPr lang="en-US" sz="1100" b="1" dirty="0">
                          <a:solidFill>
                            <a:srgbClr val="002856"/>
                          </a:solidFill>
                          <a:effectLst/>
                        </a:rPr>
                        <a:t>Serious TEAEs</a:t>
                      </a:r>
                      <a:endParaRPr lang="en-US" sz="1100" b="1"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44 (27.5)</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36 (22.1)</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7258301"/>
                  </a:ext>
                </a:extLst>
              </a:tr>
              <a:tr h="234594">
                <a:tc>
                  <a:txBody>
                    <a:bodyPr/>
                    <a:lstStyle/>
                    <a:p>
                      <a:pPr marL="0" marR="0">
                        <a:lnSpc>
                          <a:spcPct val="107000"/>
                        </a:lnSpc>
                        <a:spcBef>
                          <a:spcPts val="0"/>
                        </a:spcBef>
                        <a:spcAft>
                          <a:spcPts val="0"/>
                        </a:spcAft>
                      </a:pPr>
                      <a:r>
                        <a:rPr lang="en-US" sz="1100" b="1" dirty="0">
                          <a:solidFill>
                            <a:srgbClr val="002856"/>
                          </a:solidFill>
                          <a:effectLst/>
                        </a:rPr>
                        <a:t>Serious TEAEs related to treatment</a:t>
                      </a:r>
                      <a:endParaRPr lang="en-US" sz="1100" b="1"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2 (1.3)</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3 (1.8)</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36576" marB="365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87751"/>
                  </a:ext>
                </a:extLst>
              </a:tr>
              <a:tr h="216683">
                <a:tc>
                  <a:txBody>
                    <a:bodyPr/>
                    <a:lstStyle/>
                    <a:p>
                      <a:pPr marL="0" marR="0">
                        <a:lnSpc>
                          <a:spcPct val="107000"/>
                        </a:lnSpc>
                        <a:spcBef>
                          <a:spcPts val="0"/>
                        </a:spcBef>
                        <a:spcAft>
                          <a:spcPts val="0"/>
                        </a:spcAft>
                      </a:pPr>
                      <a:r>
                        <a:rPr lang="en-US" sz="1100" b="1" dirty="0">
                          <a:solidFill>
                            <a:srgbClr val="002856"/>
                          </a:solidFill>
                          <a:effectLst/>
                        </a:rPr>
                        <a:t>TEAEs </a:t>
                      </a:r>
                      <a:r>
                        <a:rPr lang="en-US" sz="1100" b="1">
                          <a:solidFill>
                            <a:srgbClr val="002856"/>
                          </a:solidFill>
                          <a:effectLst/>
                        </a:rPr>
                        <a:t>of interest</a:t>
                      </a:r>
                      <a:r>
                        <a:rPr lang="en-US" sz="1100" b="1" baseline="30000">
                          <a:solidFill>
                            <a:srgbClr val="002856"/>
                          </a:solidFill>
                          <a:effectLst/>
                        </a:rPr>
                        <a:t>†</a:t>
                      </a:r>
                      <a:endParaRPr lang="en-US" sz="1100" b="1" baseline="3000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a:solidFill>
                            <a:srgbClr val="002856"/>
                          </a:solidFill>
                          <a:effectLst/>
                        </a:rPr>
                        <a:t>72 (45.0)</a:t>
                      </a:r>
                      <a:endParaRPr lang="en-US" sz="1100" b="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a:solidFill>
                            <a:srgbClr val="002856"/>
                          </a:solidFill>
                          <a:effectLst/>
                        </a:rPr>
                        <a:t>97 (59.5)</a:t>
                      </a:r>
                      <a:endParaRPr lang="en-US" sz="1100" b="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1030921"/>
                  </a:ext>
                </a:extLst>
              </a:tr>
              <a:tr h="216683">
                <a:tc>
                  <a:txBody>
                    <a:bodyPr/>
                    <a:lstStyle/>
                    <a:p>
                      <a:pPr marL="0" marR="0">
                        <a:lnSpc>
                          <a:spcPct val="107000"/>
                        </a:lnSpc>
                        <a:spcBef>
                          <a:spcPts val="0"/>
                        </a:spcBef>
                        <a:spcAft>
                          <a:spcPts val="0"/>
                        </a:spcAft>
                      </a:pPr>
                      <a:r>
                        <a:rPr lang="en-US" sz="1100" b="0" dirty="0">
                          <a:solidFill>
                            <a:srgbClr val="002856"/>
                          </a:solidFill>
                          <a:effectLst/>
                        </a:rPr>
                        <a:t>Bleeding events</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13716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a:solidFill>
                            <a:srgbClr val="002856"/>
                          </a:solidFill>
                          <a:effectLst/>
                        </a:rPr>
                        <a:t>25 (15.6)</a:t>
                      </a:r>
                      <a:endParaRPr lang="en-US" sz="1100" b="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a:solidFill>
                            <a:srgbClr val="002856"/>
                          </a:solidFill>
                          <a:effectLst/>
                        </a:rPr>
                        <a:t>52 (31.9)</a:t>
                      </a:r>
                      <a:endParaRPr lang="en-US" sz="1100" b="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5218741"/>
                  </a:ext>
                </a:extLst>
              </a:tr>
              <a:tr h="216683">
                <a:tc>
                  <a:txBody>
                    <a:bodyPr/>
                    <a:lstStyle/>
                    <a:p>
                      <a:pPr marL="0" marR="0">
                        <a:lnSpc>
                          <a:spcPct val="107000"/>
                        </a:lnSpc>
                        <a:spcBef>
                          <a:spcPts val="0"/>
                        </a:spcBef>
                        <a:spcAft>
                          <a:spcPts val="0"/>
                        </a:spcAft>
                      </a:pPr>
                      <a:r>
                        <a:rPr lang="en-US" sz="1100" b="0" dirty="0">
                          <a:solidFill>
                            <a:srgbClr val="002856"/>
                          </a:solidFill>
                          <a:effectLst/>
                        </a:rPr>
                        <a:t>Telangiectasia</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13716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6 (3.8)</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23 (14.1)</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336444"/>
                  </a:ext>
                </a:extLst>
              </a:tr>
              <a:tr h="216683">
                <a:tc>
                  <a:txBody>
                    <a:bodyPr/>
                    <a:lstStyle/>
                    <a:p>
                      <a:pPr marL="0" marR="0">
                        <a:lnSpc>
                          <a:spcPct val="107000"/>
                        </a:lnSpc>
                        <a:spcBef>
                          <a:spcPts val="0"/>
                        </a:spcBef>
                        <a:spcAft>
                          <a:spcPts val="0"/>
                        </a:spcAft>
                      </a:pPr>
                      <a:r>
                        <a:rPr lang="en-US" sz="1100" b="0" dirty="0">
                          <a:solidFill>
                            <a:srgbClr val="002856"/>
                          </a:solidFill>
                          <a:effectLst/>
                        </a:rPr>
                        <a:t>Increased hemoglobin (increased hematocrit, increased </a:t>
                      </a:r>
                      <a:r>
                        <a:rPr lang="en-US" sz="1100" b="0">
                          <a:solidFill>
                            <a:srgbClr val="002856"/>
                          </a:solidFill>
                          <a:effectLst/>
                        </a:rPr>
                        <a:t>RBC count)</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13716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a:solidFill>
                            <a:srgbClr val="002856"/>
                          </a:solidFill>
                          <a:effectLst/>
                        </a:rPr>
                        <a:t>0</a:t>
                      </a:r>
                      <a:endParaRPr lang="en-US" sz="1100" b="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10 (6.1)</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77636"/>
                  </a:ext>
                </a:extLst>
              </a:tr>
              <a:tr h="216683">
                <a:tc>
                  <a:txBody>
                    <a:bodyPr/>
                    <a:lstStyle/>
                    <a:p>
                      <a:pPr marL="0" marR="0">
                        <a:lnSpc>
                          <a:spcPct val="107000"/>
                        </a:lnSpc>
                        <a:spcBef>
                          <a:spcPts val="0"/>
                        </a:spcBef>
                        <a:spcAft>
                          <a:spcPts val="0"/>
                        </a:spcAft>
                      </a:pPr>
                      <a:r>
                        <a:rPr lang="en-US" sz="1100" b="0" dirty="0">
                          <a:solidFill>
                            <a:srgbClr val="002856"/>
                          </a:solidFill>
                          <a:effectLst/>
                        </a:rPr>
                        <a:t>Thrombocytopenia</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13716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5 (3.1)</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14 (8.6)</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1211819"/>
                  </a:ext>
                </a:extLst>
              </a:tr>
              <a:tr h="216683">
                <a:tc>
                  <a:txBody>
                    <a:bodyPr/>
                    <a:lstStyle/>
                    <a:p>
                      <a:pPr marL="0" marR="0">
                        <a:lnSpc>
                          <a:spcPct val="107000"/>
                        </a:lnSpc>
                        <a:spcBef>
                          <a:spcPts val="0"/>
                        </a:spcBef>
                        <a:spcAft>
                          <a:spcPts val="0"/>
                        </a:spcAft>
                      </a:pPr>
                      <a:r>
                        <a:rPr lang="en-US" sz="1100" b="0" dirty="0">
                          <a:solidFill>
                            <a:srgbClr val="002856"/>
                          </a:solidFill>
                          <a:effectLst/>
                        </a:rPr>
                        <a:t>Increased blood pressure</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13716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1 (0.6)</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7 (4.3)</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273952"/>
                  </a:ext>
                </a:extLst>
              </a:tr>
              <a:tr h="216683">
                <a:tc>
                  <a:txBody>
                    <a:bodyPr/>
                    <a:lstStyle/>
                    <a:p>
                      <a:pPr marL="0" marR="0">
                        <a:lnSpc>
                          <a:spcPct val="107000"/>
                        </a:lnSpc>
                        <a:spcBef>
                          <a:spcPts val="0"/>
                        </a:spcBef>
                        <a:spcAft>
                          <a:spcPts val="0"/>
                        </a:spcAft>
                      </a:pPr>
                      <a:r>
                        <a:rPr lang="en-US" sz="1100" b="1" dirty="0">
                          <a:solidFill>
                            <a:srgbClr val="002856"/>
                          </a:solidFill>
                          <a:effectLst/>
                        </a:rPr>
                        <a:t>TEAEs with incidence ≥10% in one or more treatment groups</a:t>
                      </a:r>
                      <a:endParaRPr lang="en-US" sz="1100" b="1"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 </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 </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32022"/>
                  </a:ext>
                </a:extLst>
              </a:tr>
              <a:tr h="216683">
                <a:tc>
                  <a:txBody>
                    <a:bodyPr/>
                    <a:lstStyle/>
                    <a:p>
                      <a:pPr marL="0" marR="0">
                        <a:lnSpc>
                          <a:spcPct val="107000"/>
                        </a:lnSpc>
                        <a:spcBef>
                          <a:spcPts val="0"/>
                        </a:spcBef>
                        <a:spcAft>
                          <a:spcPts val="0"/>
                        </a:spcAft>
                      </a:pPr>
                      <a:r>
                        <a:rPr lang="en-US" sz="1100" b="0" dirty="0">
                          <a:solidFill>
                            <a:srgbClr val="002856"/>
                          </a:solidFill>
                          <a:effectLst/>
                        </a:rPr>
                        <a:t>Epistaxis</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13716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3 (1.9)</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33 (20.2)</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129190"/>
                  </a:ext>
                </a:extLst>
              </a:tr>
              <a:tr h="216683">
                <a:tc>
                  <a:txBody>
                    <a:bodyPr/>
                    <a:lstStyle/>
                    <a:p>
                      <a:pPr marL="0" marR="0">
                        <a:lnSpc>
                          <a:spcPct val="107000"/>
                        </a:lnSpc>
                        <a:spcBef>
                          <a:spcPts val="0"/>
                        </a:spcBef>
                        <a:spcAft>
                          <a:spcPts val="0"/>
                        </a:spcAft>
                      </a:pPr>
                      <a:r>
                        <a:rPr lang="en-US" sz="1100" b="0" dirty="0">
                          <a:solidFill>
                            <a:srgbClr val="002856"/>
                          </a:solidFill>
                          <a:effectLst/>
                        </a:rPr>
                        <a:t>Telangiectasia</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13716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6 (3.8)</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23 (14.1)</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269383"/>
                  </a:ext>
                </a:extLst>
              </a:tr>
              <a:tr h="216683">
                <a:tc>
                  <a:txBody>
                    <a:bodyPr/>
                    <a:lstStyle/>
                    <a:p>
                      <a:pPr marL="0" marR="0">
                        <a:lnSpc>
                          <a:spcPct val="107000"/>
                        </a:lnSpc>
                        <a:spcBef>
                          <a:spcPts val="0"/>
                        </a:spcBef>
                        <a:spcAft>
                          <a:spcPts val="0"/>
                        </a:spcAft>
                      </a:pPr>
                      <a:r>
                        <a:rPr lang="en-US" sz="1100" b="0" dirty="0">
                          <a:solidFill>
                            <a:srgbClr val="002856"/>
                          </a:solidFill>
                          <a:effectLst/>
                        </a:rPr>
                        <a:t>Dizziness</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13716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7 (4.4)</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0" dirty="0">
                          <a:solidFill>
                            <a:srgbClr val="002856"/>
                          </a:solidFill>
                          <a:effectLst/>
                        </a:rPr>
                        <a:t>24 (14.7)</a:t>
                      </a:r>
                      <a:endParaRPr lang="en-US" sz="1100" b="0" dirty="0">
                        <a:solidFill>
                          <a:srgbClr val="002856"/>
                        </a:solidFill>
                        <a:effectLst/>
                        <a:latin typeface="+mn-lt"/>
                        <a:ea typeface="SimSun" panose="02010600030101010101" pitchFamily="2" charset="-122"/>
                        <a:cs typeface="Times New Roman" panose="02020603050405020304" pitchFamily="18" charset="0"/>
                      </a:endParaRPr>
                    </a:p>
                  </a:txBody>
                  <a:tcPr marL="45720" marR="45720" marT="27432" marB="2743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195625"/>
                  </a:ext>
                </a:extLst>
              </a:tr>
            </a:tbl>
          </a:graphicData>
        </a:graphic>
      </p:graphicFrame>
      <p:sp>
        <p:nvSpPr>
          <p:cNvPr id="8" name="Content Placeholder 4">
            <a:extLst>
              <a:ext uri="{FF2B5EF4-FFF2-40B4-BE49-F238E27FC236}">
                <a16:creationId xmlns:a16="http://schemas.microsoft.com/office/drawing/2014/main" id="{E6ACF9F4-EEE7-4304-9813-E3BA7AA58A37}"/>
              </a:ext>
            </a:extLst>
          </p:cNvPr>
          <p:cNvSpPr txBox="1">
            <a:spLocks/>
          </p:cNvSpPr>
          <p:nvPr/>
        </p:nvSpPr>
        <p:spPr>
          <a:xfrm>
            <a:off x="661583" y="667708"/>
            <a:ext cx="11593126" cy="369332"/>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002060"/>
                  </a:solidFill>
                </a:ln>
                <a:solidFill>
                  <a:srgbClr val="002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solidFill>
                    <a:srgbClr val="002060"/>
                  </a:solidFill>
                </a:ln>
                <a:solidFill>
                  <a:srgbClr val="002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solidFill>
                    <a:srgbClr val="002060"/>
                  </a:solidFill>
                </a:ln>
                <a:solidFill>
                  <a:srgbClr val="002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rgbClr val="002060"/>
                  </a:solidFill>
                </a:ln>
                <a:solidFill>
                  <a:srgbClr val="002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n>
                  <a:noFill/>
                </a:ln>
              </a:rPr>
              <a:t>Cumulative results through data cut-off date</a:t>
            </a:r>
            <a:r>
              <a:rPr lang="en-US" sz="2000" baseline="30000" dirty="0">
                <a:ln>
                  <a:noFill/>
                </a:ln>
              </a:rPr>
              <a:t>*</a:t>
            </a:r>
            <a:r>
              <a:rPr lang="en-US" sz="2000" dirty="0">
                <a:ln>
                  <a:noFill/>
                </a:ln>
              </a:rPr>
              <a:t> </a:t>
            </a:r>
          </a:p>
        </p:txBody>
      </p:sp>
      <p:sp>
        <p:nvSpPr>
          <p:cNvPr id="2" name="Footer Placeholder 1">
            <a:extLst>
              <a:ext uri="{FF2B5EF4-FFF2-40B4-BE49-F238E27FC236}">
                <a16:creationId xmlns:a16="http://schemas.microsoft.com/office/drawing/2014/main" id="{C66BE3E0-1B08-6A8A-5FD9-6194294961C6}"/>
              </a:ext>
            </a:extLst>
          </p:cNvPr>
          <p:cNvSpPr>
            <a:spLocks noGrp="1"/>
          </p:cNvSpPr>
          <p:nvPr>
            <p:ph type="ftr" sz="quarter" idx="3"/>
          </p:nvPr>
        </p:nvSpPr>
        <p:spPr/>
        <p:txBody>
          <a:bodyPr/>
          <a:lstStyle/>
          <a:p>
            <a:r>
              <a:rPr lang="en-US" sz="1000" dirty="0"/>
              <a:t>N: number of patients in the treatment group or overall; n: number of patients in the category; RBC: red blood cell; </a:t>
            </a:r>
            <a:r>
              <a:rPr lang="en-US" sz="1000" dirty="0" err="1"/>
              <a:t>TEAE</a:t>
            </a:r>
            <a:r>
              <a:rPr lang="en-US" sz="1000" dirty="0"/>
              <a:t>: treatment-emergent adverse event.</a:t>
            </a:r>
          </a:p>
        </p:txBody>
      </p:sp>
      <p:pic>
        <p:nvPicPr>
          <p:cNvPr id="3" name="Picture 2" descr="Logo&#10;&#10;Description automatically generated">
            <a:extLst>
              <a:ext uri="{FF2B5EF4-FFF2-40B4-BE49-F238E27FC236}">
                <a16:creationId xmlns:a16="http://schemas.microsoft.com/office/drawing/2014/main" id="{4F2C18D1-3DB7-C5F1-ED71-4D101D58A9F0}"/>
              </a:ext>
            </a:extLst>
          </p:cNvPr>
          <p:cNvPicPr>
            <a:picLocks noChangeAspect="1"/>
          </p:cNvPicPr>
          <p:nvPr/>
        </p:nvPicPr>
        <p:blipFill>
          <a:blip r:embed="rId2"/>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362076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D730-89D9-45FA-8E32-F8AB4626920F}"/>
              </a:ext>
            </a:extLst>
          </p:cNvPr>
          <p:cNvSpPr>
            <a:spLocks noGrp="1"/>
          </p:cNvSpPr>
          <p:nvPr>
            <p:ph type="title"/>
          </p:nvPr>
        </p:nvSpPr>
        <p:spPr>
          <a:ln>
            <a:noFill/>
          </a:ln>
        </p:spPr>
        <p:txBody>
          <a:bodyPr/>
          <a:lstStyle/>
          <a:p>
            <a:r>
              <a:rPr lang="en-US" dirty="0">
                <a:ln>
                  <a:noFill/>
                </a:ln>
              </a:rPr>
              <a:t>Summary and Conclusions</a:t>
            </a:r>
          </a:p>
        </p:txBody>
      </p:sp>
      <p:sp>
        <p:nvSpPr>
          <p:cNvPr id="3" name="Content Placeholder 2">
            <a:extLst>
              <a:ext uri="{FF2B5EF4-FFF2-40B4-BE49-F238E27FC236}">
                <a16:creationId xmlns:a16="http://schemas.microsoft.com/office/drawing/2014/main" id="{C727E9E7-B14F-478A-9FA7-DF0CAC2A50A1}"/>
              </a:ext>
            </a:extLst>
          </p:cNvPr>
          <p:cNvSpPr>
            <a:spLocks noGrp="1"/>
          </p:cNvSpPr>
          <p:nvPr>
            <p:ph idx="1"/>
          </p:nvPr>
        </p:nvSpPr>
        <p:spPr>
          <a:xfrm>
            <a:off x="660242" y="1235044"/>
            <a:ext cx="10957711" cy="4606665"/>
          </a:xfrm>
        </p:spPr>
        <p:txBody>
          <a:bodyPr>
            <a:noAutofit/>
          </a:bodyPr>
          <a:lstStyle/>
          <a:p>
            <a:pPr marL="0" indent="0">
              <a:buNone/>
            </a:pPr>
            <a:r>
              <a:rPr lang="en-US" sz="2000" dirty="0">
                <a:ln>
                  <a:noFill/>
                </a:ln>
              </a:rPr>
              <a:t>STELLAR is the first Phase 3 trial of </a:t>
            </a:r>
            <a:r>
              <a:rPr lang="en-US" sz="2000" dirty="0" err="1">
                <a:ln>
                  <a:noFill/>
                </a:ln>
              </a:rPr>
              <a:t>sotatercept</a:t>
            </a:r>
            <a:r>
              <a:rPr lang="en-US" sz="2000" dirty="0">
                <a:ln>
                  <a:noFill/>
                </a:ln>
              </a:rPr>
              <a:t>, an activin signaling inhibitor, in adults with PAH and WHO FC II-III.</a:t>
            </a:r>
          </a:p>
          <a:p>
            <a:pPr marL="0" indent="0">
              <a:spcBef>
                <a:spcPts val="1200"/>
              </a:spcBef>
              <a:buNone/>
            </a:pPr>
            <a:r>
              <a:rPr lang="en-US" sz="2000" dirty="0" err="1">
                <a:ln>
                  <a:noFill/>
                </a:ln>
              </a:rPr>
              <a:t>Sotatercept</a:t>
            </a:r>
            <a:r>
              <a:rPr lang="en-US" sz="2000" dirty="0">
                <a:ln>
                  <a:noFill/>
                </a:ln>
              </a:rPr>
              <a:t> improved 6MWD (</a:t>
            </a:r>
            <a:r>
              <a:rPr lang="en-GB" sz="2000" dirty="0">
                <a:ln>
                  <a:noFill/>
                </a:ln>
              </a:rPr>
              <a:t>+40.8 m, 95% CI, </a:t>
            </a:r>
            <a:r>
              <a:rPr lang="en-GB" sz="2000" dirty="0">
                <a:ln>
                  <a:noFill/>
                </a:ln>
                <a:solidFill>
                  <a:schemeClr val="accent1">
                    <a:lumMod val="50000"/>
                  </a:schemeClr>
                </a:solidFill>
              </a:rPr>
              <a:t>27.5 to 54.1; p&lt;0.001</a:t>
            </a:r>
            <a:r>
              <a:rPr lang="en-US" sz="2000" dirty="0">
                <a:ln>
                  <a:noFill/>
                </a:ln>
                <a:solidFill>
                  <a:schemeClr val="accent1">
                    <a:lumMod val="50000"/>
                  </a:schemeClr>
                </a:solidFill>
              </a:rPr>
              <a:t>) and delivered broad clinical benefit across multiple domains including hemodynamics, WHO functional class, disease biomarkers, risk scores and patient-reported outcomes.</a:t>
            </a:r>
          </a:p>
          <a:p>
            <a:pPr marL="0" indent="0">
              <a:spcBef>
                <a:spcPts val="1200"/>
              </a:spcBef>
              <a:buNone/>
            </a:pPr>
            <a:r>
              <a:rPr lang="en-US" sz="2000" dirty="0">
                <a:ln>
                  <a:noFill/>
                </a:ln>
                <a:solidFill>
                  <a:schemeClr val="accent1">
                    <a:lumMod val="50000"/>
                  </a:schemeClr>
                </a:solidFill>
              </a:rPr>
              <a:t>Sotatercept reduced the risk of death and non-fatal clinical worsening events by 84% vs placebo (HR: 0.16 [95% CI: 0.08 to 0.35]).</a:t>
            </a:r>
          </a:p>
          <a:p>
            <a:pPr marL="0" indent="0">
              <a:spcBef>
                <a:spcPts val="1200"/>
              </a:spcBef>
              <a:buNone/>
            </a:pPr>
            <a:r>
              <a:rPr lang="en-US" sz="2000" dirty="0">
                <a:ln>
                  <a:noFill/>
                </a:ln>
                <a:solidFill>
                  <a:schemeClr val="accent1">
                    <a:lumMod val="50000"/>
                  </a:schemeClr>
                </a:solidFill>
              </a:rPr>
              <a:t>Sotatercept was generally well tolerated.</a:t>
            </a:r>
            <a:endParaRPr lang="en-US" sz="2000" baseline="30000" dirty="0">
              <a:ln>
                <a:noFill/>
              </a:ln>
              <a:solidFill>
                <a:schemeClr val="accent1">
                  <a:lumMod val="50000"/>
                </a:schemeClr>
              </a:solidFill>
            </a:endParaRPr>
          </a:p>
          <a:p>
            <a:pPr marL="457200" lvl="1"/>
            <a:r>
              <a:rPr lang="en-US" sz="1800" dirty="0">
                <a:ln>
                  <a:noFill/>
                </a:ln>
                <a:solidFill>
                  <a:schemeClr val="accent1">
                    <a:lumMod val="50000"/>
                  </a:schemeClr>
                </a:solidFill>
              </a:rPr>
              <a:t>Adverse events more frequent with </a:t>
            </a:r>
            <a:r>
              <a:rPr lang="en-US" sz="1800" dirty="0" err="1">
                <a:ln>
                  <a:noFill/>
                </a:ln>
                <a:solidFill>
                  <a:schemeClr val="accent1">
                    <a:lumMod val="50000"/>
                  </a:schemeClr>
                </a:solidFill>
              </a:rPr>
              <a:t>sotatercept</a:t>
            </a:r>
            <a:r>
              <a:rPr lang="en-US" sz="1800" dirty="0">
                <a:ln>
                  <a:noFill/>
                </a:ln>
                <a:solidFill>
                  <a:schemeClr val="accent1">
                    <a:lumMod val="50000"/>
                  </a:schemeClr>
                </a:solidFill>
              </a:rPr>
              <a:t> </a:t>
            </a:r>
            <a:r>
              <a:rPr lang="en-US" sz="1800" i="1" dirty="0">
                <a:ln>
                  <a:noFill/>
                </a:ln>
                <a:solidFill>
                  <a:schemeClr val="accent1">
                    <a:lumMod val="50000"/>
                  </a:schemeClr>
                </a:solidFill>
              </a:rPr>
              <a:t>vs</a:t>
            </a:r>
            <a:r>
              <a:rPr lang="en-US" sz="1800" dirty="0">
                <a:ln>
                  <a:noFill/>
                </a:ln>
                <a:solidFill>
                  <a:schemeClr val="accent1">
                    <a:lumMod val="50000"/>
                  </a:schemeClr>
                </a:solidFill>
              </a:rPr>
              <a:t> placebo: minor bleeding events, telangiectasia, dizziness, increased hemoglobin levels, thrombocytopenia and increased blood pressure.</a:t>
            </a:r>
          </a:p>
          <a:p>
            <a:pPr marL="0" indent="0">
              <a:spcBef>
                <a:spcPts val="1200"/>
              </a:spcBef>
              <a:buNone/>
            </a:pPr>
            <a:r>
              <a:rPr lang="en-US" sz="2000" b="1" dirty="0">
                <a:ln>
                  <a:noFill/>
                </a:ln>
                <a:solidFill>
                  <a:schemeClr val="accent1">
                    <a:lumMod val="50000"/>
                  </a:schemeClr>
                </a:solidFill>
              </a:rPr>
              <a:t>These results establish the clinical utility of </a:t>
            </a:r>
            <a:r>
              <a:rPr lang="en-US" sz="2000" b="1" dirty="0" err="1">
                <a:ln>
                  <a:noFill/>
                </a:ln>
                <a:solidFill>
                  <a:schemeClr val="accent1">
                    <a:lumMod val="50000"/>
                  </a:schemeClr>
                </a:solidFill>
              </a:rPr>
              <a:t>sotatercept</a:t>
            </a:r>
            <a:r>
              <a:rPr lang="en-US" sz="2000" b="1" dirty="0">
                <a:ln>
                  <a:noFill/>
                </a:ln>
                <a:solidFill>
                  <a:schemeClr val="accent1">
                    <a:lumMod val="50000"/>
                  </a:schemeClr>
                </a:solidFill>
              </a:rPr>
              <a:t>, administered in combination with approved PAH therapies, as a new treatment for PAH.</a:t>
            </a:r>
          </a:p>
        </p:txBody>
      </p:sp>
      <p:sp>
        <p:nvSpPr>
          <p:cNvPr id="5" name="Footer Placeholder 4">
            <a:extLst>
              <a:ext uri="{FF2B5EF4-FFF2-40B4-BE49-F238E27FC236}">
                <a16:creationId xmlns:a16="http://schemas.microsoft.com/office/drawing/2014/main" id="{4E3F3D61-F1CA-A10B-32F6-497DBE6D9D74}"/>
              </a:ext>
            </a:extLst>
          </p:cNvPr>
          <p:cNvSpPr>
            <a:spLocks noGrp="1"/>
          </p:cNvSpPr>
          <p:nvPr>
            <p:ph type="ftr" sz="quarter" idx="3"/>
          </p:nvPr>
        </p:nvSpPr>
        <p:spPr>
          <a:xfrm>
            <a:off x="267420" y="6356350"/>
            <a:ext cx="9801614" cy="416590"/>
          </a:xfrm>
        </p:spPr>
        <p:txBody>
          <a:bodyPr/>
          <a:lstStyle/>
          <a:p>
            <a:r>
              <a:rPr lang="en-US" sz="1000" dirty="0"/>
              <a:t>6MWD: 6-minute walk distance; CI: confidence interval; HR: hazard ratio; PAH: pulmonary arterial hypertension; WHO FC: World Health Organization functional class; WHO FC II: slight limitation of activity (ordinary activities cause some symptoms); WHO FC III: marked limitation of activity (less than ordinary activity causes symptoms).</a:t>
            </a:r>
          </a:p>
        </p:txBody>
      </p:sp>
      <p:pic>
        <p:nvPicPr>
          <p:cNvPr id="6" name="Picture 5" descr="Logo&#10;&#10;Description automatically generated">
            <a:extLst>
              <a:ext uri="{FF2B5EF4-FFF2-40B4-BE49-F238E27FC236}">
                <a16:creationId xmlns:a16="http://schemas.microsoft.com/office/drawing/2014/main" id="{EFD09F99-0F87-B204-D617-1E1F508772CE}"/>
              </a:ext>
            </a:extLst>
          </p:cNvPr>
          <p:cNvPicPr>
            <a:picLocks noChangeAspect="1"/>
          </p:cNvPicPr>
          <p:nvPr/>
        </p:nvPicPr>
        <p:blipFill>
          <a:blip r:embed="rId2"/>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2051715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TotalTime>
  <Words>1909</Words>
  <Application>Microsoft Office PowerPoint</Application>
  <PresentationFormat>Widescreen</PresentationFormat>
  <Paragraphs>138</Paragraphs>
  <Slides>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8</vt:i4>
      </vt:variant>
    </vt:vector>
  </HeadingPairs>
  <TitlesOfParts>
    <vt:vector size="15" baseType="lpstr">
      <vt:lpstr>Arial</vt:lpstr>
      <vt:lpstr>Calibri</vt:lpstr>
      <vt:lpstr>Calibri Light</vt:lpstr>
      <vt:lpstr>Office Theme</vt:lpstr>
      <vt:lpstr>Custom Design</vt:lpstr>
      <vt:lpstr>5_Custom Design</vt:lpstr>
      <vt:lpstr>1_Office Theme</vt:lpstr>
      <vt:lpstr>PowerPoint Presentation</vt:lpstr>
      <vt:lpstr>Disclaimer</vt:lpstr>
      <vt:lpstr>Disclosures</vt:lpstr>
      <vt:lpstr>Sotatercept is Proposed as a Reverse-Remodeling Agent</vt:lpstr>
      <vt:lpstr>STELLAR: Study Design</vt:lpstr>
      <vt:lpstr>Efficacy Results:</vt:lpstr>
      <vt:lpstr>Overall Summary of Safety</vt:lpstr>
      <vt:lpstr>Summary and 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Lindsay Beninati</cp:lastModifiedBy>
  <cp:revision>219</cp:revision>
  <dcterms:created xsi:type="dcterms:W3CDTF">2021-01-20T00:44:10Z</dcterms:created>
  <dcterms:modified xsi:type="dcterms:W3CDTF">2023-04-06T17:45:59Z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2023-01-05T18:45:23Z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48065e84-63fa-4502-9f4a-41cb1fe308f5</vt:lpwstr>
  </property>
  <property fmtid="{D5CDD505-2E9C-101B-9397-08002B2CF9AE}" pid="8" name="MSIP_Label_e81acc0d-dcc4-4dc9-a2c5-be70b05a2fe6_ContentBits">
    <vt:lpwstr>0</vt:lpwstr>
  </property>
  <property fmtid="{D5CDD505-2E9C-101B-9397-08002B2CF9AE}" pid="9" name="MerckAIPLabel">
    <vt:lpwstr>NotClassified</vt:lpwstr>
  </property>
  <property fmtid="{D5CDD505-2E9C-101B-9397-08002B2CF9AE}" pid="10" name="MerckAIPDataExchange">
    <vt:lpwstr>!MRKMIP@NotClassified</vt:lpwstr>
  </property>
  <property fmtid="{D5CDD505-2E9C-101B-9397-08002B2CF9AE}" pid="11" name="_AdHocReviewCycleID">
    <vt:i4>1479977955</vt:i4>
  </property>
  <property fmtid="{D5CDD505-2E9C-101B-9397-08002B2CF9AE}" pid="12" name="_NewReviewCycle">
    <vt:lpwstr/>
  </property>
  <property fmtid="{D5CDD505-2E9C-101B-9397-08002B2CF9AE}" pid="13" name="_EmailSubject">
    <vt:lpwstr>ACC slides</vt:lpwstr>
  </property>
  <property fmtid="{D5CDD505-2E9C-101B-9397-08002B2CF9AE}" pid="14" name="_AuthorEmail">
    <vt:lpwstr>michele_mccolgan@merck.com</vt:lpwstr>
  </property>
  <property fmtid="{D5CDD505-2E9C-101B-9397-08002B2CF9AE}" pid="15" name="_AuthorEmailDisplayName">
    <vt:lpwstr>McColgan, Michele</vt:lpwstr>
  </property>
  <property fmtid="{D5CDD505-2E9C-101B-9397-08002B2CF9AE}" pid="16" name="_PreviousAdHocReviewCycleID">
    <vt:i4>1210560531</vt:i4>
  </property>
</Properties>
</file>