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2" r:id="rId3"/>
  </p:sldMasterIdLst>
  <p:notesMasterIdLst>
    <p:notesMasterId r:id="rId15"/>
  </p:notesMasterIdLst>
  <p:sldIdLst>
    <p:sldId id="259" r:id="rId4"/>
    <p:sldId id="256" r:id="rId5"/>
    <p:sldId id="257" r:id="rId6"/>
    <p:sldId id="260" r:id="rId7"/>
    <p:sldId id="280" r:id="rId8"/>
    <p:sldId id="262" r:id="rId9"/>
    <p:sldId id="266" r:id="rId10"/>
    <p:sldId id="268" r:id="rId11"/>
    <p:sldId id="269" r:id="rId12"/>
    <p:sldId id="270"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56722B-D2B8-5B1B-4F2A-3950D4699EE8}" name="Mehta, Anish" initials="MA" userId="S::Mehtaan@merck.com::5075bc6c-2a1b-4a62-bf3e-ac0c92aceb7d" providerId="AD"/>
  <p188:author id="{AC77E950-29B5-D14D-DEE4-F65E183D8ABB}" name="Mitchel, Yale B." initials="MB" userId="S::mitchely@merck.com::69a4e507-7206-40ab-b038-343ad87cce25" providerId="AD"/>
  <p188:author id="{BF8155A1-24D7-D6CD-071D-D0DAC539D8DA}" name="Barr, Eliav" initials="BE" userId="S::Barrel@merck.com::a034ac20-ab9c-49e2-a765-e98abad2b48c" providerId="AD"/>
  <p188:author id="{FA76E6ED-017F-FECD-37C1-0079641439FA}" name="Castaño, Adam" initials="CA" userId="S::castaada@merck.com::26e89327-c89f-454b-954e-878289a2493b" providerId="AD"/>
  <p188:author id="{406F67F9-E91E-6A61-9F46-E17423E87382}" name="Banka, Puja" initials="BP" userId="S::bankap@merck.com::99ed09d9-6b3f-4a9d-a2ac-09460e0d2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9B"/>
    <a:srgbClr val="90BFF9"/>
    <a:srgbClr val="1997CD"/>
    <a:srgbClr val="0A31F6"/>
    <a:srgbClr val="D6EFFA"/>
    <a:srgbClr val="3063A4"/>
    <a:srgbClr val="6D5786"/>
    <a:srgbClr val="F6932C"/>
    <a:srgbClr val="F5942E"/>
    <a:srgbClr val="0028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66" autoAdjust="0"/>
    <p:restoredTop sz="94694"/>
  </p:normalViewPr>
  <p:slideViewPr>
    <p:cSldViewPr snapToGrid="0">
      <p:cViewPr varScale="1">
        <p:scale>
          <a:sx n="62" d="100"/>
          <a:sy n="62" d="100"/>
        </p:scale>
        <p:origin x="980" y="5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62130-ACC5-4971-A9D5-3FDB542E6822}" type="datetimeFigureOut">
              <a:rPr lang="en-US" smtClean="0"/>
              <a:t>4/6/2023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30F48A-0046-44FD-B101-F683A5F561F3}" type="slidenum">
              <a:rPr lang="en-US" smtClean="0"/>
              <a:t>‹#›</a:t>
            </a:fld>
            <a:endParaRPr lang="en-US"/>
          </a:p>
        </p:txBody>
      </p:sp>
    </p:spTree>
    <p:extLst>
      <p:ext uri="{BB962C8B-B14F-4D97-AF65-F5344CB8AC3E}">
        <p14:creationId xmlns:p14="http://schemas.microsoft.com/office/powerpoint/2010/main" val="2461100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7730F48A-0046-44FD-B101-F683A5F561F3}" type="slidenum">
              <a:rPr lang="en-US" smtClean="0"/>
              <a:t>5</a:t>
            </a:fld>
            <a:endParaRPr lang="en-US"/>
          </a:p>
        </p:txBody>
      </p:sp>
    </p:spTree>
    <p:extLst>
      <p:ext uri="{BB962C8B-B14F-4D97-AF65-F5344CB8AC3E}">
        <p14:creationId xmlns:p14="http://schemas.microsoft.com/office/powerpoint/2010/main" val="161150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30F48A-0046-44FD-B101-F683A5F561F3}" type="slidenum">
              <a:rPr lang="en-US" smtClean="0"/>
              <a:t>6</a:t>
            </a:fld>
            <a:endParaRPr lang="en-US"/>
          </a:p>
        </p:txBody>
      </p:sp>
    </p:spTree>
    <p:extLst>
      <p:ext uri="{BB962C8B-B14F-4D97-AF65-F5344CB8AC3E}">
        <p14:creationId xmlns:p14="http://schemas.microsoft.com/office/powerpoint/2010/main" val="1145720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84488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FF11A-091E-1C47-BA55-AAAA2DA862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DBDB55-EE05-054B-A7F4-CFDB682FBE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7FDE48C-003D-5A4D-88EC-7738F8BAD4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0F9F8-B964-F844-8CDE-5D395543D1CE}"/>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6" name="Footer Placeholder 5">
            <a:extLst>
              <a:ext uri="{FF2B5EF4-FFF2-40B4-BE49-F238E27FC236}">
                <a16:creationId xmlns:a16="http://schemas.microsoft.com/office/drawing/2014/main" id="{4C856488-88BE-DE42-80C5-84720DCEE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9AF506-8BA6-EE46-AE37-2EC155EDE73B}"/>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2953631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D7899-6D60-AB45-AAF4-C2076DE7EE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573A34-3D0F-1849-B829-129A1118A7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16F473-1727-5F47-B4F9-F1F2E25005E6}"/>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5" name="Footer Placeholder 4">
            <a:extLst>
              <a:ext uri="{FF2B5EF4-FFF2-40B4-BE49-F238E27FC236}">
                <a16:creationId xmlns:a16="http://schemas.microsoft.com/office/drawing/2014/main" id="{F19AB616-E74A-524B-B32C-CC56C5328D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14CA86-7AB2-6540-8744-EA7AB2C87BDA}"/>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2016740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DD603F-52BE-D342-AA84-07A6DC3380A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48103C-9738-6E44-A82C-8AC47EF446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F9FAD-825F-1E43-85AB-E0E65AC1F623}"/>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5" name="Footer Placeholder 4">
            <a:extLst>
              <a:ext uri="{FF2B5EF4-FFF2-40B4-BE49-F238E27FC236}">
                <a16:creationId xmlns:a16="http://schemas.microsoft.com/office/drawing/2014/main" id="{1CD7FD65-F794-BE40-BF3E-4E03C4A2D3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1A7C8C-5450-474B-9C76-18402AB69E36}"/>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3994480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F9932-6E70-F832-229D-A2CCF6BC88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98123A-0C3A-D47A-70B3-90CB317884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4560A5E-EA72-9E3C-DE25-C66EB3819D52}"/>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5FCB9981-1409-A27F-8C64-671670E3C6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FB280F-458B-510A-B645-5B8C28890F88}"/>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747204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961B-C161-7CF7-B427-D1869710F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1D8AD9-9E60-0094-C9C4-336634CAEF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98A90-5E08-3B46-2C17-7718DA4F0F16}"/>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2757B364-433D-4649-29F9-23156333F9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DC599-4021-526C-4350-DD784E170EC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16418932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FCED3-E8E5-995B-51D1-0BBAAF946F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5D024C-7753-56BA-F74B-5394881459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296C5D-7AE7-41DF-206E-9E90C245FCAF}"/>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B3DB6227-A507-0EE9-9D4F-45E8D0A38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322AC4-2286-7E02-6257-672F18894C4C}"/>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987364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8808E-FADD-1249-8644-CCBE3BDEDB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3EE1E2-966C-0C8D-99E9-96EEB864F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2C5CA24-1A6B-B6A7-0218-314FCC3758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DCF169-06F2-FD68-F574-DA8C95F953FA}"/>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C0655AA6-929C-BE1E-0AF0-7C9D02261C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5FE486-46B0-A74E-D8F8-256DCAC77BB3}"/>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7366143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437C2-BBE6-6867-CA30-4B62AD5A5B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C20386-8DB0-5440-A00D-DC778E7B00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257313-260B-294E-9FEC-A8D80D44C5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68FAAC-5F12-B879-F96C-2E2632AE0A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3D9BB4-BAC1-7145-E9A7-358C7766E1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CA2DF4-6684-D595-768A-5A656FA0E530}"/>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8" name="Footer Placeholder 7">
            <a:extLst>
              <a:ext uri="{FF2B5EF4-FFF2-40B4-BE49-F238E27FC236}">
                <a16:creationId xmlns:a16="http://schemas.microsoft.com/office/drawing/2014/main" id="{71438A74-0215-945E-E856-7A5C1C4212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6367F3-A075-FF7E-C8A9-2215949AFF1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8818300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F9194-CFF9-9C48-C20E-DEC2F8B317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C892A9-FD78-46E4-CFAD-7B6CDB3981AB}"/>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4" name="Footer Placeholder 3">
            <a:extLst>
              <a:ext uri="{FF2B5EF4-FFF2-40B4-BE49-F238E27FC236}">
                <a16:creationId xmlns:a16="http://schemas.microsoft.com/office/drawing/2014/main" id="{0FAFF3D0-F7CD-90C6-6131-AEB3ECA9FD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7DF3E9-BE89-995B-EE27-27B543650E0C}"/>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11763035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956AA9-A97E-A85A-3C9A-A4606375F9D3}"/>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3" name="Footer Placeholder 2">
            <a:extLst>
              <a:ext uri="{FF2B5EF4-FFF2-40B4-BE49-F238E27FC236}">
                <a16:creationId xmlns:a16="http://schemas.microsoft.com/office/drawing/2014/main" id="{5EE60636-8561-155C-3314-022AB26D96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61DE49-8B7C-C9F6-EAB9-F4E12AFE744E}"/>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293970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32CE6-D337-0944-B296-5AAFB81AA7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27246A-EBD6-664D-A7D6-731291554B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A86736-04AA-B949-9411-0BD674298C12}"/>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5" name="Footer Placeholder 4">
            <a:extLst>
              <a:ext uri="{FF2B5EF4-FFF2-40B4-BE49-F238E27FC236}">
                <a16:creationId xmlns:a16="http://schemas.microsoft.com/office/drawing/2014/main" id="{8D7EC34F-DC31-DC40-90FC-3F467D9AC5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EFCBD4-5A2E-BC4F-B084-CA08402ECBCA}"/>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36154617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3CE6F-AF85-6E7F-D9C3-19854A17D0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6CCDC3-DE6A-7953-D51F-FE2A7B62C1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4C7370-3FA3-FD61-2D63-74482C4C11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32217F-32E2-319D-14E6-868A826AC07B}"/>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CF66E17D-2AAD-1959-B6AA-13AF1FC046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1B3C1-494D-0FAC-4FFC-99DF0FF9B36F}"/>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12709759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0C1D-3334-7FEA-6FC8-5E32A542E6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93C176-3BF2-41D3-1FAA-3C00A8E006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5318C4-B980-E692-C2A3-5EB5EB2F41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55B1A1-777B-E069-BDDF-16FFDDD35F26}"/>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6" name="Footer Placeholder 5">
            <a:extLst>
              <a:ext uri="{FF2B5EF4-FFF2-40B4-BE49-F238E27FC236}">
                <a16:creationId xmlns:a16="http://schemas.microsoft.com/office/drawing/2014/main" id="{9A8B3571-C5C6-0D89-C071-9AE611CBE6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955BEE-7160-D04D-C451-7A1ECB433473}"/>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40748502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71B20-F07B-9F27-4B01-2A11841225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3D5383-58F3-22CC-A799-774FB88C62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9E32A2-5B5B-9B19-C655-D49A3072FF72}"/>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C8E52799-1187-47E2-94FD-61C2D62D90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48E05C-D255-1107-C273-37606F1D926D}"/>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9603911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92D83E-44CD-823B-B109-E137795C53E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1F70CB-3227-5125-995B-CA7603857B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3F112E-6311-C0D0-1597-D67288F4F2DC}"/>
              </a:ext>
            </a:extLst>
          </p:cNvPr>
          <p:cNvSpPr>
            <a:spLocks noGrp="1"/>
          </p:cNvSpPr>
          <p:nvPr>
            <p:ph type="dt" sz="half" idx="10"/>
          </p:nvPr>
        </p:nvSpPr>
        <p:spPr/>
        <p:txBody>
          <a:body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BEB8E69C-FABC-95FB-C7C5-A47BB53A26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12421A-37CF-7989-7FD8-CFA88F7A7849}"/>
              </a:ext>
            </a:extLst>
          </p:cNvPr>
          <p:cNvSpPr>
            <a:spLocks noGrp="1"/>
          </p:cNvSpPr>
          <p:nvPr>
            <p:ph type="sldNum" sz="quarter" idx="12"/>
          </p:nvPr>
        </p:nvSpPr>
        <p:spPr/>
        <p:txBody>
          <a:bodyPr/>
          <a:lstStyle/>
          <a:p>
            <a:fld id="{5B5E633C-830B-4816-AFE8-315EF4E0A4B4}" type="slidenum">
              <a:rPr lang="en-US" smtClean="0"/>
              <a:t>‹#›</a:t>
            </a:fld>
            <a:endParaRPr lang="en-US"/>
          </a:p>
        </p:txBody>
      </p:sp>
    </p:spTree>
    <p:extLst>
      <p:ext uri="{BB962C8B-B14F-4D97-AF65-F5344CB8AC3E}">
        <p14:creationId xmlns:p14="http://schemas.microsoft.com/office/powerpoint/2010/main" val="626283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41690-FC96-0946-A0C2-7A3FDBCCE2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A2EDCA-7021-D047-9D15-512FAB0B20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F683B3-B2FC-3242-8345-A64359983F5D}"/>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5" name="Footer Placeholder 4">
            <a:extLst>
              <a:ext uri="{FF2B5EF4-FFF2-40B4-BE49-F238E27FC236}">
                <a16:creationId xmlns:a16="http://schemas.microsoft.com/office/drawing/2014/main" id="{ACE9C955-68FA-7540-B341-8E572E5C48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D9C47C-E4E3-EB47-A93C-530A47637680}"/>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1883220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D8F24-A942-874B-955E-62DF617F10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69D06FF-B0CC-0B41-9020-D14C9E6BA7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811BF9-265A-5D41-BF67-0A71E694BCF1}"/>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5" name="Footer Placeholder 4">
            <a:extLst>
              <a:ext uri="{FF2B5EF4-FFF2-40B4-BE49-F238E27FC236}">
                <a16:creationId xmlns:a16="http://schemas.microsoft.com/office/drawing/2014/main" id="{645FA109-8871-7043-8BD9-918FDD8BEB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6B1AA7-CBA5-824B-8D9D-AAD14474DAC4}"/>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2136016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3ECA6-6362-3141-8978-5E68996947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DC84D5-DDCF-8947-BE75-306009E8FA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5F2FAA-C4DB-E743-8518-B75EFE808C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1367BC-6B6B-064D-921B-A45376C0FBAA}"/>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6" name="Footer Placeholder 5">
            <a:extLst>
              <a:ext uri="{FF2B5EF4-FFF2-40B4-BE49-F238E27FC236}">
                <a16:creationId xmlns:a16="http://schemas.microsoft.com/office/drawing/2014/main" id="{3CB15A57-AF0E-EB43-B1E5-C0BCC2C583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36A26A-9114-B54D-982F-7DB8C95BA800}"/>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298828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ADB8F-4893-CD4D-B3A7-96AAFCA8A19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FAF16E-4D58-8B42-B2ED-58DABB67CF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D8F2669-965E-5442-B821-ADD5E699CE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7C713D-09DF-9948-A83F-3DF5A77C49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2025E9-F63E-BE43-B70C-BB2943F9D1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1DABFB-6E58-794D-88B1-38F1A2F2184B}"/>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8" name="Footer Placeholder 7">
            <a:extLst>
              <a:ext uri="{FF2B5EF4-FFF2-40B4-BE49-F238E27FC236}">
                <a16:creationId xmlns:a16="http://schemas.microsoft.com/office/drawing/2014/main" id="{753D8F95-2CFF-E949-8E7F-29C7705178A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B19CAE-F1B8-094A-9FBA-58A14101FF3F}"/>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3027369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FC08D-84EE-5D4A-BD60-35009E7C54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C77AF6-8B8D-2149-BACB-60BA6C4CAAA9}"/>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4" name="Footer Placeholder 3">
            <a:extLst>
              <a:ext uri="{FF2B5EF4-FFF2-40B4-BE49-F238E27FC236}">
                <a16:creationId xmlns:a16="http://schemas.microsoft.com/office/drawing/2014/main" id="{AD14C415-8E72-214B-9CFF-A3FB97B2C0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F0102A-B5CD-8A4B-84EE-2BF12B7751BF}"/>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147200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D887A4-1D40-1845-9D63-0C2C9E00F9B5}"/>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3" name="Footer Placeholder 2">
            <a:extLst>
              <a:ext uri="{FF2B5EF4-FFF2-40B4-BE49-F238E27FC236}">
                <a16:creationId xmlns:a16="http://schemas.microsoft.com/office/drawing/2014/main" id="{A9B9E495-E8B3-C54B-98A5-5817951CA4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1BDD7-C93F-BB43-AB49-20CE6FCCE5E0}"/>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3836236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B8D7B-382F-F94E-803C-14317EF3D5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C08E01-078B-BA4F-8E14-E781B585AF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1CE5C0-413F-DF48-AAA6-D0C7D72F22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921884-1FF5-4A45-BE61-5C195C698FD1}"/>
              </a:ext>
            </a:extLst>
          </p:cNvPr>
          <p:cNvSpPr>
            <a:spLocks noGrp="1"/>
          </p:cNvSpPr>
          <p:nvPr>
            <p:ph type="dt" sz="half" idx="10"/>
          </p:nvPr>
        </p:nvSpPr>
        <p:spPr/>
        <p:txBody>
          <a:bodyPr/>
          <a:lstStyle/>
          <a:p>
            <a:fld id="{2E3AB1AE-5132-B04B-BE7A-D39E306BDBBF}" type="datetimeFigureOut">
              <a:rPr lang="en-US" smtClean="0"/>
              <a:t>4/6/2023</a:t>
            </a:fld>
            <a:endParaRPr lang="en-US"/>
          </a:p>
        </p:txBody>
      </p:sp>
      <p:sp>
        <p:nvSpPr>
          <p:cNvPr id="6" name="Footer Placeholder 5">
            <a:extLst>
              <a:ext uri="{FF2B5EF4-FFF2-40B4-BE49-F238E27FC236}">
                <a16:creationId xmlns:a16="http://schemas.microsoft.com/office/drawing/2014/main" id="{E6A4DE60-1764-3142-8024-B5D00400D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4D21D0-C435-A042-AA25-60EFD56BD2D0}"/>
              </a:ext>
            </a:extLst>
          </p:cNvPr>
          <p:cNvSpPr>
            <a:spLocks noGrp="1"/>
          </p:cNvSpPr>
          <p:nvPr>
            <p:ph type="sldNum" sz="quarter" idx="12"/>
          </p:nvPr>
        </p:nvSpPr>
        <p:spPr/>
        <p:txBody>
          <a:bodyPr/>
          <a:lstStyle/>
          <a:p>
            <a:fld id="{70546445-13A7-4D46-966F-5E41449646F8}" type="slidenum">
              <a:rPr lang="en-US" smtClean="0"/>
              <a:t>‹#›</a:t>
            </a:fld>
            <a:endParaRPr lang="en-US"/>
          </a:p>
        </p:txBody>
      </p:sp>
    </p:spTree>
    <p:extLst>
      <p:ext uri="{BB962C8B-B14F-4D97-AF65-F5344CB8AC3E}">
        <p14:creationId xmlns:p14="http://schemas.microsoft.com/office/powerpoint/2010/main" val="51261348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51BC4A3-D28F-224A-8F4D-BC602BFD58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9B1CBD-E031-F54A-8358-33CF8CCEB2C0}" type="datetimeFigureOut">
              <a:rPr lang="en-US" smtClean="0"/>
              <a:t>4/6/2023</a:t>
            </a:fld>
            <a:endParaRPr lang="en-US"/>
          </a:p>
        </p:txBody>
      </p:sp>
      <p:sp>
        <p:nvSpPr>
          <p:cNvPr id="5" name="Footer Placeholder 4">
            <a:extLst>
              <a:ext uri="{FF2B5EF4-FFF2-40B4-BE49-F238E27FC236}">
                <a16:creationId xmlns:a16="http://schemas.microsoft.com/office/drawing/2014/main" id="{F63BB494-C75E-7247-B02A-1BF69E5BB7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C2CDC1-9766-8C48-8771-718F6B2047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D35CE8-F85D-0F46-9950-9D11AE23CE63}" type="slidenum">
              <a:rPr lang="en-US" smtClean="0"/>
              <a:t>‹#›</a:t>
            </a:fld>
            <a:endParaRPr lang="en-US"/>
          </a:p>
        </p:txBody>
      </p:sp>
    </p:spTree>
    <p:extLst>
      <p:ext uri="{BB962C8B-B14F-4D97-AF65-F5344CB8AC3E}">
        <p14:creationId xmlns:p14="http://schemas.microsoft.com/office/powerpoint/2010/main" val="3939214620"/>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8D7849-5386-BA4B-AFD9-1F33295521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1ACE4A-BF96-CF4F-B2D7-23572F7B11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6460B8-9549-0E45-8FAF-1129D4B5FD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AB1AE-5132-B04B-BE7A-D39E306BDBBF}" type="datetimeFigureOut">
              <a:rPr lang="en-US" smtClean="0"/>
              <a:t>4/6/2023</a:t>
            </a:fld>
            <a:endParaRPr lang="en-US"/>
          </a:p>
        </p:txBody>
      </p:sp>
      <p:sp>
        <p:nvSpPr>
          <p:cNvPr id="5" name="Footer Placeholder 4">
            <a:extLst>
              <a:ext uri="{FF2B5EF4-FFF2-40B4-BE49-F238E27FC236}">
                <a16:creationId xmlns:a16="http://schemas.microsoft.com/office/drawing/2014/main" id="{510CF42B-8518-4145-893B-4FD1F31803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7A91D7-6D0F-664E-BDB1-7D25DF69EE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546445-13A7-4D46-966F-5E41449646F8}" type="slidenum">
              <a:rPr lang="en-US" smtClean="0"/>
              <a:t>‹#›</a:t>
            </a:fld>
            <a:endParaRPr lang="en-US"/>
          </a:p>
        </p:txBody>
      </p:sp>
    </p:spTree>
    <p:extLst>
      <p:ext uri="{BB962C8B-B14F-4D97-AF65-F5344CB8AC3E}">
        <p14:creationId xmlns:p14="http://schemas.microsoft.com/office/powerpoint/2010/main" val="42670852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ln>
            <a:solidFill>
              <a:srgbClr val="002060"/>
            </a:solidFill>
          </a:ln>
          <a:solidFill>
            <a:srgbClr val="00285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ln>
            <a:solidFill>
              <a:srgbClr val="002060"/>
            </a:solidFill>
          </a:ln>
          <a:solidFill>
            <a:srgbClr val="00285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ln>
            <a:solidFill>
              <a:srgbClr val="002060"/>
            </a:solidFill>
          </a:ln>
          <a:solidFill>
            <a:srgbClr val="00285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ln>
            <a:solidFill>
              <a:srgbClr val="002060"/>
            </a:solidFill>
          </a:ln>
          <a:solidFill>
            <a:srgbClr val="00285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ln>
            <a:solidFill>
              <a:srgbClr val="002060"/>
            </a:solidFill>
          </a:ln>
          <a:solidFill>
            <a:srgbClr val="00285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ln>
            <a:solidFill>
              <a:srgbClr val="002060"/>
            </a:solidFill>
          </a:ln>
          <a:solidFill>
            <a:srgbClr val="00285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0E047E-ED48-AED5-90FD-DA68C1D6E4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ACEC05-CEF1-E98A-EEF5-836E82A893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8DD62C-0CD5-3B10-4211-26698E0397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B5FFD5-C531-4A13-9A61-84157E812845}" type="datetimeFigureOut">
              <a:rPr lang="en-US" smtClean="0"/>
              <a:t>4/6/2023</a:t>
            </a:fld>
            <a:endParaRPr lang="en-US"/>
          </a:p>
        </p:txBody>
      </p:sp>
      <p:sp>
        <p:nvSpPr>
          <p:cNvPr id="5" name="Footer Placeholder 4">
            <a:extLst>
              <a:ext uri="{FF2B5EF4-FFF2-40B4-BE49-F238E27FC236}">
                <a16:creationId xmlns:a16="http://schemas.microsoft.com/office/drawing/2014/main" id="{393C130A-637A-8CD8-D94D-11C1D4208D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7F9BF3-89B6-9F59-B8B1-A3EDE8BB44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5E633C-830B-4816-AFE8-315EF4E0A4B4}" type="slidenum">
              <a:rPr lang="en-US" smtClean="0"/>
              <a:t>‹#›</a:t>
            </a:fld>
            <a:endParaRPr lang="en-US"/>
          </a:p>
        </p:txBody>
      </p:sp>
    </p:spTree>
    <p:extLst>
      <p:ext uri="{BB962C8B-B14F-4D97-AF65-F5344CB8AC3E}">
        <p14:creationId xmlns:p14="http://schemas.microsoft.com/office/powerpoint/2010/main" val="34765524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emf"/><Relationship Id="rId5" Type="http://schemas.openxmlformats.org/officeDocument/2006/relationships/oleObject" Target="../embeddings/oleObject1.bin"/><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25C2963-7B62-44D5-931F-49738DE44B57}"/>
              </a:ext>
            </a:extLst>
          </p:cNvPr>
          <p:cNvSpPr txBox="1">
            <a:spLocks/>
          </p:cNvSpPr>
          <p:nvPr/>
        </p:nvSpPr>
        <p:spPr>
          <a:xfrm>
            <a:off x="298848" y="783854"/>
            <a:ext cx="10599523" cy="2939326"/>
          </a:xfrm>
          <a:prstGeom prst="rect">
            <a:avLst/>
          </a:prstGeom>
        </p:spPr>
        <p:txBody>
          <a:bodyPr anchor="b">
            <a:noAutofit/>
          </a:bodyPr>
          <a:lstStyle>
            <a:lvl1pPr algn="r" defTabSz="914400" rtl="0" eaLnBrk="1" latinLnBrk="0" hangingPunct="1">
              <a:lnSpc>
                <a:spcPct val="90000"/>
              </a:lnSpc>
              <a:spcBef>
                <a:spcPct val="0"/>
              </a:spcBef>
              <a:buNone/>
              <a:defRPr sz="5400" b="1" i="0" kern="1200">
                <a:solidFill>
                  <a:schemeClr val="bg1"/>
                </a:solidFill>
                <a:latin typeface="Arial" panose="020B0604020202020204" pitchFamily="34" charset="0"/>
                <a:ea typeface="+mj-ea"/>
                <a:cs typeface="Arial" panose="020B0604020202020204" pitchFamily="34" charset="0"/>
              </a:defRPr>
            </a:lvl1pPr>
          </a:lstStyle>
          <a:p>
            <a:pPr algn="l">
              <a:lnSpc>
                <a:spcPct val="100000"/>
              </a:lnSpc>
            </a:pPr>
            <a:r>
              <a:rPr lang="en-US" sz="3200" dirty="0">
                <a:solidFill>
                  <a:srgbClr val="00539B"/>
                </a:solidFill>
              </a:rPr>
              <a:t>Efficacy and Safety of the Oral PCSK9 Inhibitor,</a:t>
            </a:r>
            <a:br>
              <a:rPr lang="en-US" sz="3200" dirty="0">
                <a:solidFill>
                  <a:srgbClr val="00539B"/>
                </a:solidFill>
              </a:rPr>
            </a:br>
            <a:r>
              <a:rPr lang="en-US" sz="3200" dirty="0">
                <a:solidFill>
                  <a:srgbClr val="00539B"/>
                </a:solidFill>
              </a:rPr>
              <a:t>MK-0616, a Macrocyclic Peptide, in the Treatment of Hypercholesterolemia: A Phase 2b Randomized Placebo-Controlled Clinical Trial</a:t>
            </a:r>
          </a:p>
        </p:txBody>
      </p:sp>
      <p:sp>
        <p:nvSpPr>
          <p:cNvPr id="7" name="Text Placeholder 8">
            <a:extLst>
              <a:ext uri="{FF2B5EF4-FFF2-40B4-BE49-F238E27FC236}">
                <a16:creationId xmlns:a16="http://schemas.microsoft.com/office/drawing/2014/main" id="{F71D67AE-DE1C-42CC-B3D1-9910940E6380}"/>
              </a:ext>
            </a:extLst>
          </p:cNvPr>
          <p:cNvSpPr txBox="1">
            <a:spLocks/>
          </p:cNvSpPr>
          <p:nvPr/>
        </p:nvSpPr>
        <p:spPr>
          <a:xfrm>
            <a:off x="309481" y="4130755"/>
            <a:ext cx="9550914" cy="2004873"/>
          </a:xfrm>
          <a:prstGeom prst="rect">
            <a:avLst/>
          </a:prstGeom>
        </p:spPr>
        <p:txBody>
          <a:bodyPr/>
          <a:lstStyle>
            <a:lvl1pPr marL="228600" indent="-228600" algn="r" defTabSz="914400" rtl="0" eaLnBrk="1" latinLnBrk="0" hangingPunct="1">
              <a:lnSpc>
                <a:spcPct val="90000"/>
              </a:lnSpc>
              <a:spcBef>
                <a:spcPts val="1000"/>
              </a:spcBef>
              <a:buFont typeface="Arial" panose="020B0604020202020204" pitchFamily="34" charset="0"/>
              <a:buNone/>
              <a:defRPr sz="2800" b="1" i="0" kern="1200">
                <a:solidFill>
                  <a:schemeClr val="bg1"/>
                </a:solidFill>
                <a:latin typeface="Arial" panose="020B0604020202020204" pitchFamily="34" charset="0"/>
                <a:ea typeface="+mn-ea"/>
                <a:cs typeface="Arial" panose="020B0604020202020204" pitchFamily="34" charset="0"/>
              </a:defRPr>
            </a:lvl1pPr>
            <a:lvl2pPr marL="685800" indent="-228600" algn="r" defTabSz="914400" rtl="0" eaLnBrk="1" latinLnBrk="0" hangingPunct="1">
              <a:lnSpc>
                <a:spcPct val="90000"/>
              </a:lnSpc>
              <a:spcBef>
                <a:spcPts val="500"/>
              </a:spcBef>
              <a:buFont typeface="Arial" panose="020B0604020202020204" pitchFamily="34" charset="0"/>
              <a:buNone/>
              <a:defRPr sz="2000" b="0" i="0" kern="1200">
                <a:solidFill>
                  <a:schemeClr val="bg1"/>
                </a:solidFill>
                <a:latin typeface="Arial" panose="020B0604020202020204" pitchFamily="34" charset="0"/>
                <a:ea typeface="+mn-ea"/>
                <a:cs typeface="Arial" panose="020B0604020202020204" pitchFamily="34" charset="0"/>
              </a:defRPr>
            </a:lvl2pPr>
            <a:lvl3pPr marL="1143000" indent="-228600" algn="r" defTabSz="914400" rtl="0" eaLnBrk="1" latinLnBrk="0" hangingPunct="1">
              <a:lnSpc>
                <a:spcPct val="90000"/>
              </a:lnSpc>
              <a:spcBef>
                <a:spcPts val="500"/>
              </a:spcBef>
              <a:buFont typeface="Arial" panose="020B0604020202020204" pitchFamily="34" charset="0"/>
              <a:buNone/>
              <a:defRPr sz="2000" b="1" i="0" kern="1200">
                <a:solidFill>
                  <a:schemeClr val="bg1"/>
                </a:solidFill>
                <a:latin typeface="Arial" panose="020B0604020202020204" pitchFamily="34" charset="0"/>
                <a:ea typeface="+mn-ea"/>
                <a:cs typeface="Arial" panose="020B0604020202020204" pitchFamily="34" charset="0"/>
              </a:defRPr>
            </a:lvl3pPr>
            <a:lvl4pPr marL="1600200" indent="-228600" algn="r" defTabSz="914400" rtl="0" eaLnBrk="1" latinLnBrk="0" hangingPunct="1">
              <a:lnSpc>
                <a:spcPct val="90000"/>
              </a:lnSpc>
              <a:spcBef>
                <a:spcPts val="500"/>
              </a:spcBef>
              <a:buFont typeface="Arial" panose="020B0604020202020204" pitchFamily="34" charset="0"/>
              <a:buNone/>
              <a:defRPr sz="1800" b="1" i="0" kern="1200">
                <a:solidFill>
                  <a:schemeClr val="bg1"/>
                </a:solidFill>
                <a:latin typeface="Arial" panose="020B0604020202020204" pitchFamily="34" charset="0"/>
                <a:ea typeface="+mn-ea"/>
                <a:cs typeface="Arial" panose="020B0604020202020204" pitchFamily="34" charset="0"/>
              </a:defRPr>
            </a:lvl4pPr>
            <a:lvl5pPr marL="2057400" indent="-228600" algn="r" defTabSz="914400" rtl="0" eaLnBrk="1" latinLnBrk="0" hangingPunct="1">
              <a:lnSpc>
                <a:spcPct val="90000"/>
              </a:lnSpc>
              <a:spcBef>
                <a:spcPts val="500"/>
              </a:spcBef>
              <a:buFont typeface="Arial" panose="020B0604020202020204" pitchFamily="34" charset="0"/>
              <a:buNone/>
              <a:defRPr sz="1800" b="1" i="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n-US" sz="2000" dirty="0">
                <a:solidFill>
                  <a:srgbClr val="002856"/>
                </a:solidFill>
              </a:rPr>
              <a:t>Speaker: Christie M. Ballantyne, MD</a:t>
            </a:r>
            <a:r>
              <a:rPr lang="en-US" sz="2000" baseline="30000" dirty="0">
                <a:solidFill>
                  <a:srgbClr val="002856"/>
                </a:solidFill>
              </a:rPr>
              <a:t>1</a:t>
            </a:r>
            <a:endParaRPr lang="en-US" sz="2000" dirty="0">
              <a:solidFill>
                <a:srgbClr val="002856"/>
              </a:solidFill>
            </a:endParaRPr>
          </a:p>
          <a:p>
            <a:pPr marL="117475" indent="3175" algn="l"/>
            <a:r>
              <a:rPr lang="en-US" sz="1200" i="1" dirty="0">
                <a:solidFill>
                  <a:schemeClr val="tx1"/>
                </a:solidFill>
              </a:rPr>
              <a:t>on behalf of </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Puja Banka, MD</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Gustavo Mendez, MD</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Raymundo Garcia, MD</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Julio Rosenstock, MD</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Anthony Rodgers, MS</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Geraldine </a:t>
            </a:r>
            <a:r>
              <a:rPr lang="en-US" sz="14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Mendizabal</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MD</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Yale Mitchel, MD</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Alberico</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 </a:t>
            </a:r>
            <a:r>
              <a:rPr lang="en-US" sz="14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Catapano</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i="1" dirty="0" err="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MDhc</a:t>
            </a:r>
            <a:r>
              <a:rPr lang="en-US" sz="14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PhD</a:t>
            </a:r>
            <a:r>
              <a:rPr lang="en-US" sz="1400" i="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6,7</a:t>
            </a:r>
          </a:p>
          <a:p>
            <a:pPr marL="117475" indent="3175" algn="l"/>
            <a:r>
              <a:rPr lang="en-US" sz="1050" b="0" baseline="30000" dirty="0">
                <a:solidFill>
                  <a:srgbClr val="000000"/>
                </a:solidFill>
                <a:effectLst/>
                <a:ea typeface="Times New Roman" panose="02020603050405020304" pitchFamily="18" charset="0"/>
              </a:rPr>
              <a:t>1</a:t>
            </a:r>
            <a:r>
              <a:rPr lang="en-US" sz="1050" b="0" dirty="0">
                <a:solidFill>
                  <a:srgbClr val="000000"/>
                </a:solidFill>
                <a:effectLst/>
                <a:ea typeface="Times New Roman" panose="02020603050405020304" pitchFamily="18" charset="0"/>
              </a:rPr>
              <a:t>Baylor College of Medicine, Houston, Texas, USA; </a:t>
            </a:r>
            <a:r>
              <a:rPr lang="en-US" sz="1050" b="0" baseline="30000" dirty="0">
                <a:solidFill>
                  <a:srgbClr val="000000"/>
                </a:solidFill>
                <a:effectLst/>
                <a:ea typeface="Times New Roman" panose="02020603050405020304" pitchFamily="18" charset="0"/>
              </a:rPr>
              <a:t>2</a:t>
            </a:r>
            <a:r>
              <a:rPr lang="en-US" sz="1050" b="0" dirty="0">
                <a:solidFill>
                  <a:srgbClr val="000000"/>
                </a:solidFill>
                <a:effectLst/>
                <a:ea typeface="Times New Roman" panose="02020603050405020304" pitchFamily="18" charset="0"/>
              </a:rPr>
              <a:t>Merck &amp; Co., Inc., Rahway, NJ, USA; </a:t>
            </a:r>
            <a:r>
              <a:rPr lang="en-US" sz="1050" b="0" baseline="30000" dirty="0">
                <a:solidFill>
                  <a:srgbClr val="000000"/>
                </a:solidFill>
                <a:effectLst/>
                <a:ea typeface="Times New Roman" panose="02020603050405020304" pitchFamily="18" charset="0"/>
              </a:rPr>
              <a:t>3</a:t>
            </a:r>
            <a:r>
              <a:rPr lang="en-US" sz="1050" b="0" dirty="0">
                <a:solidFill>
                  <a:srgbClr val="000000"/>
                </a:solidFill>
                <a:effectLst/>
                <a:ea typeface="Times New Roman" panose="02020603050405020304" pitchFamily="18" charset="0"/>
              </a:rPr>
              <a:t>Hospital Angeles </a:t>
            </a:r>
            <a:r>
              <a:rPr lang="en-US" sz="1050" b="0" dirty="0" err="1">
                <a:solidFill>
                  <a:srgbClr val="000000"/>
                </a:solidFill>
                <a:effectLst/>
                <a:ea typeface="Times New Roman" panose="02020603050405020304" pitchFamily="18" charset="0"/>
              </a:rPr>
              <a:t>Xalapa</a:t>
            </a:r>
            <a:r>
              <a:rPr lang="en-US" sz="1050" b="0" dirty="0">
                <a:solidFill>
                  <a:srgbClr val="000000"/>
                </a:solidFill>
                <a:effectLst/>
                <a:ea typeface="Times New Roman" panose="02020603050405020304" pitchFamily="18" charset="0"/>
              </a:rPr>
              <a:t>, </a:t>
            </a:r>
            <a:r>
              <a:rPr lang="en-US" sz="1050" b="0" dirty="0" err="1">
                <a:solidFill>
                  <a:srgbClr val="000000"/>
                </a:solidFill>
                <a:effectLst/>
                <a:ea typeface="Times New Roman" panose="02020603050405020304" pitchFamily="18" charset="0"/>
              </a:rPr>
              <a:t>Xalapa</a:t>
            </a:r>
            <a:r>
              <a:rPr lang="en-US" sz="1050" b="0" dirty="0">
                <a:solidFill>
                  <a:srgbClr val="000000"/>
                </a:solidFill>
                <a:effectLst/>
                <a:ea typeface="Times New Roman" panose="02020603050405020304" pitchFamily="18" charset="0"/>
              </a:rPr>
              <a:t>, Veracruz, México; </a:t>
            </a:r>
            <a:r>
              <a:rPr lang="en-US" sz="1050" b="0" baseline="30000" dirty="0">
                <a:solidFill>
                  <a:srgbClr val="000000"/>
                </a:solidFill>
                <a:effectLst/>
                <a:ea typeface="Times New Roman" panose="02020603050405020304" pitchFamily="18" charset="0"/>
              </a:rPr>
              <a:t>4</a:t>
            </a:r>
            <a:r>
              <a:rPr lang="en-US" sz="1050" b="0" dirty="0">
                <a:solidFill>
                  <a:srgbClr val="000000"/>
                </a:solidFill>
                <a:effectLst/>
                <a:ea typeface="Times New Roman" panose="02020603050405020304" pitchFamily="18" charset="0"/>
              </a:rPr>
              <a:t>Unidad </a:t>
            </a:r>
            <a:r>
              <a:rPr lang="en-US" sz="1050" b="0" dirty="0" err="1">
                <a:solidFill>
                  <a:srgbClr val="000000"/>
                </a:solidFill>
                <a:effectLst/>
                <a:ea typeface="Times New Roman" panose="02020603050405020304" pitchFamily="18" charset="0"/>
              </a:rPr>
              <a:t>Biomedica</a:t>
            </a:r>
            <a:r>
              <a:rPr lang="en-US" sz="1050" b="0" dirty="0">
                <a:solidFill>
                  <a:srgbClr val="000000"/>
                </a:solidFill>
                <a:effectLst/>
                <a:ea typeface="Times New Roman" panose="02020603050405020304" pitchFamily="18" charset="0"/>
              </a:rPr>
              <a:t> </a:t>
            </a:r>
            <a:r>
              <a:rPr lang="en-US" sz="1050" b="0" dirty="0" err="1">
                <a:solidFill>
                  <a:srgbClr val="000000"/>
                </a:solidFill>
                <a:effectLst/>
                <a:ea typeface="Times New Roman" panose="02020603050405020304" pitchFamily="18" charset="0"/>
              </a:rPr>
              <a:t>Avanzada</a:t>
            </a:r>
            <a:r>
              <a:rPr lang="en-US" sz="1050" b="0" dirty="0">
                <a:solidFill>
                  <a:srgbClr val="000000"/>
                </a:solidFill>
                <a:effectLst/>
                <a:ea typeface="Times New Roman" panose="02020603050405020304" pitchFamily="18" charset="0"/>
              </a:rPr>
              <a:t> Monterrey, Monterrey, Nuevo León, Mexico; </a:t>
            </a:r>
            <a:r>
              <a:rPr lang="en-US" sz="1050" b="0" baseline="30000" dirty="0">
                <a:solidFill>
                  <a:srgbClr val="000000"/>
                </a:solidFill>
                <a:effectLst/>
                <a:ea typeface="Times New Roman" panose="02020603050405020304" pitchFamily="18" charset="0"/>
              </a:rPr>
              <a:t>5</a:t>
            </a:r>
            <a:r>
              <a:rPr lang="en-US" sz="1050" b="0" dirty="0">
                <a:solidFill>
                  <a:srgbClr val="000000"/>
                </a:solidFill>
                <a:effectLst/>
                <a:ea typeface="Times New Roman" panose="02020603050405020304" pitchFamily="18" charset="0"/>
              </a:rPr>
              <a:t>Velocity Clinical Research at Medical City, Dallas, TX, USA; </a:t>
            </a:r>
            <a:r>
              <a:rPr lang="en-US" sz="1050" b="0" baseline="30000" dirty="0">
                <a:solidFill>
                  <a:srgbClr val="000000"/>
                </a:solidFill>
                <a:effectLst/>
                <a:ea typeface="Times New Roman" panose="02020603050405020304" pitchFamily="18" charset="0"/>
              </a:rPr>
              <a:t>6</a:t>
            </a:r>
            <a:r>
              <a:rPr lang="en-US" sz="1050" b="0" dirty="0">
                <a:solidFill>
                  <a:srgbClr val="000000"/>
                </a:solidFill>
                <a:effectLst/>
                <a:ea typeface="Times New Roman" panose="02020603050405020304" pitchFamily="18" charset="0"/>
              </a:rPr>
              <a:t>University of Milan; </a:t>
            </a:r>
            <a:r>
              <a:rPr lang="en-US" sz="1050" b="0" baseline="30000" dirty="0">
                <a:solidFill>
                  <a:srgbClr val="000000"/>
                </a:solidFill>
                <a:effectLst/>
                <a:ea typeface="Times New Roman" panose="02020603050405020304" pitchFamily="18" charset="0"/>
              </a:rPr>
              <a:t>7</a:t>
            </a:r>
            <a:r>
              <a:rPr lang="en-US" sz="1050" b="0" dirty="0">
                <a:solidFill>
                  <a:srgbClr val="000000"/>
                </a:solidFill>
                <a:effectLst/>
                <a:ea typeface="Times New Roman" panose="02020603050405020304" pitchFamily="18" charset="0"/>
              </a:rPr>
              <a:t>IRCCS </a:t>
            </a:r>
            <a:r>
              <a:rPr lang="en-US" sz="1050" b="0" dirty="0" err="1">
                <a:solidFill>
                  <a:srgbClr val="000000"/>
                </a:solidFill>
                <a:effectLst/>
                <a:ea typeface="Times New Roman" panose="02020603050405020304" pitchFamily="18" charset="0"/>
              </a:rPr>
              <a:t>Multimedica</a:t>
            </a:r>
            <a:r>
              <a:rPr lang="en-US" sz="1050" b="0" dirty="0">
                <a:solidFill>
                  <a:srgbClr val="000000"/>
                </a:solidFill>
                <a:effectLst/>
                <a:ea typeface="Times New Roman" panose="02020603050405020304" pitchFamily="18" charset="0"/>
              </a:rPr>
              <a:t>, Milan, Italy</a:t>
            </a:r>
            <a:endParaRPr lang="en-US" sz="1050" b="0" dirty="0">
              <a:effectLst/>
              <a:ea typeface="Times New Roman" panose="02020603050405020304" pitchFamily="18" charset="0"/>
            </a:endParaRPr>
          </a:p>
        </p:txBody>
      </p:sp>
      <p:pic>
        <p:nvPicPr>
          <p:cNvPr id="2" name="Picture 1" descr="Logo&#10;&#10;Description automatically generated">
            <a:extLst>
              <a:ext uri="{FF2B5EF4-FFF2-40B4-BE49-F238E27FC236}">
                <a16:creationId xmlns:a16="http://schemas.microsoft.com/office/drawing/2014/main" id="{73AD931D-C2D0-A3A2-DCA7-BAD8C0CD48C3}"/>
              </a:ext>
            </a:extLst>
          </p:cNvPr>
          <p:cNvPicPr>
            <a:picLocks noChangeAspect="1"/>
          </p:cNvPicPr>
          <p:nvPr/>
        </p:nvPicPr>
        <p:blipFill>
          <a:blip r:embed="rId2"/>
          <a:stretch>
            <a:fillRect/>
          </a:stretch>
        </p:blipFill>
        <p:spPr>
          <a:xfrm>
            <a:off x="8298611" y="289524"/>
            <a:ext cx="3591464" cy="558439"/>
          </a:xfrm>
          <a:prstGeom prst="rect">
            <a:avLst/>
          </a:prstGeom>
        </p:spPr>
      </p:pic>
    </p:spTree>
    <p:extLst>
      <p:ext uri="{BB962C8B-B14F-4D97-AF65-F5344CB8AC3E}">
        <p14:creationId xmlns:p14="http://schemas.microsoft.com/office/powerpoint/2010/main" val="4081846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3">
            <a:extLst>
              <a:ext uri="{FF2B5EF4-FFF2-40B4-BE49-F238E27FC236}">
                <a16:creationId xmlns:a16="http://schemas.microsoft.com/office/drawing/2014/main" id="{68284CC8-5E6F-4C1A-A34C-B99C42194E28}"/>
              </a:ext>
            </a:extLst>
          </p:cNvPr>
          <p:cNvGraphicFramePr>
            <a:graphicFrameLocks noGrp="1"/>
          </p:cNvGraphicFramePr>
          <p:nvPr>
            <p:ph idx="1"/>
            <p:extLst>
              <p:ext uri="{D42A27DB-BD31-4B8C-83A1-F6EECF244321}">
                <p14:modId xmlns:p14="http://schemas.microsoft.com/office/powerpoint/2010/main" val="3222004806"/>
              </p:ext>
            </p:extLst>
          </p:nvPr>
        </p:nvGraphicFramePr>
        <p:xfrm>
          <a:off x="873191" y="1774479"/>
          <a:ext cx="10337731" cy="2887082"/>
        </p:xfrm>
        <a:graphic>
          <a:graphicData uri="http://schemas.openxmlformats.org/drawingml/2006/table">
            <a:tbl>
              <a:tblPr firstRow="1" firstCol="1" bandRow="1">
                <a:tableStyleId>{3B4B98B0-60AC-42C2-AFA5-B58CD77FA1E5}</a:tableStyleId>
              </a:tblPr>
              <a:tblGrid>
                <a:gridCol w="3749961">
                  <a:extLst>
                    <a:ext uri="{9D8B030D-6E8A-4147-A177-3AD203B41FA5}">
                      <a16:colId xmlns:a16="http://schemas.microsoft.com/office/drawing/2014/main" val="4046714563"/>
                    </a:ext>
                  </a:extLst>
                </a:gridCol>
                <a:gridCol w="1317554">
                  <a:extLst>
                    <a:ext uri="{9D8B030D-6E8A-4147-A177-3AD203B41FA5}">
                      <a16:colId xmlns:a16="http://schemas.microsoft.com/office/drawing/2014/main" val="3783308130"/>
                    </a:ext>
                  </a:extLst>
                </a:gridCol>
                <a:gridCol w="1317554">
                  <a:extLst>
                    <a:ext uri="{9D8B030D-6E8A-4147-A177-3AD203B41FA5}">
                      <a16:colId xmlns:a16="http://schemas.microsoft.com/office/drawing/2014/main" val="1865694042"/>
                    </a:ext>
                  </a:extLst>
                </a:gridCol>
                <a:gridCol w="1317554">
                  <a:extLst>
                    <a:ext uri="{9D8B030D-6E8A-4147-A177-3AD203B41FA5}">
                      <a16:colId xmlns:a16="http://schemas.microsoft.com/office/drawing/2014/main" val="1759564811"/>
                    </a:ext>
                  </a:extLst>
                </a:gridCol>
                <a:gridCol w="1317554">
                  <a:extLst>
                    <a:ext uri="{9D8B030D-6E8A-4147-A177-3AD203B41FA5}">
                      <a16:colId xmlns:a16="http://schemas.microsoft.com/office/drawing/2014/main" val="2573966842"/>
                    </a:ext>
                  </a:extLst>
                </a:gridCol>
                <a:gridCol w="1317554">
                  <a:extLst>
                    <a:ext uri="{9D8B030D-6E8A-4147-A177-3AD203B41FA5}">
                      <a16:colId xmlns:a16="http://schemas.microsoft.com/office/drawing/2014/main" val="2879073312"/>
                    </a:ext>
                  </a:extLst>
                </a:gridCol>
              </a:tblGrid>
              <a:tr h="457200">
                <a:tc>
                  <a:txBody>
                    <a:bodyPr/>
                    <a:lstStyle/>
                    <a:p>
                      <a:pPr marL="0" marR="0">
                        <a:lnSpc>
                          <a:spcPct val="100000"/>
                        </a:lnSpc>
                        <a:spcBef>
                          <a:spcPts val="0"/>
                        </a:spcBef>
                        <a:spcAft>
                          <a:spcPts val="800"/>
                        </a:spcAft>
                      </a:pPr>
                      <a:endParaRPr lang="en-US" sz="1200" b="1">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063A4"/>
                    </a:solidFill>
                  </a:tcPr>
                </a:tc>
                <a:tc gridSpan="4">
                  <a:txBody>
                    <a:bodyPr/>
                    <a:lstStyle/>
                    <a:p>
                      <a:pPr marL="0" marR="0" algn="ctr">
                        <a:lnSpc>
                          <a:spcPct val="100000"/>
                        </a:lnSpc>
                        <a:spcBef>
                          <a:spcPts val="0"/>
                        </a:spcBef>
                        <a:spcAft>
                          <a:spcPts val="0"/>
                        </a:spcAft>
                      </a:pPr>
                      <a:r>
                        <a:rPr lang="en-US" sz="1400" b="1" dirty="0">
                          <a:solidFill>
                            <a:schemeClr val="bg1"/>
                          </a:solidFill>
                          <a:effectLst/>
                          <a:latin typeface="+mj-lt"/>
                        </a:rPr>
                        <a:t>MK-0616</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063A4"/>
                    </a:solidFill>
                  </a:tcPr>
                </a:tc>
                <a:tc hMerge="1">
                  <a:txBody>
                    <a:bodyPr/>
                    <a:lstStyle/>
                    <a:p>
                      <a:pPr marL="0" marR="0" algn="ctr">
                        <a:lnSpc>
                          <a:spcPct val="100000"/>
                        </a:lnSpc>
                        <a:spcBef>
                          <a:spcPts val="0"/>
                        </a:spcBef>
                        <a:spcAft>
                          <a:spcPts val="0"/>
                        </a:spcAft>
                      </a:pP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18871" marR="18871" marT="0" marB="0" anchor="b"/>
                </a:tc>
                <a:tc hMerge="1">
                  <a:txBody>
                    <a:bodyPr/>
                    <a:lstStyle/>
                    <a:p>
                      <a:pPr marL="0" marR="0" algn="ctr">
                        <a:lnSpc>
                          <a:spcPct val="100000"/>
                        </a:lnSpc>
                        <a:spcBef>
                          <a:spcPts val="0"/>
                        </a:spcBef>
                        <a:spcAft>
                          <a:spcPts val="0"/>
                        </a:spcAft>
                      </a:pP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18871" marR="18871" marT="0" marB="0"/>
                </a:tc>
                <a:tc hMerge="1">
                  <a:txBody>
                    <a:bodyPr/>
                    <a:lstStyle/>
                    <a:p>
                      <a:pPr marL="0" marR="0" algn="ctr">
                        <a:lnSpc>
                          <a:spcPct val="100000"/>
                        </a:lnSpc>
                        <a:spcBef>
                          <a:spcPts val="0"/>
                        </a:spcBef>
                        <a:spcAft>
                          <a:spcPts val="0"/>
                        </a:spcAft>
                      </a:pP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18871" marR="18871"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chemeClr val="bg1"/>
                          </a:solidFill>
                          <a:effectLst/>
                          <a:latin typeface="+mj-lt"/>
                        </a:rPr>
                        <a:t>Placebo </a:t>
                      </a:r>
                      <a:endParaRPr lang="en-US" sz="1400" b="1">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3063A4"/>
                    </a:solidFill>
                  </a:tcPr>
                </a:tc>
                <a:extLst>
                  <a:ext uri="{0D108BD9-81ED-4DB2-BD59-A6C34878D82A}">
                    <a16:rowId xmlns:a16="http://schemas.microsoft.com/office/drawing/2014/main" val="3172660439"/>
                  </a:ext>
                </a:extLst>
              </a:tr>
              <a:tr h="539973">
                <a:tc>
                  <a:txBody>
                    <a:bodyPr/>
                    <a:lstStyle/>
                    <a:p>
                      <a:pPr marL="0" marR="0">
                        <a:lnSpc>
                          <a:spcPct val="100000"/>
                        </a:lnSpc>
                        <a:spcBef>
                          <a:spcPts val="0"/>
                        </a:spcBef>
                        <a:spcAft>
                          <a:spcPts val="800"/>
                        </a:spcAft>
                      </a:pPr>
                      <a:endParaRPr lang="en-US" sz="1200">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solidFill>
                      <a:srgbClr val="1997CD"/>
                    </a:solidFill>
                  </a:tcPr>
                </a:tc>
                <a:tc>
                  <a:txBody>
                    <a:bodyPr/>
                    <a:lstStyle/>
                    <a:p>
                      <a:pPr marL="0" marR="0" algn="ctr">
                        <a:lnSpc>
                          <a:spcPct val="100000"/>
                        </a:lnSpc>
                        <a:spcBef>
                          <a:spcPts val="0"/>
                        </a:spcBef>
                        <a:spcAft>
                          <a:spcPts val="0"/>
                        </a:spcAft>
                      </a:pPr>
                      <a:r>
                        <a:rPr lang="en-US" sz="1200" b="1">
                          <a:solidFill>
                            <a:schemeClr val="bg1"/>
                          </a:solidFill>
                          <a:effectLst/>
                          <a:latin typeface="+mj-lt"/>
                        </a:rPr>
                        <a:t>6 mg</a:t>
                      </a:r>
                      <a:br>
                        <a:rPr lang="en-US" sz="1200" b="1">
                          <a:solidFill>
                            <a:schemeClr val="bg1"/>
                          </a:solidFill>
                          <a:effectLst/>
                          <a:latin typeface="+mj-lt"/>
                        </a:rPr>
                      </a:br>
                      <a:r>
                        <a:rPr lang="en-US" sz="1200" b="1">
                          <a:solidFill>
                            <a:schemeClr val="bg1"/>
                          </a:solidFill>
                          <a:effectLst/>
                          <a:latin typeface="+mj-lt"/>
                        </a:rPr>
                        <a:t> (n=77)</a:t>
                      </a:r>
                      <a:endParaRPr lang="en-US" sz="1200" b="1">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L w="9525"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solidFill>
                      <a:srgbClr val="1997CD"/>
                    </a:solidFill>
                  </a:tcPr>
                </a:tc>
                <a:tc>
                  <a:txBody>
                    <a:bodyPr/>
                    <a:lstStyle/>
                    <a:p>
                      <a:pPr marL="0" marR="0" algn="ctr">
                        <a:lnSpc>
                          <a:spcPct val="100000"/>
                        </a:lnSpc>
                        <a:spcBef>
                          <a:spcPts val="0"/>
                        </a:spcBef>
                        <a:spcAft>
                          <a:spcPts val="0"/>
                        </a:spcAft>
                      </a:pPr>
                      <a:r>
                        <a:rPr lang="en-US" sz="1200" b="1" dirty="0">
                          <a:solidFill>
                            <a:schemeClr val="bg1"/>
                          </a:solidFill>
                          <a:effectLst/>
                          <a:latin typeface="+mj-lt"/>
                        </a:rPr>
                        <a:t>12 mg</a:t>
                      </a:r>
                      <a:br>
                        <a:rPr lang="en-US" sz="1200" b="1" dirty="0">
                          <a:solidFill>
                            <a:schemeClr val="bg1"/>
                          </a:solidFill>
                          <a:effectLst/>
                          <a:latin typeface="+mj-lt"/>
                        </a:rPr>
                      </a:br>
                      <a:r>
                        <a:rPr lang="en-US" sz="1200" b="1" dirty="0">
                          <a:solidFill>
                            <a:schemeClr val="bg1"/>
                          </a:solidFill>
                          <a:effectLst/>
                          <a:latin typeface="+mj-lt"/>
                        </a:rPr>
                        <a:t> (n=76)</a:t>
                      </a:r>
                      <a:endParaRPr lang="en-US" sz="1200" b="1" dirty="0">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T w="12700" cap="flat" cmpd="sng" algn="ctr">
                      <a:noFill/>
                      <a:prstDash val="solid"/>
                      <a:round/>
                      <a:headEnd type="none" w="med" len="med"/>
                      <a:tailEnd type="none" w="med" len="med"/>
                    </a:lnT>
                    <a:solidFill>
                      <a:srgbClr val="1997CD"/>
                    </a:solidFill>
                  </a:tcPr>
                </a:tc>
                <a:tc>
                  <a:txBody>
                    <a:bodyPr/>
                    <a:lstStyle/>
                    <a:p>
                      <a:pPr marL="0" marR="0" algn="ctr">
                        <a:lnSpc>
                          <a:spcPct val="100000"/>
                        </a:lnSpc>
                        <a:spcBef>
                          <a:spcPts val="0"/>
                        </a:spcBef>
                        <a:spcAft>
                          <a:spcPts val="0"/>
                        </a:spcAft>
                      </a:pPr>
                      <a:r>
                        <a:rPr lang="en-US" sz="1200" b="1">
                          <a:solidFill>
                            <a:schemeClr val="bg1"/>
                          </a:solidFill>
                          <a:effectLst/>
                          <a:latin typeface="+mj-lt"/>
                        </a:rPr>
                        <a:t>18 mg</a:t>
                      </a:r>
                    </a:p>
                    <a:p>
                      <a:pPr marL="0" marR="0" algn="ctr">
                        <a:lnSpc>
                          <a:spcPct val="100000"/>
                        </a:lnSpc>
                        <a:spcBef>
                          <a:spcPts val="0"/>
                        </a:spcBef>
                        <a:spcAft>
                          <a:spcPts val="0"/>
                        </a:spcAft>
                      </a:pPr>
                      <a:r>
                        <a:rPr lang="en-US" sz="1200" b="1">
                          <a:solidFill>
                            <a:schemeClr val="bg1"/>
                          </a:solidFill>
                          <a:effectLst/>
                          <a:latin typeface="+mj-lt"/>
                        </a:rPr>
                        <a:t>(n=76)</a:t>
                      </a:r>
                      <a:endParaRPr lang="en-US" sz="1200" b="1">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T w="12700" cap="flat" cmpd="sng" algn="ctr">
                      <a:noFill/>
                      <a:prstDash val="solid"/>
                      <a:round/>
                      <a:headEnd type="none" w="med" len="med"/>
                      <a:tailEnd type="none" w="med" len="med"/>
                    </a:lnT>
                    <a:solidFill>
                      <a:srgbClr val="1997CD"/>
                    </a:solidFill>
                  </a:tcPr>
                </a:tc>
                <a:tc>
                  <a:txBody>
                    <a:bodyPr/>
                    <a:lstStyle/>
                    <a:p>
                      <a:pPr marL="0" marR="0" algn="ctr">
                        <a:lnSpc>
                          <a:spcPct val="100000"/>
                        </a:lnSpc>
                        <a:spcBef>
                          <a:spcPts val="0"/>
                        </a:spcBef>
                        <a:spcAft>
                          <a:spcPts val="0"/>
                        </a:spcAft>
                      </a:pPr>
                      <a:r>
                        <a:rPr lang="en-US" sz="1200" b="1">
                          <a:solidFill>
                            <a:schemeClr val="bg1"/>
                          </a:solidFill>
                          <a:effectLst/>
                          <a:latin typeface="+mj-lt"/>
                        </a:rPr>
                        <a:t>30 mg</a:t>
                      </a:r>
                    </a:p>
                    <a:p>
                      <a:pPr marL="0" marR="0" algn="ctr">
                        <a:lnSpc>
                          <a:spcPct val="100000"/>
                        </a:lnSpc>
                        <a:spcBef>
                          <a:spcPts val="0"/>
                        </a:spcBef>
                        <a:spcAft>
                          <a:spcPts val="0"/>
                        </a:spcAft>
                      </a:pPr>
                      <a:r>
                        <a:rPr lang="en-US" sz="1200" b="1">
                          <a:solidFill>
                            <a:schemeClr val="bg1"/>
                          </a:solidFill>
                          <a:effectLst/>
                          <a:latin typeface="+mj-lt"/>
                        </a:rPr>
                        <a:t>(n=76)</a:t>
                      </a:r>
                      <a:endParaRPr lang="en-US" sz="1200" b="1">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solidFill>
                      <a:srgbClr val="1997CD"/>
                    </a:solidFill>
                  </a:tcPr>
                </a:tc>
                <a:tc>
                  <a:txBody>
                    <a:bodyPr/>
                    <a:lstStyle/>
                    <a:p>
                      <a:pPr marL="0" marR="0" algn="ctr">
                        <a:lnSpc>
                          <a:spcPct val="100000"/>
                        </a:lnSpc>
                        <a:spcBef>
                          <a:spcPts val="0"/>
                        </a:spcBef>
                        <a:spcAft>
                          <a:spcPts val="0"/>
                        </a:spcAft>
                      </a:pPr>
                      <a:endParaRPr lang="en-US" sz="1200" b="1">
                        <a:solidFill>
                          <a:schemeClr val="bg1"/>
                        </a:solidFill>
                        <a:effectLst/>
                        <a:latin typeface="+mj-lt"/>
                      </a:endParaRPr>
                    </a:p>
                    <a:p>
                      <a:pPr marL="0" marR="0" algn="ctr">
                        <a:lnSpc>
                          <a:spcPct val="100000"/>
                        </a:lnSpc>
                        <a:spcBef>
                          <a:spcPts val="0"/>
                        </a:spcBef>
                        <a:spcAft>
                          <a:spcPts val="0"/>
                        </a:spcAft>
                      </a:pPr>
                      <a:r>
                        <a:rPr lang="en-US" sz="1200" b="1">
                          <a:solidFill>
                            <a:schemeClr val="bg1"/>
                          </a:solidFill>
                          <a:effectLst/>
                          <a:latin typeface="+mj-lt"/>
                        </a:rPr>
                        <a:t>(n=75)</a:t>
                      </a:r>
                      <a:endParaRPr lang="en-US" sz="1200" b="1">
                        <a:solidFill>
                          <a:schemeClr val="bg1"/>
                        </a:solidFill>
                        <a:effectLst/>
                        <a:latin typeface="+mj-lt"/>
                        <a:ea typeface="Calibri" panose="020F0502020204030204" pitchFamily="34" charset="0"/>
                        <a:cs typeface="Times New Roman" panose="02020603050405020304" pitchFamily="18" charset="0"/>
                      </a:endParaRPr>
                    </a:p>
                  </a:txBody>
                  <a:tcPr marL="18871" marR="1887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solidFill>
                      <a:srgbClr val="1997CD"/>
                    </a:solidFill>
                  </a:tcPr>
                </a:tc>
                <a:extLst>
                  <a:ext uri="{0D108BD9-81ED-4DB2-BD59-A6C34878D82A}">
                    <a16:rowId xmlns:a16="http://schemas.microsoft.com/office/drawing/2014/main" val="103427160"/>
                  </a:ext>
                </a:extLst>
              </a:tr>
              <a:tr h="269987">
                <a:tc>
                  <a:txBody>
                    <a:bodyPr/>
                    <a:lstStyle/>
                    <a:p>
                      <a:pPr marL="0" marR="0">
                        <a:lnSpc>
                          <a:spcPct val="100000"/>
                        </a:lnSpc>
                        <a:spcBef>
                          <a:spcPts val="0"/>
                        </a:spcBef>
                        <a:spcAft>
                          <a:spcPts val="0"/>
                        </a:spcAft>
                      </a:pPr>
                      <a:r>
                        <a:rPr lang="en-US" sz="1200">
                          <a:effectLst/>
                          <a:latin typeface="+mj-lt"/>
                        </a:rPr>
                        <a:t>n (%) of participants with:</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 </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noFill/>
                  </a:tcPr>
                </a:tc>
                <a:tc>
                  <a:txBody>
                    <a:bodyPr/>
                    <a:lstStyle/>
                    <a:p>
                      <a:pPr marL="42545" marR="0" algn="ctr">
                        <a:lnSpc>
                          <a:spcPct val="100000"/>
                        </a:lnSpc>
                        <a:spcBef>
                          <a:spcPts val="0"/>
                        </a:spcBef>
                        <a:spcAft>
                          <a:spcPts val="0"/>
                        </a:spcAft>
                      </a:pPr>
                      <a:r>
                        <a:rPr lang="en-US" sz="1200">
                          <a:effectLst/>
                          <a:latin typeface="+mj-lt"/>
                        </a:rPr>
                        <a:t> </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 </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 </a:t>
                      </a:r>
                      <a:endParaRPr lang="en-US" sz="1200">
                        <a:effectLst/>
                        <a:latin typeface="+mj-lt"/>
                        <a:ea typeface="Calibri" panose="020F0502020204030204" pitchFamily="34" charset="0"/>
                        <a:cs typeface="Times New Roman" panose="02020603050405020304" pitchFamily="18" charset="0"/>
                      </a:endParaRPr>
                    </a:p>
                  </a:txBody>
                  <a:tcPr marL="68580" marR="68580" marT="0" marB="0">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 </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2082625"/>
                  </a:ext>
                </a:extLst>
              </a:tr>
              <a:tr h="269987">
                <a:tc>
                  <a:txBody>
                    <a:bodyPr/>
                    <a:lstStyle/>
                    <a:p>
                      <a:pPr marL="104775" marR="0">
                        <a:lnSpc>
                          <a:spcPct val="100000"/>
                        </a:lnSpc>
                        <a:spcBef>
                          <a:spcPts val="0"/>
                        </a:spcBef>
                        <a:spcAft>
                          <a:spcPts val="0"/>
                        </a:spcAft>
                      </a:pPr>
                      <a:r>
                        <a:rPr lang="en-US" sz="1200">
                          <a:effectLst/>
                          <a:latin typeface="+mj-lt"/>
                        </a:rPr>
                        <a:t>≥1 AE</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34 (44.2)</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noFill/>
                  </a:tcPr>
                </a:tc>
                <a:tc>
                  <a:txBody>
                    <a:bodyPr/>
                    <a:lstStyle/>
                    <a:p>
                      <a:pPr marL="0" marR="0" algn="ctr">
                        <a:lnSpc>
                          <a:spcPct val="100000"/>
                        </a:lnSpc>
                        <a:spcBef>
                          <a:spcPts val="0"/>
                        </a:spcBef>
                        <a:spcAft>
                          <a:spcPts val="0"/>
                        </a:spcAft>
                      </a:pPr>
                      <a:r>
                        <a:rPr lang="en-US" sz="1200">
                          <a:effectLst/>
                          <a:latin typeface="+mj-lt"/>
                        </a:rPr>
                        <a:t>30 (39.5)</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33 (43.4)</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32 (42.1)</a:t>
                      </a:r>
                      <a:endParaRPr lang="en-US" sz="1200">
                        <a:effectLst/>
                        <a:latin typeface="+mj-lt"/>
                        <a:ea typeface="Calibri" panose="020F0502020204030204" pitchFamily="34" charset="0"/>
                        <a:cs typeface="Times New Roman" panose="02020603050405020304" pitchFamily="18" charset="0"/>
                      </a:endParaRPr>
                    </a:p>
                  </a:txBody>
                  <a:tcPr marL="68580" marR="68580" marT="0" marB="0">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33 (44.0)</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291834895"/>
                  </a:ext>
                </a:extLst>
              </a:tr>
              <a:tr h="269987">
                <a:tc>
                  <a:txBody>
                    <a:bodyPr/>
                    <a:lstStyle/>
                    <a:p>
                      <a:pPr marL="104775" marR="0">
                        <a:lnSpc>
                          <a:spcPct val="100000"/>
                        </a:lnSpc>
                        <a:spcBef>
                          <a:spcPts val="0"/>
                        </a:spcBef>
                        <a:spcAft>
                          <a:spcPts val="0"/>
                        </a:spcAft>
                      </a:pPr>
                      <a:r>
                        <a:rPr lang="en-US" sz="1200">
                          <a:effectLst/>
                          <a:latin typeface="+mj-lt"/>
                        </a:rPr>
                        <a:t>Discontinued Intervention due to an AE</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2 (2.6)</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noFill/>
                  </a:tcPr>
                </a:tc>
                <a:tc>
                  <a:txBody>
                    <a:bodyPr/>
                    <a:lstStyle/>
                    <a:p>
                      <a:pPr marL="42545" marR="0" algn="ctr">
                        <a:lnSpc>
                          <a:spcPct val="100000"/>
                        </a:lnSpc>
                        <a:spcBef>
                          <a:spcPts val="0"/>
                        </a:spcBef>
                        <a:spcAft>
                          <a:spcPts val="0"/>
                        </a:spcAft>
                      </a:pPr>
                      <a:r>
                        <a:rPr lang="en-US" sz="1200">
                          <a:effectLst/>
                          <a:latin typeface="+mj-lt"/>
                        </a:rPr>
                        <a:t>0 (0.0)</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2 (2.6)</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2 (2.6)</a:t>
                      </a:r>
                      <a:endParaRPr lang="en-US" sz="1200">
                        <a:effectLst/>
                        <a:latin typeface="+mj-lt"/>
                        <a:ea typeface="Calibri" panose="020F0502020204030204" pitchFamily="34" charset="0"/>
                        <a:cs typeface="Times New Roman" panose="02020603050405020304" pitchFamily="18" charset="0"/>
                      </a:endParaRPr>
                    </a:p>
                  </a:txBody>
                  <a:tcPr marL="68580" marR="68580" marT="0" marB="0">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1 (1.3)</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522238525"/>
                  </a:ext>
                </a:extLst>
              </a:tr>
              <a:tr h="269987">
                <a:tc>
                  <a:txBody>
                    <a:bodyPr/>
                    <a:lstStyle/>
                    <a:p>
                      <a:pPr marL="104775" marR="0">
                        <a:lnSpc>
                          <a:spcPct val="100000"/>
                        </a:lnSpc>
                        <a:spcBef>
                          <a:spcPts val="0"/>
                        </a:spcBef>
                        <a:spcAft>
                          <a:spcPts val="0"/>
                        </a:spcAft>
                      </a:pPr>
                      <a:r>
                        <a:rPr lang="en-US" sz="1200">
                          <a:effectLst/>
                          <a:latin typeface="+mj-lt"/>
                        </a:rPr>
                        <a:t>Serious AEs</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1 (1.3)</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noFill/>
                  </a:tcPr>
                </a:tc>
                <a:tc>
                  <a:txBody>
                    <a:bodyPr/>
                    <a:lstStyle/>
                    <a:p>
                      <a:pPr marL="42545" marR="0" algn="ctr">
                        <a:lnSpc>
                          <a:spcPct val="100000"/>
                        </a:lnSpc>
                        <a:spcBef>
                          <a:spcPts val="0"/>
                        </a:spcBef>
                        <a:spcAft>
                          <a:spcPts val="0"/>
                        </a:spcAft>
                      </a:pPr>
                      <a:r>
                        <a:rPr lang="en-US" sz="1200">
                          <a:effectLst/>
                          <a:latin typeface="+mj-lt"/>
                        </a:rPr>
                        <a:t>3 (3.9)</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2 (2.6)</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2 (2.6)</a:t>
                      </a:r>
                      <a:endParaRPr lang="en-US" sz="1200">
                        <a:effectLst/>
                        <a:latin typeface="+mj-lt"/>
                        <a:ea typeface="Calibri" panose="020F0502020204030204" pitchFamily="34" charset="0"/>
                        <a:cs typeface="Times New Roman" panose="02020603050405020304" pitchFamily="18" charset="0"/>
                      </a:endParaRPr>
                    </a:p>
                  </a:txBody>
                  <a:tcPr marL="68580" marR="68580" marT="0" marB="0">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0 (0.0)</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4197318"/>
                  </a:ext>
                </a:extLst>
              </a:tr>
              <a:tr h="269987">
                <a:tc>
                  <a:txBody>
                    <a:bodyPr/>
                    <a:lstStyle/>
                    <a:p>
                      <a:pPr marL="104775" marR="0">
                        <a:lnSpc>
                          <a:spcPct val="100000"/>
                        </a:lnSpc>
                        <a:spcBef>
                          <a:spcPts val="0"/>
                        </a:spcBef>
                        <a:spcAft>
                          <a:spcPts val="0"/>
                        </a:spcAft>
                      </a:pPr>
                      <a:r>
                        <a:rPr lang="en-US" sz="1200">
                          <a:effectLst/>
                          <a:latin typeface="+mj-lt"/>
                        </a:rPr>
                        <a:t>Moderate or severe AEs</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10 (13.0)</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noFill/>
                  </a:tcPr>
                </a:tc>
                <a:tc>
                  <a:txBody>
                    <a:bodyPr/>
                    <a:lstStyle/>
                    <a:p>
                      <a:pPr marL="42545" marR="0" algn="ctr">
                        <a:lnSpc>
                          <a:spcPct val="100000"/>
                        </a:lnSpc>
                        <a:spcBef>
                          <a:spcPts val="0"/>
                        </a:spcBef>
                        <a:spcAft>
                          <a:spcPts val="0"/>
                        </a:spcAft>
                      </a:pPr>
                      <a:r>
                        <a:rPr lang="en-US" sz="1200">
                          <a:effectLst/>
                          <a:latin typeface="+mj-lt"/>
                        </a:rPr>
                        <a:t>9 (11.8)</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10 (13.2)</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12 (15.8)</a:t>
                      </a:r>
                      <a:endParaRPr lang="en-US" sz="1200">
                        <a:effectLst/>
                        <a:latin typeface="+mj-lt"/>
                        <a:ea typeface="Calibri" panose="020F0502020204030204" pitchFamily="34" charset="0"/>
                        <a:cs typeface="Times New Roman" panose="02020603050405020304" pitchFamily="18" charset="0"/>
                      </a:endParaRPr>
                    </a:p>
                  </a:txBody>
                  <a:tcPr marL="68580" marR="68580" marT="0" marB="0">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11 (14.7)</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171551752"/>
                  </a:ext>
                </a:extLst>
              </a:tr>
              <a:tr h="269987">
                <a:tc>
                  <a:txBody>
                    <a:bodyPr/>
                    <a:lstStyle/>
                    <a:p>
                      <a:pPr marL="104775" marR="0">
                        <a:lnSpc>
                          <a:spcPct val="100000"/>
                        </a:lnSpc>
                        <a:spcBef>
                          <a:spcPts val="0"/>
                        </a:spcBef>
                        <a:spcAft>
                          <a:spcPts val="0"/>
                        </a:spcAft>
                      </a:pPr>
                      <a:r>
                        <a:rPr lang="en-US" sz="1200">
                          <a:effectLst/>
                          <a:latin typeface="+mj-lt"/>
                        </a:rPr>
                        <a:t>Study intervention-related AEs*</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6 (7.8)</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noFill/>
                  </a:tcPr>
                </a:tc>
                <a:tc>
                  <a:txBody>
                    <a:bodyPr/>
                    <a:lstStyle/>
                    <a:p>
                      <a:pPr marL="42545" marR="0" algn="ctr">
                        <a:lnSpc>
                          <a:spcPct val="100000"/>
                        </a:lnSpc>
                        <a:spcBef>
                          <a:spcPts val="0"/>
                        </a:spcBef>
                        <a:spcAft>
                          <a:spcPts val="0"/>
                        </a:spcAft>
                      </a:pPr>
                      <a:r>
                        <a:rPr lang="en-US" sz="1200">
                          <a:effectLst/>
                          <a:latin typeface="+mj-lt"/>
                        </a:rPr>
                        <a:t>11 (14.5)</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11 (14.5)</a:t>
                      </a:r>
                      <a:endParaRPr lang="en-US" sz="1200">
                        <a:effectLst/>
                        <a:latin typeface="+mj-lt"/>
                        <a:ea typeface="Calibri" panose="020F0502020204030204" pitchFamily="34" charset="0"/>
                        <a:cs typeface="Times New Roman" panose="02020603050405020304" pitchFamily="18" charset="0"/>
                      </a:endParaRPr>
                    </a:p>
                  </a:txBody>
                  <a:tcPr marL="68580" marR="68580" marT="0" marB="0">
                    <a:noFill/>
                  </a:tcPr>
                </a:tc>
                <a:tc>
                  <a:txBody>
                    <a:bodyPr/>
                    <a:lstStyle/>
                    <a:p>
                      <a:pPr marL="42545" marR="0" algn="ctr">
                        <a:lnSpc>
                          <a:spcPct val="100000"/>
                        </a:lnSpc>
                        <a:spcBef>
                          <a:spcPts val="0"/>
                        </a:spcBef>
                        <a:spcAft>
                          <a:spcPts val="0"/>
                        </a:spcAft>
                      </a:pPr>
                      <a:r>
                        <a:rPr lang="en-US" sz="1200">
                          <a:effectLst/>
                          <a:latin typeface="+mj-lt"/>
                        </a:rPr>
                        <a:t>8 (10.5)</a:t>
                      </a:r>
                      <a:endParaRPr lang="en-US" sz="1200">
                        <a:effectLst/>
                        <a:latin typeface="+mj-lt"/>
                        <a:ea typeface="Calibri" panose="020F0502020204030204" pitchFamily="34" charset="0"/>
                        <a:cs typeface="Times New Roman" panose="02020603050405020304" pitchFamily="18" charset="0"/>
                      </a:endParaRPr>
                    </a:p>
                  </a:txBody>
                  <a:tcPr marL="68580" marR="68580" marT="0" marB="0">
                    <a:lnR w="9525" cap="flat" cmpd="sng" algn="ctr">
                      <a:solidFill>
                        <a:schemeClr val="tx1"/>
                      </a:solidFill>
                      <a:prstDash val="solid"/>
                      <a:round/>
                      <a:headEnd type="none" w="med" len="med"/>
                      <a:tailEnd type="none" w="med" len="med"/>
                    </a:lnR>
                    <a:noFill/>
                  </a:tcPr>
                </a:tc>
                <a:tc>
                  <a:txBody>
                    <a:bodyPr/>
                    <a:lstStyle/>
                    <a:p>
                      <a:pPr marL="42545" marR="0" algn="ctr">
                        <a:lnSpc>
                          <a:spcPct val="100000"/>
                        </a:lnSpc>
                        <a:spcBef>
                          <a:spcPts val="0"/>
                        </a:spcBef>
                        <a:spcAft>
                          <a:spcPts val="0"/>
                        </a:spcAft>
                      </a:pPr>
                      <a:r>
                        <a:rPr lang="en-US" sz="1200">
                          <a:effectLst/>
                          <a:latin typeface="+mj-lt"/>
                        </a:rPr>
                        <a:t>8 (10.7)</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278410387"/>
                  </a:ext>
                </a:extLst>
              </a:tr>
              <a:tr h="269987">
                <a:tc>
                  <a:txBody>
                    <a:bodyPr/>
                    <a:lstStyle/>
                    <a:p>
                      <a:pPr marL="104775" marR="0">
                        <a:lnSpc>
                          <a:spcPct val="100000"/>
                        </a:lnSpc>
                        <a:spcBef>
                          <a:spcPts val="0"/>
                        </a:spcBef>
                        <a:spcAft>
                          <a:spcPts val="0"/>
                        </a:spcAft>
                      </a:pPr>
                      <a:r>
                        <a:rPr lang="en-US" sz="1200">
                          <a:effectLst/>
                          <a:latin typeface="+mj-lt"/>
                        </a:rPr>
                        <a:t>Deaths**</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42545" marR="0" algn="ctr">
                        <a:lnSpc>
                          <a:spcPct val="100000"/>
                        </a:lnSpc>
                        <a:spcBef>
                          <a:spcPts val="0"/>
                        </a:spcBef>
                        <a:spcAft>
                          <a:spcPts val="0"/>
                        </a:spcAft>
                      </a:pPr>
                      <a:r>
                        <a:rPr lang="en-US" sz="1200">
                          <a:effectLst/>
                          <a:latin typeface="+mj-lt"/>
                        </a:rPr>
                        <a:t>0 (0.0)</a:t>
                      </a:r>
                      <a:endParaRPr lang="en-US" sz="120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tc>
                  <a:txBody>
                    <a:bodyPr/>
                    <a:lstStyle/>
                    <a:p>
                      <a:pPr marL="42545" marR="0" algn="ctr">
                        <a:lnSpc>
                          <a:spcPct val="100000"/>
                        </a:lnSpc>
                        <a:spcBef>
                          <a:spcPts val="0"/>
                        </a:spcBef>
                        <a:spcAft>
                          <a:spcPts val="0"/>
                        </a:spcAft>
                      </a:pPr>
                      <a:r>
                        <a:rPr lang="en-US" sz="1200">
                          <a:effectLst/>
                          <a:latin typeface="+mj-lt"/>
                        </a:rPr>
                        <a:t>0 (0.0)</a:t>
                      </a:r>
                      <a:endParaRPr lang="en-US" sz="1200">
                        <a:effectLst/>
                        <a:latin typeface="+mj-lt"/>
                        <a:ea typeface="Calibri" panose="020F0502020204030204" pitchFamily="34" charset="0"/>
                        <a:cs typeface="Times New Roman" panose="02020603050405020304" pitchFamily="18" charset="0"/>
                      </a:endParaRPr>
                    </a:p>
                  </a:txBody>
                  <a:tcPr marL="68580" marR="68580" marT="0" marB="0">
                    <a:lnB w="9525" cap="flat" cmpd="sng" algn="ctr">
                      <a:solidFill>
                        <a:schemeClr val="tx1"/>
                      </a:solidFill>
                      <a:prstDash val="solid"/>
                      <a:round/>
                      <a:headEnd type="none" w="med" len="med"/>
                      <a:tailEnd type="none" w="med" len="med"/>
                    </a:lnB>
                    <a:noFill/>
                  </a:tcPr>
                </a:tc>
                <a:tc>
                  <a:txBody>
                    <a:bodyPr/>
                    <a:lstStyle/>
                    <a:p>
                      <a:pPr marL="42545" marR="0" algn="ctr">
                        <a:lnSpc>
                          <a:spcPct val="100000"/>
                        </a:lnSpc>
                        <a:spcBef>
                          <a:spcPts val="0"/>
                        </a:spcBef>
                        <a:spcAft>
                          <a:spcPts val="0"/>
                        </a:spcAft>
                      </a:pPr>
                      <a:r>
                        <a:rPr lang="en-US" sz="1200">
                          <a:effectLst/>
                          <a:latin typeface="+mj-lt"/>
                        </a:rPr>
                        <a:t>1 (1.3)</a:t>
                      </a:r>
                      <a:endParaRPr lang="en-US" sz="1200">
                        <a:effectLst/>
                        <a:latin typeface="+mj-lt"/>
                        <a:ea typeface="Calibri" panose="020F0502020204030204" pitchFamily="34" charset="0"/>
                        <a:cs typeface="Times New Roman" panose="02020603050405020304" pitchFamily="18" charset="0"/>
                      </a:endParaRPr>
                    </a:p>
                  </a:txBody>
                  <a:tcPr marL="68580" marR="68580" marT="0" marB="0">
                    <a:lnB w="9525" cap="flat" cmpd="sng" algn="ctr">
                      <a:solidFill>
                        <a:schemeClr val="tx1"/>
                      </a:solidFill>
                      <a:prstDash val="solid"/>
                      <a:round/>
                      <a:headEnd type="none" w="med" len="med"/>
                      <a:tailEnd type="none" w="med" len="med"/>
                    </a:lnB>
                    <a:noFill/>
                  </a:tcPr>
                </a:tc>
                <a:tc>
                  <a:txBody>
                    <a:bodyPr/>
                    <a:lstStyle/>
                    <a:p>
                      <a:pPr marL="42545" marR="0" algn="ctr">
                        <a:lnSpc>
                          <a:spcPct val="100000"/>
                        </a:lnSpc>
                        <a:spcBef>
                          <a:spcPts val="0"/>
                        </a:spcBef>
                        <a:spcAft>
                          <a:spcPts val="0"/>
                        </a:spcAft>
                      </a:pPr>
                      <a:r>
                        <a:rPr lang="en-US" sz="1200">
                          <a:effectLst/>
                          <a:latin typeface="+mj-lt"/>
                        </a:rPr>
                        <a:t>0 (0.0)</a:t>
                      </a:r>
                      <a:endParaRPr lang="en-US" sz="1200">
                        <a:effectLst/>
                        <a:latin typeface="+mj-lt"/>
                        <a:ea typeface="Calibri" panose="020F0502020204030204" pitchFamily="34" charset="0"/>
                        <a:cs typeface="Times New Roman" panose="02020603050405020304" pitchFamily="18" charset="0"/>
                      </a:endParaRPr>
                    </a:p>
                  </a:txBody>
                  <a:tcPr marL="68580" marR="68580" marT="0" marB="0">
                    <a:lnR w="9525"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42545" marR="0" algn="ctr">
                        <a:lnSpc>
                          <a:spcPct val="100000"/>
                        </a:lnSpc>
                        <a:spcBef>
                          <a:spcPts val="0"/>
                        </a:spcBef>
                        <a:spcAft>
                          <a:spcPts val="0"/>
                        </a:spcAft>
                      </a:pPr>
                      <a:r>
                        <a:rPr lang="en-US" sz="1200" dirty="0">
                          <a:effectLst/>
                          <a:latin typeface="+mj-lt"/>
                        </a:rPr>
                        <a:t>0 (0.0)</a:t>
                      </a:r>
                      <a:endParaRPr lang="en-US" sz="1200" dirty="0">
                        <a:effectLst/>
                        <a:latin typeface="+mj-lt"/>
                        <a:ea typeface="Calibri" panose="020F0502020204030204" pitchFamily="34" charset="0"/>
                        <a:cs typeface="Times New Roman" panose="02020603050405020304" pitchFamily="18" charset="0"/>
                      </a:endParaRPr>
                    </a:p>
                  </a:txBody>
                  <a:tcPr marL="68580" marR="6858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0649959"/>
                  </a:ext>
                </a:extLst>
              </a:tr>
            </a:tbl>
          </a:graphicData>
        </a:graphic>
      </p:graphicFrame>
      <p:sp>
        <p:nvSpPr>
          <p:cNvPr id="6" name="TextBox 5">
            <a:extLst>
              <a:ext uri="{FF2B5EF4-FFF2-40B4-BE49-F238E27FC236}">
                <a16:creationId xmlns:a16="http://schemas.microsoft.com/office/drawing/2014/main" id="{F2D69794-F1EB-4222-A564-CC88A36A0416}"/>
              </a:ext>
            </a:extLst>
          </p:cNvPr>
          <p:cNvSpPr txBox="1"/>
          <p:nvPr/>
        </p:nvSpPr>
        <p:spPr>
          <a:xfrm>
            <a:off x="771479" y="4913022"/>
            <a:ext cx="6094428" cy="584775"/>
          </a:xfrm>
          <a:prstGeom prst="rect">
            <a:avLst/>
          </a:prstGeom>
          <a:noFill/>
        </p:spPr>
        <p:txBody>
          <a:bodyPr wrap="square">
            <a:spAutoFit/>
          </a:bodyPr>
          <a:lstStyle/>
          <a:p>
            <a:pPr marL="42545" marR="0"/>
            <a:r>
              <a:rPr lang="en-US" sz="1050" dirty="0">
                <a:effectLst/>
                <a:latin typeface="+mj-lt"/>
                <a:ea typeface="Calibri" panose="020F0502020204030204" pitchFamily="34" charset="0"/>
                <a:cs typeface="Times New Roman" panose="02020603050405020304" pitchFamily="18" charset="0"/>
              </a:rPr>
              <a:t>AE = Adverse Event</a:t>
            </a:r>
          </a:p>
          <a:p>
            <a:pPr marL="42545" marR="0"/>
            <a:r>
              <a:rPr lang="en-US" sz="1050" dirty="0">
                <a:effectLst/>
                <a:latin typeface="+mj-lt"/>
                <a:ea typeface="Calibri" panose="020F0502020204030204" pitchFamily="34" charset="0"/>
                <a:cs typeface="Times New Roman" panose="02020603050405020304" pitchFamily="18" charset="0"/>
              </a:rPr>
              <a:t>* Deemed by the investigator to be possibly, probably, or definitely related to study intervention</a:t>
            </a:r>
            <a:endParaRPr lang="en-US" sz="1000" dirty="0">
              <a:effectLst/>
              <a:latin typeface="+mj-lt"/>
              <a:ea typeface="Calibri" panose="020F0502020204030204" pitchFamily="34" charset="0"/>
              <a:cs typeface="Times New Roman" panose="02020603050405020304" pitchFamily="18" charset="0"/>
            </a:endParaRPr>
          </a:p>
          <a:p>
            <a:r>
              <a:rPr lang="en-US" sz="1050" dirty="0">
                <a:effectLst/>
                <a:latin typeface="+mj-lt"/>
                <a:ea typeface="Calibri" panose="020F0502020204030204" pitchFamily="34" charset="0"/>
              </a:rPr>
              <a:t>** There was one death that was the result of a traffic accident</a:t>
            </a:r>
            <a:endParaRPr lang="en-US" sz="1050" dirty="0">
              <a:latin typeface="+mj-lt"/>
            </a:endParaRPr>
          </a:p>
        </p:txBody>
      </p:sp>
      <p:sp>
        <p:nvSpPr>
          <p:cNvPr id="7" name="TextBox 6">
            <a:extLst>
              <a:ext uri="{FF2B5EF4-FFF2-40B4-BE49-F238E27FC236}">
                <a16:creationId xmlns:a16="http://schemas.microsoft.com/office/drawing/2014/main" id="{892F902B-A823-4DCB-B410-FB98DFE66A5B}"/>
              </a:ext>
            </a:extLst>
          </p:cNvPr>
          <p:cNvSpPr txBox="1"/>
          <p:nvPr/>
        </p:nvSpPr>
        <p:spPr>
          <a:xfrm>
            <a:off x="312620" y="5626147"/>
            <a:ext cx="11182350" cy="246221"/>
          </a:xfrm>
          <a:prstGeom prst="rect">
            <a:avLst/>
          </a:prstGeom>
          <a:noFill/>
        </p:spPr>
        <p:txBody>
          <a:bodyPr wrap="square">
            <a:spAutoFit/>
          </a:bodyPr>
          <a:lstStyle/>
          <a:p>
            <a:pPr lvl="1">
              <a:spcAft>
                <a:spcPts val="600"/>
              </a:spcAft>
            </a:pPr>
            <a:r>
              <a:rPr lang="en-US" sz="1000" i="1">
                <a:effectLst/>
                <a:latin typeface="+mj-lt"/>
                <a:ea typeface="Calibri" panose="020F0502020204030204" pitchFamily="34" charset="0"/>
              </a:rPr>
              <a:t>Safety Populations: All randomized participants who received ≥1 dose</a:t>
            </a:r>
          </a:p>
        </p:txBody>
      </p:sp>
      <p:sp>
        <p:nvSpPr>
          <p:cNvPr id="10" name="TextBox 9">
            <a:extLst>
              <a:ext uri="{FF2B5EF4-FFF2-40B4-BE49-F238E27FC236}">
                <a16:creationId xmlns:a16="http://schemas.microsoft.com/office/drawing/2014/main" id="{1B587DEE-452E-4BCD-ADE4-D0EAA40DEA53}"/>
              </a:ext>
            </a:extLst>
          </p:cNvPr>
          <p:cNvSpPr txBox="1"/>
          <p:nvPr/>
        </p:nvSpPr>
        <p:spPr>
          <a:xfrm>
            <a:off x="405581" y="482084"/>
            <a:ext cx="11407878" cy="646331"/>
          </a:xfrm>
          <a:prstGeom prst="rect">
            <a:avLst/>
          </a:prstGeom>
          <a:noFill/>
        </p:spPr>
        <p:txBody>
          <a:bodyPr wrap="square">
            <a:spAutoFit/>
          </a:bodyPr>
          <a:lstStyle/>
          <a:p>
            <a:r>
              <a:rPr lang="en-US" sz="3600" b="1" dirty="0">
                <a:solidFill>
                  <a:srgbClr val="00539B"/>
                </a:solidFill>
              </a:rPr>
              <a:t>Results – Safety and Tolerability Over 16 Weeks</a:t>
            </a:r>
            <a:endParaRPr lang="en-US" sz="2800" dirty="0">
              <a:solidFill>
                <a:srgbClr val="00539B"/>
              </a:solidFill>
            </a:endParaRPr>
          </a:p>
        </p:txBody>
      </p:sp>
      <p:pic>
        <p:nvPicPr>
          <p:cNvPr id="2" name="Picture 1" descr="Logo&#10;&#10;Description automatically generated">
            <a:extLst>
              <a:ext uri="{FF2B5EF4-FFF2-40B4-BE49-F238E27FC236}">
                <a16:creationId xmlns:a16="http://schemas.microsoft.com/office/drawing/2014/main" id="{96692701-778A-3629-C7F9-6876819547BD}"/>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727768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4BDF144-C9DC-42FA-AE8F-13BA786EC0BD}"/>
              </a:ext>
            </a:extLst>
          </p:cNvPr>
          <p:cNvSpPr txBox="1"/>
          <p:nvPr/>
        </p:nvSpPr>
        <p:spPr>
          <a:xfrm>
            <a:off x="240625" y="1320273"/>
            <a:ext cx="11291468" cy="4016484"/>
          </a:xfrm>
          <a:prstGeom prst="rect">
            <a:avLst/>
          </a:prstGeom>
          <a:noFill/>
        </p:spPr>
        <p:txBody>
          <a:bodyPr wrap="square">
            <a:spAutoFit/>
          </a:bodyPr>
          <a:lstStyle/>
          <a:p>
            <a:pPr marL="285750" indent="-285750">
              <a:spcAft>
                <a:spcPts val="600"/>
              </a:spcAft>
              <a:buFont typeface="Arial" panose="020B0604020202020204" pitchFamily="34" charset="0"/>
              <a:buChar char="•"/>
            </a:pPr>
            <a:r>
              <a:rPr lang="en-US" sz="2000" b="1" dirty="0"/>
              <a:t>In this Phase 2b randomized controlled trial in a diverse population of hypercholesterolemia patients: </a:t>
            </a:r>
          </a:p>
          <a:p>
            <a:pPr marL="742950" lvl="1" indent="-285750">
              <a:spcAft>
                <a:spcPts val="600"/>
              </a:spcAft>
              <a:buFont typeface="Arial" panose="020B0604020202020204" pitchFamily="34" charset="0"/>
              <a:buChar char="•"/>
            </a:pPr>
            <a:r>
              <a:rPr lang="en-US" sz="2000" dirty="0"/>
              <a:t>All doses of MK-0616 demonstrated statistically superior reductions in LDL-C vs. placebo with up to 60.9% placebo-adjusted reduction from baseline to Week 8; results were consistent across subgroups</a:t>
            </a:r>
          </a:p>
          <a:p>
            <a:pPr marL="742950" lvl="1" indent="-285750">
              <a:spcAft>
                <a:spcPts val="600"/>
              </a:spcAft>
              <a:buFont typeface="Arial" panose="020B0604020202020204" pitchFamily="34" charset="0"/>
              <a:buChar char="•"/>
            </a:pPr>
            <a:r>
              <a:rPr lang="en-US" sz="2000" dirty="0"/>
              <a:t>Improvements in </a:t>
            </a:r>
            <a:r>
              <a:rPr lang="en-US" sz="2000" dirty="0" err="1"/>
              <a:t>ApoB</a:t>
            </a:r>
            <a:r>
              <a:rPr lang="en-US" sz="2000" dirty="0"/>
              <a:t> and non-HDL-C were consistent with those observed for LDL-C with up to a 51.8% reduction in </a:t>
            </a:r>
            <a:r>
              <a:rPr lang="en-US" sz="2000" dirty="0" err="1"/>
              <a:t>ApoB</a:t>
            </a:r>
            <a:r>
              <a:rPr lang="en-US" sz="2000" dirty="0"/>
              <a:t> and up to 55.8% reduction in non-HDL-C</a:t>
            </a:r>
          </a:p>
          <a:p>
            <a:pPr marL="742950" lvl="1" indent="-285750">
              <a:buFont typeface="Arial" panose="020B0604020202020204" pitchFamily="34" charset="0"/>
              <a:buChar char="•"/>
            </a:pPr>
            <a:r>
              <a:rPr lang="en-US" sz="2000" dirty="0"/>
              <a:t>MK-0616 was well tolerated with no overall trends in AEs across treatment groups</a:t>
            </a:r>
          </a:p>
          <a:p>
            <a:pPr marL="742950" lvl="1"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b="1" dirty="0"/>
              <a:t>These data support further development of MK-0616, an oral PCSK9 inhibitor that may improve access to effective LDL-C-lowering therapies and improve attainment of guideline-recommended LDL goals aimed at reducing cardiovascular risk</a:t>
            </a:r>
          </a:p>
        </p:txBody>
      </p:sp>
      <p:sp>
        <p:nvSpPr>
          <p:cNvPr id="4" name="TextBox 3">
            <a:extLst>
              <a:ext uri="{FF2B5EF4-FFF2-40B4-BE49-F238E27FC236}">
                <a16:creationId xmlns:a16="http://schemas.microsoft.com/office/drawing/2014/main" id="{834AE676-CDBA-4099-9285-A249439B597B}"/>
              </a:ext>
            </a:extLst>
          </p:cNvPr>
          <p:cNvSpPr txBox="1"/>
          <p:nvPr/>
        </p:nvSpPr>
        <p:spPr>
          <a:xfrm>
            <a:off x="405581" y="482084"/>
            <a:ext cx="11407878" cy="646331"/>
          </a:xfrm>
          <a:prstGeom prst="rect">
            <a:avLst/>
          </a:prstGeom>
          <a:noFill/>
        </p:spPr>
        <p:txBody>
          <a:bodyPr wrap="square">
            <a:spAutoFit/>
          </a:bodyPr>
          <a:lstStyle/>
          <a:p>
            <a:r>
              <a:rPr lang="en-US" sz="3600" b="1" dirty="0">
                <a:solidFill>
                  <a:srgbClr val="00539B"/>
                </a:solidFill>
              </a:rPr>
              <a:t>Conclusions</a:t>
            </a:r>
            <a:endParaRPr lang="en-US" sz="2800" dirty="0">
              <a:solidFill>
                <a:srgbClr val="00539B"/>
              </a:solidFill>
            </a:endParaRPr>
          </a:p>
        </p:txBody>
      </p:sp>
      <p:pic>
        <p:nvPicPr>
          <p:cNvPr id="2" name="Picture 1" descr="Logo&#10;&#10;Description automatically generated">
            <a:extLst>
              <a:ext uri="{FF2B5EF4-FFF2-40B4-BE49-F238E27FC236}">
                <a16:creationId xmlns:a16="http://schemas.microsoft.com/office/drawing/2014/main" id="{0038303C-D6C7-13AB-74EB-B4C6231B33D1}"/>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159910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a:t>
            </a:r>
            <a:r>
              <a:rPr kumimoji="0" lang="en-US" sz="1600" b="0" i="0" u="none" strike="noStrike" kern="1200" cap="none" spc="0" normalizeH="0" baseline="0" noProof="0" dirty="0" err="1">
                <a:ln>
                  <a:noFill/>
                </a:ln>
                <a:solidFill>
                  <a:prstClr val="black"/>
                </a:solidFill>
                <a:effectLst/>
                <a:uLnTx/>
                <a:uFillTx/>
                <a:latin typeface="Calibri" panose="020F0502020204030204"/>
                <a:ea typeface="+mn-ea"/>
                <a:cs typeface="+mn-cs"/>
              </a:rPr>
              <a:t>TotalCME</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24A3466-F3C7-4480-A013-CF41B50EFFE1}"/>
              </a:ext>
            </a:extLst>
          </p:cNvPr>
          <p:cNvSpPr txBox="1"/>
          <p:nvPr/>
        </p:nvSpPr>
        <p:spPr>
          <a:xfrm>
            <a:off x="470517" y="1584560"/>
            <a:ext cx="10972800" cy="2308324"/>
          </a:xfrm>
          <a:prstGeom prst="rect">
            <a:avLst/>
          </a:prstGeom>
          <a:noFill/>
        </p:spPr>
        <p:txBody>
          <a:bodyPr wrap="square">
            <a:spAutoFit/>
          </a:bodyPr>
          <a:lstStyle/>
          <a:p>
            <a:r>
              <a:rPr lang="en-US"/>
              <a:t>Dr. Ballantyne has received grant/research support through his institution from Abbott Diagnostic, </a:t>
            </a:r>
            <a:r>
              <a:rPr lang="en-US" err="1"/>
              <a:t>Akcea</a:t>
            </a:r>
            <a:r>
              <a:rPr lang="en-US"/>
              <a:t>, Amgen, Arrowhead, Esperion, Ionis, Merck &amp; Co., Inc, New Amsterdam, Novartis, Novo Nordisk, Regeneron, and Roche Diagnostic and has been a consultant for 89Bio, Abbott Diagnostics, Alnylam Pharmaceuticals, </a:t>
            </a:r>
            <a:r>
              <a:rPr lang="en-US" err="1"/>
              <a:t>Althera</a:t>
            </a:r>
            <a:r>
              <a:rPr lang="en-US"/>
              <a:t>, </a:t>
            </a:r>
            <a:r>
              <a:rPr lang="en-US" err="1"/>
              <a:t>Amarin</a:t>
            </a:r>
            <a:r>
              <a:rPr lang="en-US"/>
              <a:t>, Amgen, Arrowhead, Astra Zeneca, Denka Seiken, Esperion, Genentech, Gilead, Illumina, Ionis, </a:t>
            </a:r>
            <a:r>
              <a:rPr lang="en-US" err="1"/>
              <a:t>Matinas</a:t>
            </a:r>
            <a:r>
              <a:rPr lang="en-US"/>
              <a:t> BioPharma Inc, Merck &amp; Co., Inc, New Amsterdam, Novartis, Novo Nordisk, Pfizer, Regeneron, and Roche Diagnostic</a:t>
            </a:r>
          </a:p>
          <a:p>
            <a:endParaRPr lang="en-US"/>
          </a:p>
          <a:p>
            <a:r>
              <a:rPr lang="en-US"/>
              <a:t>This trial was funded by Merck Sharp &amp; Dohme LLC, a subsidiary of Merck &amp;  Co., Inc., Rahway, NJ, USA</a:t>
            </a:r>
          </a:p>
        </p:txBody>
      </p:sp>
      <p:sp>
        <p:nvSpPr>
          <p:cNvPr id="4" name="TextBox 3">
            <a:extLst>
              <a:ext uri="{FF2B5EF4-FFF2-40B4-BE49-F238E27FC236}">
                <a16:creationId xmlns:a16="http://schemas.microsoft.com/office/drawing/2014/main" id="{EEBC6BCD-9C24-4910-B8C6-5C027B2EC881}"/>
              </a:ext>
            </a:extLst>
          </p:cNvPr>
          <p:cNvSpPr txBox="1"/>
          <p:nvPr/>
        </p:nvSpPr>
        <p:spPr>
          <a:xfrm>
            <a:off x="405580" y="482084"/>
            <a:ext cx="11786419" cy="646331"/>
          </a:xfrm>
          <a:prstGeom prst="rect">
            <a:avLst/>
          </a:prstGeom>
          <a:noFill/>
        </p:spPr>
        <p:txBody>
          <a:bodyPr wrap="square">
            <a:spAutoFit/>
          </a:bodyPr>
          <a:lstStyle/>
          <a:p>
            <a:r>
              <a:rPr lang="en-US" sz="3600" b="1" dirty="0">
                <a:solidFill>
                  <a:srgbClr val="00539B"/>
                </a:solidFill>
              </a:rPr>
              <a:t>Disclosures</a:t>
            </a:r>
            <a:endParaRPr lang="en-US" sz="2800" dirty="0">
              <a:solidFill>
                <a:srgbClr val="00539B"/>
              </a:solidFill>
            </a:endParaRPr>
          </a:p>
        </p:txBody>
      </p:sp>
      <p:pic>
        <p:nvPicPr>
          <p:cNvPr id="2" name="Picture 1" descr="Logo&#10;&#10;Description automatically generated">
            <a:extLst>
              <a:ext uri="{FF2B5EF4-FFF2-40B4-BE49-F238E27FC236}">
                <a16:creationId xmlns:a16="http://schemas.microsoft.com/office/drawing/2014/main" id="{0A28BACF-58EC-1B0D-FB92-0CA05D8F88F8}"/>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465317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2CF5239-F247-4299-A607-30AAD05AB812}"/>
              </a:ext>
            </a:extLst>
          </p:cNvPr>
          <p:cNvSpPr txBox="1"/>
          <p:nvPr/>
        </p:nvSpPr>
        <p:spPr>
          <a:xfrm>
            <a:off x="532659" y="1234333"/>
            <a:ext cx="10515599" cy="4893647"/>
          </a:xfrm>
          <a:prstGeom prst="rect">
            <a:avLst/>
          </a:prstGeom>
          <a:noFill/>
        </p:spPr>
        <p:txBody>
          <a:bodyPr wrap="square">
            <a:spAutoFit/>
          </a:bodyPr>
          <a:lstStyle/>
          <a:p>
            <a:pPr marL="285750" indent="-285750">
              <a:buFont typeface="Arial" panose="020B0604020202020204" pitchFamily="34" charset="0"/>
              <a:buChar char="•"/>
            </a:pPr>
            <a:r>
              <a:rPr lang="en-US" sz="2400" dirty="0"/>
              <a:t>Elevated low density lipoprotein cholesterol (LDL-C) is a primary causative factor for atherosclerotic cardiovascular disease (ASCVD)</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Despite effective treatments (e.g., statins), a large proportion of patients fail to achieve guideline-recommended LDL-C levels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Injectable treatments targeting </a:t>
            </a:r>
            <a:r>
              <a:rPr lang="fr-FR" sz="2400" dirty="0" err="1"/>
              <a:t>proprotein</a:t>
            </a:r>
            <a:r>
              <a:rPr lang="fr-FR" sz="2400" dirty="0"/>
              <a:t> convertase </a:t>
            </a:r>
            <a:r>
              <a:rPr lang="fr-FR" sz="2400" dirty="0" err="1"/>
              <a:t>subtilisin</a:t>
            </a:r>
            <a:r>
              <a:rPr lang="fr-FR" sz="2400" dirty="0"/>
              <a:t>/</a:t>
            </a:r>
            <a:r>
              <a:rPr lang="fr-FR" sz="2400" dirty="0" err="1"/>
              <a:t>kexin</a:t>
            </a:r>
            <a:r>
              <a:rPr lang="fr-FR" sz="2400" dirty="0"/>
              <a:t> type 9 (PCSK9)</a:t>
            </a:r>
            <a:r>
              <a:rPr lang="en-US" sz="2400" dirty="0"/>
              <a:t> have demonstrated large reductions in LDL-C and decreased risk of ASCVD events, but access barriers and need for repeat injections have led to poor adoption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An oral PCSK9 inhibitor may widen access and improve attainment of guideline-recommended treatment goals</a:t>
            </a:r>
          </a:p>
        </p:txBody>
      </p:sp>
      <p:sp>
        <p:nvSpPr>
          <p:cNvPr id="5" name="TextBox 4">
            <a:extLst>
              <a:ext uri="{FF2B5EF4-FFF2-40B4-BE49-F238E27FC236}">
                <a16:creationId xmlns:a16="http://schemas.microsoft.com/office/drawing/2014/main" id="{C2388313-3585-4367-A862-9E48C62011C6}"/>
              </a:ext>
            </a:extLst>
          </p:cNvPr>
          <p:cNvSpPr txBox="1"/>
          <p:nvPr/>
        </p:nvSpPr>
        <p:spPr>
          <a:xfrm>
            <a:off x="405581" y="482084"/>
            <a:ext cx="11407878" cy="646331"/>
          </a:xfrm>
          <a:prstGeom prst="rect">
            <a:avLst/>
          </a:prstGeom>
          <a:noFill/>
        </p:spPr>
        <p:txBody>
          <a:bodyPr wrap="square">
            <a:spAutoFit/>
          </a:bodyPr>
          <a:lstStyle/>
          <a:p>
            <a:r>
              <a:rPr lang="en-US" sz="3600" b="1" dirty="0">
                <a:solidFill>
                  <a:srgbClr val="00539B"/>
                </a:solidFill>
              </a:rPr>
              <a:t>Background</a:t>
            </a:r>
          </a:p>
        </p:txBody>
      </p:sp>
      <p:pic>
        <p:nvPicPr>
          <p:cNvPr id="2" name="Picture 1" descr="Logo&#10;&#10;Description automatically generated">
            <a:extLst>
              <a:ext uri="{FF2B5EF4-FFF2-40B4-BE49-F238E27FC236}">
                <a16:creationId xmlns:a16="http://schemas.microsoft.com/office/drawing/2014/main" id="{5C365425-3DD6-FF44-5594-7F0294BF7FFE}"/>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470681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99EB214-5E8E-D65D-1003-6D9B311F4006}"/>
              </a:ext>
            </a:extLst>
          </p:cNvPr>
          <p:cNvSpPr txBox="1"/>
          <p:nvPr/>
        </p:nvSpPr>
        <p:spPr>
          <a:xfrm>
            <a:off x="346884" y="1166244"/>
            <a:ext cx="11943926" cy="830997"/>
          </a:xfrm>
          <a:prstGeom prst="rect">
            <a:avLst/>
          </a:prstGeom>
          <a:noFill/>
        </p:spPr>
        <p:txBody>
          <a:bodyPr wrap="square" rtlCol="0">
            <a:spAutoFit/>
          </a:bodyPr>
          <a:lstStyle/>
          <a:p>
            <a:r>
              <a:rPr lang="en-US" sz="2400" i="1" dirty="0"/>
              <a:t>Large diffuse/flat surface of PCSK9/LDL-receptor interaction difficult to disrupt with typical small molecules</a:t>
            </a:r>
            <a:endParaRPr lang="en-US" sz="2000" i="1" dirty="0"/>
          </a:p>
        </p:txBody>
      </p:sp>
      <p:sp>
        <p:nvSpPr>
          <p:cNvPr id="11" name="TextBox 10">
            <a:extLst>
              <a:ext uri="{FF2B5EF4-FFF2-40B4-BE49-F238E27FC236}">
                <a16:creationId xmlns:a16="http://schemas.microsoft.com/office/drawing/2014/main" id="{91745BB4-2E8D-706E-2579-C95D9305C89B}"/>
              </a:ext>
            </a:extLst>
          </p:cNvPr>
          <p:cNvSpPr txBox="1"/>
          <p:nvPr/>
        </p:nvSpPr>
        <p:spPr>
          <a:xfrm>
            <a:off x="678426" y="2047578"/>
            <a:ext cx="10835148" cy="830997"/>
          </a:xfrm>
          <a:prstGeom prst="rect">
            <a:avLst/>
          </a:prstGeom>
          <a:noFill/>
        </p:spPr>
        <p:txBody>
          <a:bodyPr wrap="square" rtlCol="0">
            <a:spAutoFit/>
          </a:bodyPr>
          <a:lstStyle/>
          <a:p>
            <a:pPr marL="342900" indent="-342900">
              <a:buFont typeface="Arial" panose="020B0604020202020204" pitchFamily="34" charset="0"/>
              <a:buChar char="•"/>
            </a:pPr>
            <a:r>
              <a:rPr lang="en-US" sz="2400" i="1" dirty="0"/>
              <a:t>Macrocyclic peptides can bind PCSK9 with monoclonal antibody-like affinity at 1/100</a:t>
            </a:r>
            <a:r>
              <a:rPr lang="en-US" sz="2400" i="1" baseline="30000" dirty="0"/>
              <a:t>th</a:t>
            </a:r>
            <a:r>
              <a:rPr lang="en-US" sz="2400" i="1" dirty="0"/>
              <a:t> molecular weight </a:t>
            </a:r>
            <a:endParaRPr lang="en-US" sz="2000" i="1" dirty="0"/>
          </a:p>
        </p:txBody>
      </p:sp>
      <p:pic>
        <p:nvPicPr>
          <p:cNvPr id="14" name="Content Placeholder 9">
            <a:extLst>
              <a:ext uri="{FF2B5EF4-FFF2-40B4-BE49-F238E27FC236}">
                <a16:creationId xmlns:a16="http://schemas.microsoft.com/office/drawing/2014/main" id="{E2B77DD9-1045-BDA5-B404-3F23BFF9E0FA}"/>
              </a:ext>
            </a:extLst>
          </p:cNvPr>
          <p:cNvPicPr>
            <a:picLocks noChangeAspect="1"/>
          </p:cNvPicPr>
          <p:nvPr/>
        </p:nvPicPr>
        <p:blipFill rotWithShape="1">
          <a:blip r:embed="rId3"/>
          <a:srcRect l="24096" t="51812" r="22700" b="-4080"/>
          <a:stretch/>
        </p:blipFill>
        <p:spPr>
          <a:xfrm>
            <a:off x="312417" y="3773287"/>
            <a:ext cx="2815921" cy="1910576"/>
          </a:xfrm>
          <a:prstGeom prst="rect">
            <a:avLst/>
          </a:prstGeom>
        </p:spPr>
      </p:pic>
      <p:sp>
        <p:nvSpPr>
          <p:cNvPr id="15" name="Rectangle 14">
            <a:extLst>
              <a:ext uri="{FF2B5EF4-FFF2-40B4-BE49-F238E27FC236}">
                <a16:creationId xmlns:a16="http://schemas.microsoft.com/office/drawing/2014/main" id="{BC01FFE3-BAE9-BDFE-4C68-7CB5FE2C765D}"/>
              </a:ext>
            </a:extLst>
          </p:cNvPr>
          <p:cNvSpPr/>
          <p:nvPr/>
        </p:nvSpPr>
        <p:spPr>
          <a:xfrm>
            <a:off x="3248895" y="3914073"/>
            <a:ext cx="1691845" cy="461665"/>
          </a:xfrm>
          <a:prstGeom prst="rect">
            <a:avLst/>
          </a:prstGeom>
        </p:spPr>
        <p:txBody>
          <a:bodyPr wrap="square"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457200">
              <a:defRPr/>
            </a:pPr>
            <a:r>
              <a:rPr lang="en-US" altLang="en-US" sz="1200" b="1" kern="0">
                <a:solidFill>
                  <a:srgbClr val="37424A"/>
                </a:solidFill>
                <a:latin typeface="Lub Dub Medium" panose="020B0603030403020204"/>
                <a:cs typeface="Calibri" pitchFamily="34" charset="0"/>
              </a:rPr>
              <a:t>Hit-finding platform</a:t>
            </a:r>
          </a:p>
          <a:p>
            <a:pPr algn="ctr" defTabSz="457200">
              <a:defRPr/>
            </a:pPr>
            <a:r>
              <a:rPr lang="en-US" sz="1200" i="1" kern="0">
                <a:solidFill>
                  <a:srgbClr val="37424A"/>
                </a:solidFill>
                <a:latin typeface="Lub Dub Medium" panose="020B0603030403020204"/>
              </a:rPr>
              <a:t>mRNA display</a:t>
            </a:r>
            <a:endParaRPr lang="en-US" sz="1200" i="1">
              <a:solidFill>
                <a:srgbClr val="37424A"/>
              </a:solidFill>
              <a:latin typeface="Lub Dub Medium" panose="020B0603030403020204"/>
            </a:endParaRPr>
          </a:p>
        </p:txBody>
      </p:sp>
      <p:pic>
        <p:nvPicPr>
          <p:cNvPr id="18" name="Picture 128">
            <a:extLst>
              <a:ext uri="{FF2B5EF4-FFF2-40B4-BE49-F238E27FC236}">
                <a16:creationId xmlns:a16="http://schemas.microsoft.com/office/drawing/2014/main" id="{A2AE0065-1F8F-806D-D1B2-70214EC8AE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54879" y="3509494"/>
            <a:ext cx="2348252" cy="1908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Footer Placeholder 3">
            <a:extLst>
              <a:ext uri="{FF2B5EF4-FFF2-40B4-BE49-F238E27FC236}">
                <a16:creationId xmlns:a16="http://schemas.microsoft.com/office/drawing/2014/main" id="{23947748-52DA-098B-AC45-BE774A0F08ED}"/>
              </a:ext>
            </a:extLst>
          </p:cNvPr>
          <p:cNvSpPr txBox="1">
            <a:spLocks/>
          </p:cNvSpPr>
          <p:nvPr/>
        </p:nvSpPr>
        <p:spPr>
          <a:xfrm>
            <a:off x="9617641" y="6462405"/>
            <a:ext cx="2515604" cy="193155"/>
          </a:xfrm>
          <a:prstGeom prst="rect">
            <a:avLst/>
          </a:prstGeom>
        </p:spPr>
        <p:txBody>
          <a:bodyPr vert="horz" lIns="91440" tIns="45720" rIns="91440" bIns="45720" rtlCol="0" anchor="ctr"/>
          <a:lstStyle>
            <a:defPPr>
              <a:defRPr lang="en-US"/>
            </a:defPPr>
            <a:lvl1pPr marL="0" algn="l" defTabSz="457200" rtl="0" eaLnBrk="1" latinLnBrk="0" hangingPunct="1">
              <a:defRPr sz="800" kern="1200">
                <a:solidFill>
                  <a:schemeClr val="bg1"/>
                </a:solidFill>
                <a:latin typeface="Lub Dub Medium" panose="020B06030304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171450" indent="-171450" algn="r">
              <a:buFont typeface="Arial" panose="020B0604020202020204" pitchFamily="34" charset="0"/>
              <a:buChar char="•"/>
              <a:defRPr/>
            </a:pPr>
            <a:r>
              <a:rPr lang="en-US" sz="1050" dirty="0">
                <a:latin typeface="Lub Dub Medium" panose="020B0603030403020204"/>
              </a:rPr>
              <a:t>Tucker TJ, et al. </a:t>
            </a:r>
            <a:r>
              <a:rPr kumimoji="0" lang="en-US" sz="1050" b="0" i="1" u="none" strike="noStrike" kern="1200" cap="none" spc="0" normalizeH="0" baseline="0" noProof="0" dirty="0">
                <a:ln>
                  <a:noFill/>
                </a:ln>
                <a:effectLst/>
                <a:uLnTx/>
                <a:uFillTx/>
                <a:latin typeface="Lub Dub Medium" panose="020B0603030403020204"/>
                <a:ea typeface="+mn-ea"/>
                <a:cs typeface="+mn-cs"/>
              </a:rPr>
              <a:t>J Med Chem</a:t>
            </a:r>
            <a:r>
              <a:rPr kumimoji="0" lang="en-US" sz="1050" b="0" i="0" strike="noStrike" kern="1200" cap="none" spc="0" normalizeH="0" baseline="0" noProof="0" dirty="0">
                <a:ln>
                  <a:noFill/>
                </a:ln>
                <a:effectLst/>
                <a:uLnTx/>
                <a:uFillTx/>
                <a:latin typeface="Lub Dub Medium" panose="020B0603030403020204"/>
                <a:ea typeface="+mn-ea"/>
                <a:cs typeface="+mn-cs"/>
              </a:rPr>
              <a:t>.</a:t>
            </a:r>
            <a:r>
              <a:rPr lang="en-US" sz="1050" dirty="0">
                <a:latin typeface="Lub Dub Medium" panose="020B0603030403020204"/>
              </a:rPr>
              <a:t> 2021;64(22):16770-16800</a:t>
            </a:r>
            <a:r>
              <a:rPr kumimoji="0" lang="en-US" sz="1050" b="0" i="0" strike="noStrike" kern="1200" cap="none" spc="0" normalizeH="0" baseline="0" noProof="0" dirty="0">
                <a:ln>
                  <a:noFill/>
                </a:ln>
                <a:effectLst/>
                <a:uLnTx/>
                <a:uFillTx/>
                <a:latin typeface="Lub Dub Medium" panose="020B0603030403020204"/>
                <a:ea typeface="+mn-ea"/>
                <a:cs typeface="+mn-cs"/>
              </a:rPr>
              <a:t>.</a:t>
            </a:r>
            <a:r>
              <a:rPr lang="en-US" sz="1050" dirty="0">
                <a:latin typeface="Lub Dub Medium" panose="020B0603030403020204"/>
              </a:rPr>
              <a:t> </a:t>
            </a:r>
            <a:endParaRPr lang="en-US" sz="1050" b="0" i="0" u="none" strike="noStrike" kern="1200" cap="none" spc="0" normalizeH="0" baseline="0" noProof="0" dirty="0">
              <a:ln>
                <a:noFill/>
              </a:ln>
              <a:effectLst/>
              <a:uLnTx/>
              <a:uFillTx/>
              <a:latin typeface="Lub Dub Medium"/>
            </a:endParaRPr>
          </a:p>
          <a:p>
            <a:pPr marL="171450" marR="0" lvl="0" indent="-171450" algn="r" defTabSz="457200">
              <a:lnSpc>
                <a:spcPct val="100000"/>
              </a:lnSpc>
              <a:spcBef>
                <a:spcPts val="0"/>
              </a:spcBef>
              <a:spcAft>
                <a:spcPts val="0"/>
              </a:spcAft>
              <a:buClrTx/>
              <a:buSzTx/>
              <a:buFont typeface="Arial" panose="020B0604020202020204" pitchFamily="34" charset="0"/>
              <a:buChar char="•"/>
              <a:tabLst/>
              <a:defRPr/>
            </a:pPr>
            <a:endParaRPr lang="en-US" sz="1050" b="0" i="0" u="none" strike="noStrike" kern="1200" cap="none" spc="0" normalizeH="0" baseline="0" noProof="0" dirty="0">
              <a:ln>
                <a:noFill/>
              </a:ln>
              <a:solidFill>
                <a:srgbClr val="000000"/>
              </a:solidFill>
              <a:effectLst/>
              <a:uLnTx/>
              <a:uFillTx/>
              <a:latin typeface="Lub Dub Medium" panose="020B0603030403020204" pitchFamily="34" charset="77"/>
            </a:endParaRPr>
          </a:p>
        </p:txBody>
      </p:sp>
      <p:graphicFrame>
        <p:nvGraphicFramePr>
          <p:cNvPr id="20" name="Object 19">
            <a:extLst>
              <a:ext uri="{FF2B5EF4-FFF2-40B4-BE49-F238E27FC236}">
                <a16:creationId xmlns:a16="http://schemas.microsoft.com/office/drawing/2014/main" id="{4A3DCFEC-5A07-1774-A642-FB3E1E018B46}"/>
              </a:ext>
            </a:extLst>
          </p:cNvPr>
          <p:cNvGraphicFramePr>
            <a:graphicFrameLocks noChangeAspect="1"/>
          </p:cNvGraphicFramePr>
          <p:nvPr>
            <p:extLst>
              <p:ext uri="{D42A27DB-BD31-4B8C-83A1-F6EECF244321}">
                <p14:modId xmlns:p14="http://schemas.microsoft.com/office/powerpoint/2010/main" val="1396021250"/>
              </p:ext>
            </p:extLst>
          </p:nvPr>
        </p:nvGraphicFramePr>
        <p:xfrm>
          <a:off x="9733255" y="3638044"/>
          <a:ext cx="2005682" cy="1605013"/>
        </p:xfrm>
        <a:graphic>
          <a:graphicData uri="http://schemas.openxmlformats.org/presentationml/2006/ole">
            <mc:AlternateContent xmlns:mc="http://schemas.openxmlformats.org/markup-compatibility/2006">
              <mc:Choice xmlns:v="urn:schemas-microsoft-com:vml" Requires="v">
                <p:oleObj name="CS ChemDraw Drawing" r:id="rId5" imgW="3205938" imgH="2567562" progId="ChemDraw.Document.6.0">
                  <p:embed/>
                </p:oleObj>
              </mc:Choice>
              <mc:Fallback>
                <p:oleObj name="CS ChemDraw Drawing" r:id="rId5" imgW="3205938" imgH="2567562" progId="ChemDraw.Document.6.0">
                  <p:embed/>
                  <p:pic>
                    <p:nvPicPr>
                      <p:cNvPr id="20" name="Object 19">
                        <a:extLst>
                          <a:ext uri="{FF2B5EF4-FFF2-40B4-BE49-F238E27FC236}">
                            <a16:creationId xmlns:a16="http://schemas.microsoft.com/office/drawing/2014/main" id="{4A3DCFEC-5A07-1774-A642-FB3E1E018B46}"/>
                          </a:ext>
                        </a:extLst>
                      </p:cNvPr>
                      <p:cNvPicPr>
                        <a:picLocks noChangeAspect="1" noChangeArrowheads="1"/>
                      </p:cNvPicPr>
                      <p:nvPr/>
                    </p:nvPicPr>
                    <p:blipFill>
                      <a:blip r:embed="rId6"/>
                      <a:srcRect/>
                      <a:stretch>
                        <a:fillRect/>
                      </a:stretch>
                    </p:blipFill>
                    <p:spPr bwMode="auto">
                      <a:xfrm>
                        <a:off x="9733255" y="3638044"/>
                        <a:ext cx="2005682" cy="1605013"/>
                      </a:xfrm>
                      <a:prstGeom prst="rect">
                        <a:avLst/>
                      </a:prstGeom>
                      <a:noFill/>
                      <a:ln>
                        <a:noFill/>
                      </a:ln>
                    </p:spPr>
                  </p:pic>
                </p:oleObj>
              </mc:Fallback>
            </mc:AlternateContent>
          </a:graphicData>
        </a:graphic>
      </p:graphicFrame>
      <p:sp>
        <p:nvSpPr>
          <p:cNvPr id="21" name="Rectangle 20">
            <a:extLst>
              <a:ext uri="{FF2B5EF4-FFF2-40B4-BE49-F238E27FC236}">
                <a16:creationId xmlns:a16="http://schemas.microsoft.com/office/drawing/2014/main" id="{C0A94586-D004-1ED0-3596-5ECCEC105BCA}"/>
              </a:ext>
            </a:extLst>
          </p:cNvPr>
          <p:cNvSpPr/>
          <p:nvPr/>
        </p:nvSpPr>
        <p:spPr>
          <a:xfrm>
            <a:off x="9462251" y="3085747"/>
            <a:ext cx="2593324" cy="523220"/>
          </a:xfrm>
          <a:prstGeom prst="rect">
            <a:avLst/>
          </a:prstGeom>
        </p:spPr>
        <p:txBody>
          <a:bodyPr wrap="square" anchor="t">
            <a:spAutoFit/>
          </a:bodyPr>
          <a:lstStyle/>
          <a:p>
            <a:pPr algn="ctr" defTabSz="457200">
              <a:defRPr/>
            </a:pPr>
            <a:r>
              <a:rPr lang="en-US" altLang="en-US" sz="1400" b="1" kern="0">
                <a:solidFill>
                  <a:srgbClr val="37424A"/>
                </a:solidFill>
                <a:latin typeface="Lub Dub Medium" panose="020B0603030403020204"/>
                <a:cs typeface="Calibri" pitchFamily="34" charset="0"/>
              </a:rPr>
              <a:t>Macrocyclic Peptide</a:t>
            </a:r>
          </a:p>
          <a:p>
            <a:pPr algn="ctr" defTabSz="457200">
              <a:defRPr/>
            </a:pPr>
            <a:r>
              <a:rPr lang="en-US" sz="1400" i="1" kern="0">
                <a:solidFill>
                  <a:srgbClr val="37424A"/>
                </a:solidFill>
                <a:latin typeface="Lub Dub Medium" panose="020B0603030403020204"/>
                <a:cs typeface="Calibri" pitchFamily="34" charset="0"/>
              </a:rPr>
              <a:t>Predecessor to MK-0616 </a:t>
            </a:r>
          </a:p>
        </p:txBody>
      </p:sp>
      <p:sp>
        <p:nvSpPr>
          <p:cNvPr id="22" name="Rectangle 21">
            <a:extLst>
              <a:ext uri="{FF2B5EF4-FFF2-40B4-BE49-F238E27FC236}">
                <a16:creationId xmlns:a16="http://schemas.microsoft.com/office/drawing/2014/main" id="{65476DE2-4291-9D3C-F268-C170AFFD42D7}"/>
              </a:ext>
            </a:extLst>
          </p:cNvPr>
          <p:cNvSpPr/>
          <p:nvPr/>
        </p:nvSpPr>
        <p:spPr>
          <a:xfrm>
            <a:off x="9951389" y="5395244"/>
            <a:ext cx="1787548" cy="461665"/>
          </a:xfrm>
          <a:prstGeom prst="rect">
            <a:avLst/>
          </a:prstGeom>
        </p:spPr>
        <p:txBody>
          <a:bodyPr wrap="square" anchor="b">
            <a:spAutoFit/>
          </a:bodyPr>
          <a:lstStyle/>
          <a:p>
            <a:pPr algn="ctr" defTabSz="457200">
              <a:defRPr/>
            </a:pPr>
            <a:r>
              <a:rPr lang="en-US" sz="1200" i="1">
                <a:latin typeface="Lub Dub Medium" panose="020B0603030403020204"/>
              </a:rPr>
              <a:t>MW = ~1500 g/mol</a:t>
            </a:r>
          </a:p>
          <a:p>
            <a:pPr algn="ctr" defTabSz="457200">
              <a:defRPr/>
            </a:pPr>
            <a:r>
              <a:rPr lang="en-US" sz="1200" i="1">
                <a:latin typeface="Lub Dub Medium" panose="020B0603030403020204"/>
              </a:rPr>
              <a:t>Ki = 2-5 </a:t>
            </a:r>
            <a:r>
              <a:rPr lang="en-US" sz="1200" i="1" err="1">
                <a:latin typeface="Lub Dub Medium" panose="020B0603030403020204"/>
              </a:rPr>
              <a:t>pM</a:t>
            </a:r>
            <a:endParaRPr lang="en-US" sz="1200" i="1">
              <a:latin typeface="Lub Dub Medium" panose="020B0603030403020204"/>
            </a:endParaRPr>
          </a:p>
        </p:txBody>
      </p:sp>
      <p:cxnSp>
        <p:nvCxnSpPr>
          <p:cNvPr id="24" name="Straight Arrow Connector 23">
            <a:extLst>
              <a:ext uri="{FF2B5EF4-FFF2-40B4-BE49-F238E27FC236}">
                <a16:creationId xmlns:a16="http://schemas.microsoft.com/office/drawing/2014/main" id="{1678F4AD-8209-6D49-1828-38BB73A0A585}"/>
              </a:ext>
            </a:extLst>
          </p:cNvPr>
          <p:cNvCxnSpPr>
            <a:cxnSpLocks/>
          </p:cNvCxnSpPr>
          <p:nvPr/>
        </p:nvCxnSpPr>
        <p:spPr>
          <a:xfrm flipV="1">
            <a:off x="3226435" y="4453336"/>
            <a:ext cx="1866675" cy="1044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E8A1C64F-EC24-1673-DEE1-EB5C17BD11FA}"/>
              </a:ext>
            </a:extLst>
          </p:cNvPr>
          <p:cNvCxnSpPr>
            <a:cxnSpLocks/>
          </p:cNvCxnSpPr>
          <p:nvPr/>
        </p:nvCxnSpPr>
        <p:spPr>
          <a:xfrm>
            <a:off x="7838633" y="4453336"/>
            <a:ext cx="1759120" cy="835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975C3CF6-4ADE-E629-5303-69D794C458D0}"/>
              </a:ext>
            </a:extLst>
          </p:cNvPr>
          <p:cNvSpPr/>
          <p:nvPr/>
        </p:nvSpPr>
        <p:spPr>
          <a:xfrm>
            <a:off x="7615413" y="3937029"/>
            <a:ext cx="2172816" cy="461665"/>
          </a:xfrm>
          <a:prstGeom prst="rect">
            <a:avLst/>
          </a:prstGeom>
        </p:spPr>
        <p:txBody>
          <a:bodyPr wrap="square"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457200">
              <a:defRPr/>
            </a:pPr>
            <a:r>
              <a:rPr lang="en-US" altLang="en-US" sz="1200" b="1" kern="0">
                <a:solidFill>
                  <a:srgbClr val="37424A"/>
                </a:solidFill>
                <a:latin typeface="Lub Dub Medium" panose="020B0603030403020204"/>
                <a:cs typeface="Calibri" pitchFamily="34" charset="0"/>
              </a:rPr>
              <a:t>Medicinal Chemistry</a:t>
            </a:r>
          </a:p>
          <a:p>
            <a:pPr algn="ctr" defTabSz="457200">
              <a:defRPr/>
            </a:pPr>
            <a:r>
              <a:rPr lang="en-US" sz="1200" i="1" kern="0">
                <a:solidFill>
                  <a:srgbClr val="37424A"/>
                </a:solidFill>
                <a:latin typeface="Lub Dub Medium" panose="020B0603030403020204"/>
              </a:rPr>
              <a:t>Structure-Based Drug Discovery</a:t>
            </a:r>
            <a:endParaRPr lang="en-US" sz="1200" i="1">
              <a:solidFill>
                <a:srgbClr val="37424A"/>
              </a:solidFill>
              <a:latin typeface="Lub Dub Medium" panose="020B0603030403020204"/>
            </a:endParaRPr>
          </a:p>
        </p:txBody>
      </p:sp>
      <p:sp>
        <p:nvSpPr>
          <p:cNvPr id="28" name="Rectangle 27">
            <a:extLst>
              <a:ext uri="{FF2B5EF4-FFF2-40B4-BE49-F238E27FC236}">
                <a16:creationId xmlns:a16="http://schemas.microsoft.com/office/drawing/2014/main" id="{1366C117-267E-F2AF-F354-D3CD07573104}"/>
              </a:ext>
            </a:extLst>
          </p:cNvPr>
          <p:cNvSpPr/>
          <p:nvPr/>
        </p:nvSpPr>
        <p:spPr>
          <a:xfrm>
            <a:off x="3198239" y="4497444"/>
            <a:ext cx="1923066" cy="646331"/>
          </a:xfrm>
          <a:prstGeom prst="rect">
            <a:avLst/>
          </a:prstGeom>
        </p:spPr>
        <p:txBody>
          <a:bodyPr wrap="square"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457200">
              <a:defRPr/>
            </a:pPr>
            <a:r>
              <a:rPr lang="en-US" sz="1200" i="1" kern="0">
                <a:solidFill>
                  <a:srgbClr val="37424A"/>
                </a:solidFill>
                <a:latin typeface="Lub Dub Medium" panose="020B0603030403020204"/>
              </a:rPr>
              <a:t>Screening of ultra-large libraries (10</a:t>
            </a:r>
            <a:r>
              <a:rPr lang="en-US" sz="1200" i="1" kern="0" baseline="30000">
                <a:solidFill>
                  <a:srgbClr val="37424A"/>
                </a:solidFill>
                <a:latin typeface="Lub Dub Medium" panose="020B0603030403020204"/>
              </a:rPr>
              <a:t>14 </a:t>
            </a:r>
            <a:r>
              <a:rPr lang="en-US" sz="1200" i="1" kern="0">
                <a:solidFill>
                  <a:srgbClr val="37424A"/>
                </a:solidFill>
                <a:latin typeface="Lub Dub Medium" panose="020B0603030403020204"/>
              </a:rPr>
              <a:t>potential compounds)</a:t>
            </a:r>
            <a:endParaRPr lang="en-US" sz="1200" i="1">
              <a:solidFill>
                <a:srgbClr val="37424A"/>
              </a:solidFill>
              <a:latin typeface="Lub Dub Medium" panose="020B0603030403020204"/>
            </a:endParaRPr>
          </a:p>
        </p:txBody>
      </p:sp>
      <p:sp>
        <p:nvSpPr>
          <p:cNvPr id="30" name="Rectangle 29">
            <a:extLst>
              <a:ext uri="{FF2B5EF4-FFF2-40B4-BE49-F238E27FC236}">
                <a16:creationId xmlns:a16="http://schemas.microsoft.com/office/drawing/2014/main" id="{FA5056BD-D77D-6A51-5729-030105F3E7E0}"/>
              </a:ext>
            </a:extLst>
          </p:cNvPr>
          <p:cNvSpPr/>
          <p:nvPr/>
        </p:nvSpPr>
        <p:spPr>
          <a:xfrm>
            <a:off x="7740288" y="4498197"/>
            <a:ext cx="1923066" cy="646331"/>
          </a:xfrm>
          <a:prstGeom prst="rect">
            <a:avLst/>
          </a:prstGeom>
        </p:spPr>
        <p:txBody>
          <a:bodyPr wrap="square"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457200">
              <a:defRPr/>
            </a:pPr>
            <a:r>
              <a:rPr lang="en-US" sz="1200" i="1" kern="0">
                <a:solidFill>
                  <a:srgbClr val="37424A"/>
                </a:solidFill>
                <a:latin typeface="Lub Dub Medium" panose="020B0603030403020204"/>
              </a:rPr>
              <a:t>Improve structure-activity relationship, PK and stability</a:t>
            </a:r>
            <a:endParaRPr lang="en-US" sz="1200" i="1">
              <a:solidFill>
                <a:srgbClr val="37424A"/>
              </a:solidFill>
              <a:latin typeface="Lub Dub Medium" panose="020B0603030403020204"/>
            </a:endParaRPr>
          </a:p>
        </p:txBody>
      </p:sp>
      <p:sp>
        <p:nvSpPr>
          <p:cNvPr id="2" name="Rectangle 1">
            <a:extLst>
              <a:ext uri="{FF2B5EF4-FFF2-40B4-BE49-F238E27FC236}">
                <a16:creationId xmlns:a16="http://schemas.microsoft.com/office/drawing/2014/main" id="{AB0E3803-3C97-F0C9-A303-14FE0B7F97E6}"/>
              </a:ext>
            </a:extLst>
          </p:cNvPr>
          <p:cNvSpPr/>
          <p:nvPr/>
        </p:nvSpPr>
        <p:spPr>
          <a:xfrm>
            <a:off x="1896441" y="3551317"/>
            <a:ext cx="513893" cy="32630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Shape 6">
            <a:extLst>
              <a:ext uri="{FF2B5EF4-FFF2-40B4-BE49-F238E27FC236}">
                <a16:creationId xmlns:a16="http://schemas.microsoft.com/office/drawing/2014/main" id="{E47A87F5-7155-4E1D-3738-480BECA71CE2}"/>
              </a:ext>
            </a:extLst>
          </p:cNvPr>
          <p:cNvSpPr/>
          <p:nvPr/>
        </p:nvSpPr>
        <p:spPr>
          <a:xfrm>
            <a:off x="1212432" y="3580337"/>
            <a:ext cx="341987" cy="326301"/>
          </a:xfrm>
          <a:custGeom>
            <a:avLst/>
            <a:gdLst>
              <a:gd name="connsiteX0" fmla="*/ 144718 w 303304"/>
              <a:gd name="connsiteY0" fmla="*/ 323173 h 323173"/>
              <a:gd name="connsiteX1" fmla="*/ 297118 w 303304"/>
              <a:gd name="connsiteY1" fmla="*/ 151723 h 323173"/>
              <a:gd name="connsiteX2" fmla="*/ 249493 w 303304"/>
              <a:gd name="connsiteY2" fmla="*/ 8848 h 323173"/>
              <a:gd name="connsiteX3" fmla="*/ 30418 w 303304"/>
              <a:gd name="connsiteY3" fmla="*/ 37423 h 323173"/>
              <a:gd name="connsiteX4" fmla="*/ 1843 w 303304"/>
              <a:gd name="connsiteY4" fmla="*/ 218398 h 323173"/>
              <a:gd name="connsiteX5" fmla="*/ 30418 w 303304"/>
              <a:gd name="connsiteY5" fmla="*/ 304123 h 323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3304" h="323173">
                <a:moveTo>
                  <a:pt x="144718" y="323173"/>
                </a:moveTo>
                <a:cubicBezTo>
                  <a:pt x="212187" y="263641"/>
                  <a:pt x="279656" y="204110"/>
                  <a:pt x="297118" y="151723"/>
                </a:cubicBezTo>
                <a:cubicBezTo>
                  <a:pt x="314580" y="99336"/>
                  <a:pt x="293943" y="27898"/>
                  <a:pt x="249493" y="8848"/>
                </a:cubicBezTo>
                <a:cubicBezTo>
                  <a:pt x="205043" y="-10202"/>
                  <a:pt x="71693" y="2498"/>
                  <a:pt x="30418" y="37423"/>
                </a:cubicBezTo>
                <a:cubicBezTo>
                  <a:pt x="-10857" y="72348"/>
                  <a:pt x="1843" y="173948"/>
                  <a:pt x="1843" y="218398"/>
                </a:cubicBezTo>
                <a:cubicBezTo>
                  <a:pt x="1843" y="262848"/>
                  <a:pt x="16130" y="283485"/>
                  <a:pt x="30418" y="304123"/>
                </a:cubicBezTo>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F1AC45A-4005-8789-735F-E8E779D70968}"/>
              </a:ext>
            </a:extLst>
          </p:cNvPr>
          <p:cNvSpPr/>
          <p:nvPr/>
        </p:nvSpPr>
        <p:spPr>
          <a:xfrm>
            <a:off x="0" y="3134714"/>
            <a:ext cx="3414556" cy="523220"/>
          </a:xfrm>
          <a:prstGeom prst="rect">
            <a:avLst/>
          </a:prstGeom>
        </p:spPr>
        <p:txBody>
          <a:bodyPr wrap="square" anchor="b">
            <a:spAutoFit/>
          </a:bodyPr>
          <a:lstStyle/>
          <a:p>
            <a:pPr algn="ctr" defTabSz="457200">
              <a:defRPr/>
            </a:pPr>
            <a:r>
              <a:rPr lang="en-US" sz="1400" b="1">
                <a:latin typeface="Lub Dub Medium" panose="020B0603030403020204"/>
              </a:rPr>
              <a:t>Macrocycle Library</a:t>
            </a:r>
          </a:p>
          <a:p>
            <a:pPr algn="ctr" defTabSz="457200">
              <a:defRPr/>
            </a:pPr>
            <a:r>
              <a:rPr lang="en-US" sz="1400" i="1">
                <a:latin typeface="Lub Dub Medium" panose="020B0603030403020204"/>
              </a:rPr>
              <a:t>Macrocyclic peptides displayed on mRNA</a:t>
            </a:r>
          </a:p>
        </p:txBody>
      </p:sp>
      <p:sp>
        <p:nvSpPr>
          <p:cNvPr id="26" name="TextBox 25">
            <a:extLst>
              <a:ext uri="{FF2B5EF4-FFF2-40B4-BE49-F238E27FC236}">
                <a16:creationId xmlns:a16="http://schemas.microsoft.com/office/drawing/2014/main" id="{DC3CAB37-22BC-41CC-A3B7-9A8C00E4F147}"/>
              </a:ext>
            </a:extLst>
          </p:cNvPr>
          <p:cNvSpPr txBox="1"/>
          <p:nvPr/>
        </p:nvSpPr>
        <p:spPr>
          <a:xfrm>
            <a:off x="312417" y="220487"/>
            <a:ext cx="11407878" cy="646331"/>
          </a:xfrm>
          <a:prstGeom prst="rect">
            <a:avLst/>
          </a:prstGeom>
          <a:noFill/>
        </p:spPr>
        <p:txBody>
          <a:bodyPr wrap="square">
            <a:spAutoFit/>
          </a:bodyPr>
          <a:lstStyle/>
          <a:p>
            <a:r>
              <a:rPr lang="en-US" sz="3600" b="1" dirty="0">
                <a:solidFill>
                  <a:srgbClr val="00539B"/>
                </a:solidFill>
              </a:rPr>
              <a:t>Development of MK-0616: An Oral PCSK9i</a:t>
            </a:r>
          </a:p>
        </p:txBody>
      </p:sp>
      <p:pic>
        <p:nvPicPr>
          <p:cNvPr id="4" name="Picture 3" descr="Logo&#10;&#10;Description automatically generated">
            <a:extLst>
              <a:ext uri="{FF2B5EF4-FFF2-40B4-BE49-F238E27FC236}">
                <a16:creationId xmlns:a16="http://schemas.microsoft.com/office/drawing/2014/main" id="{59224F07-E93E-40A3-36A1-CF24F8AB5557}"/>
              </a:ext>
            </a:extLst>
          </p:cNvPr>
          <p:cNvPicPr>
            <a:picLocks noChangeAspect="1"/>
          </p:cNvPicPr>
          <p:nvPr/>
        </p:nvPicPr>
        <p:blipFill>
          <a:blip r:embed="rId7"/>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366937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 name="Group 80">
            <a:extLst>
              <a:ext uri="{FF2B5EF4-FFF2-40B4-BE49-F238E27FC236}">
                <a16:creationId xmlns:a16="http://schemas.microsoft.com/office/drawing/2014/main" id="{A29DF805-E686-4645-93C3-5716252D1AD4}"/>
              </a:ext>
            </a:extLst>
          </p:cNvPr>
          <p:cNvGrpSpPr/>
          <p:nvPr/>
        </p:nvGrpSpPr>
        <p:grpSpPr>
          <a:xfrm>
            <a:off x="7205135" y="1404449"/>
            <a:ext cx="529466" cy="1946200"/>
            <a:chOff x="3510240" y="1396341"/>
            <a:chExt cx="324871" cy="1946200"/>
          </a:xfrm>
        </p:grpSpPr>
        <p:cxnSp>
          <p:nvCxnSpPr>
            <p:cNvPr id="82" name="Straight Arrow Connector 81">
              <a:extLst>
                <a:ext uri="{FF2B5EF4-FFF2-40B4-BE49-F238E27FC236}">
                  <a16:creationId xmlns:a16="http://schemas.microsoft.com/office/drawing/2014/main" id="{9328B816-5D97-495D-A803-0275EB4DCB7D}"/>
                </a:ext>
              </a:extLst>
            </p:cNvPr>
            <p:cNvCxnSpPr>
              <a:cxnSpLocks/>
            </p:cNvCxnSpPr>
            <p:nvPr/>
          </p:nvCxnSpPr>
          <p:spPr>
            <a:xfrm>
              <a:off x="3510240" y="2362615"/>
              <a:ext cx="322084" cy="2180"/>
            </a:xfrm>
            <a:prstGeom prst="straightConnector1">
              <a:avLst/>
            </a:prstGeom>
            <a:noFill/>
            <a:ln w="12700" cap="flat" cmpd="sng" algn="ctr">
              <a:solidFill>
                <a:srgbClr val="4472C4"/>
              </a:solidFill>
              <a:prstDash val="solid"/>
              <a:miter lim="800000"/>
              <a:tailEnd type="triangle"/>
            </a:ln>
            <a:effectLst/>
          </p:spPr>
        </p:cxnSp>
        <p:cxnSp>
          <p:nvCxnSpPr>
            <p:cNvPr id="83" name="Straight Arrow Connector 82">
              <a:extLst>
                <a:ext uri="{FF2B5EF4-FFF2-40B4-BE49-F238E27FC236}">
                  <a16:creationId xmlns:a16="http://schemas.microsoft.com/office/drawing/2014/main" id="{2333C6F8-6D1E-4C07-98DA-006ADD7CD449}"/>
                </a:ext>
              </a:extLst>
            </p:cNvPr>
            <p:cNvCxnSpPr>
              <a:cxnSpLocks/>
            </p:cNvCxnSpPr>
            <p:nvPr/>
          </p:nvCxnSpPr>
          <p:spPr>
            <a:xfrm>
              <a:off x="3608977" y="1880598"/>
              <a:ext cx="226134" cy="717"/>
            </a:xfrm>
            <a:prstGeom prst="straightConnector1">
              <a:avLst/>
            </a:prstGeom>
            <a:noFill/>
            <a:ln w="12700" cap="flat" cmpd="sng" algn="ctr">
              <a:solidFill>
                <a:srgbClr val="4472C4"/>
              </a:solidFill>
              <a:prstDash val="solid"/>
              <a:miter lim="800000"/>
              <a:tailEnd type="triangle"/>
            </a:ln>
            <a:effectLst/>
          </p:spPr>
        </p:cxnSp>
        <p:cxnSp>
          <p:nvCxnSpPr>
            <p:cNvPr id="84" name="Straight Arrow Connector 83">
              <a:extLst>
                <a:ext uri="{FF2B5EF4-FFF2-40B4-BE49-F238E27FC236}">
                  <a16:creationId xmlns:a16="http://schemas.microsoft.com/office/drawing/2014/main" id="{6C31EB4D-BF1D-463E-B522-E57A11DD26A2}"/>
                </a:ext>
              </a:extLst>
            </p:cNvPr>
            <p:cNvCxnSpPr>
              <a:cxnSpLocks/>
            </p:cNvCxnSpPr>
            <p:nvPr/>
          </p:nvCxnSpPr>
          <p:spPr>
            <a:xfrm>
              <a:off x="3613468" y="2849708"/>
              <a:ext cx="221249" cy="0"/>
            </a:xfrm>
            <a:prstGeom prst="straightConnector1">
              <a:avLst/>
            </a:prstGeom>
            <a:noFill/>
            <a:ln w="12700" cap="flat" cmpd="sng" algn="ctr">
              <a:solidFill>
                <a:srgbClr val="4472C4"/>
              </a:solidFill>
              <a:prstDash val="solid"/>
              <a:miter lim="800000"/>
              <a:tailEnd type="triangle"/>
            </a:ln>
            <a:effectLst/>
          </p:spPr>
        </p:cxnSp>
        <p:cxnSp>
          <p:nvCxnSpPr>
            <p:cNvPr id="85" name="Straight Arrow Connector 84">
              <a:extLst>
                <a:ext uri="{FF2B5EF4-FFF2-40B4-BE49-F238E27FC236}">
                  <a16:creationId xmlns:a16="http://schemas.microsoft.com/office/drawing/2014/main" id="{3E3AF261-7ABC-4B52-B0BB-65D02C665959}"/>
                </a:ext>
              </a:extLst>
            </p:cNvPr>
            <p:cNvCxnSpPr>
              <a:cxnSpLocks/>
            </p:cNvCxnSpPr>
            <p:nvPr/>
          </p:nvCxnSpPr>
          <p:spPr>
            <a:xfrm>
              <a:off x="3608977" y="3342541"/>
              <a:ext cx="222092" cy="0"/>
            </a:xfrm>
            <a:prstGeom prst="straightConnector1">
              <a:avLst/>
            </a:prstGeom>
            <a:noFill/>
            <a:ln w="12700" cap="flat" cmpd="sng" algn="ctr">
              <a:solidFill>
                <a:srgbClr val="4472C4"/>
              </a:solidFill>
              <a:prstDash val="solid"/>
              <a:miter lim="800000"/>
              <a:tailEnd type="triangle"/>
            </a:ln>
            <a:effectLst/>
          </p:spPr>
        </p:cxnSp>
        <p:cxnSp>
          <p:nvCxnSpPr>
            <p:cNvPr id="86" name="Straight Arrow Connector 85">
              <a:extLst>
                <a:ext uri="{FF2B5EF4-FFF2-40B4-BE49-F238E27FC236}">
                  <a16:creationId xmlns:a16="http://schemas.microsoft.com/office/drawing/2014/main" id="{55AF9003-66FE-4BD5-BC40-EA2B292D754A}"/>
                </a:ext>
              </a:extLst>
            </p:cNvPr>
            <p:cNvCxnSpPr>
              <a:cxnSpLocks/>
            </p:cNvCxnSpPr>
            <p:nvPr/>
          </p:nvCxnSpPr>
          <p:spPr>
            <a:xfrm>
              <a:off x="3608977" y="1396341"/>
              <a:ext cx="223598" cy="0"/>
            </a:xfrm>
            <a:prstGeom prst="straightConnector1">
              <a:avLst/>
            </a:prstGeom>
            <a:noFill/>
            <a:ln w="12700" cap="flat" cmpd="sng" algn="ctr">
              <a:solidFill>
                <a:srgbClr val="4472C4"/>
              </a:solidFill>
              <a:prstDash val="solid"/>
              <a:miter lim="800000"/>
              <a:tailEnd type="triangle"/>
            </a:ln>
            <a:effectLst/>
          </p:spPr>
        </p:cxnSp>
      </p:grpSp>
      <p:grpSp>
        <p:nvGrpSpPr>
          <p:cNvPr id="15" name="Group 14">
            <a:extLst>
              <a:ext uri="{FF2B5EF4-FFF2-40B4-BE49-F238E27FC236}">
                <a16:creationId xmlns:a16="http://schemas.microsoft.com/office/drawing/2014/main" id="{5FD0B870-0BB2-4ABE-87F2-46177C4B3D71}"/>
              </a:ext>
            </a:extLst>
          </p:cNvPr>
          <p:cNvGrpSpPr/>
          <p:nvPr/>
        </p:nvGrpSpPr>
        <p:grpSpPr>
          <a:xfrm>
            <a:off x="3518100" y="1404449"/>
            <a:ext cx="529466" cy="1946200"/>
            <a:chOff x="3510240" y="1396341"/>
            <a:chExt cx="324871" cy="1946200"/>
          </a:xfrm>
        </p:grpSpPr>
        <p:cxnSp>
          <p:nvCxnSpPr>
            <p:cNvPr id="36" name="Straight Arrow Connector 35">
              <a:extLst>
                <a:ext uri="{FF2B5EF4-FFF2-40B4-BE49-F238E27FC236}">
                  <a16:creationId xmlns:a16="http://schemas.microsoft.com/office/drawing/2014/main" id="{D14EA6ED-15A8-4CF2-A58A-203E852503F0}"/>
                </a:ext>
              </a:extLst>
            </p:cNvPr>
            <p:cNvCxnSpPr>
              <a:cxnSpLocks/>
            </p:cNvCxnSpPr>
            <p:nvPr/>
          </p:nvCxnSpPr>
          <p:spPr>
            <a:xfrm>
              <a:off x="3510240" y="2362615"/>
              <a:ext cx="322084" cy="2180"/>
            </a:xfrm>
            <a:prstGeom prst="straightConnector1">
              <a:avLst/>
            </a:prstGeom>
            <a:noFill/>
            <a:ln w="12700" cap="flat" cmpd="sng" algn="ctr">
              <a:solidFill>
                <a:srgbClr val="4472C4"/>
              </a:solidFill>
              <a:prstDash val="solid"/>
              <a:miter lim="800000"/>
              <a:tailEnd type="triangle"/>
            </a:ln>
            <a:effectLst/>
          </p:spPr>
        </p:cxnSp>
        <p:cxnSp>
          <p:nvCxnSpPr>
            <p:cNvPr id="38" name="Straight Arrow Connector 37">
              <a:extLst>
                <a:ext uri="{FF2B5EF4-FFF2-40B4-BE49-F238E27FC236}">
                  <a16:creationId xmlns:a16="http://schemas.microsoft.com/office/drawing/2014/main" id="{6465B8C5-A246-43CC-8FFB-18936210C752}"/>
                </a:ext>
              </a:extLst>
            </p:cNvPr>
            <p:cNvCxnSpPr>
              <a:cxnSpLocks/>
              <a:endCxn id="65" idx="1"/>
            </p:cNvCxnSpPr>
            <p:nvPr/>
          </p:nvCxnSpPr>
          <p:spPr>
            <a:xfrm>
              <a:off x="3608977" y="1880598"/>
              <a:ext cx="226134" cy="717"/>
            </a:xfrm>
            <a:prstGeom prst="straightConnector1">
              <a:avLst/>
            </a:prstGeom>
            <a:noFill/>
            <a:ln w="12700" cap="flat" cmpd="sng" algn="ctr">
              <a:solidFill>
                <a:srgbClr val="4472C4"/>
              </a:solidFill>
              <a:prstDash val="solid"/>
              <a:miter lim="800000"/>
              <a:tailEnd type="triangle"/>
            </a:ln>
            <a:effectLst/>
          </p:spPr>
        </p:cxnSp>
        <p:cxnSp>
          <p:nvCxnSpPr>
            <p:cNvPr id="39" name="Straight Arrow Connector 38">
              <a:extLst>
                <a:ext uri="{FF2B5EF4-FFF2-40B4-BE49-F238E27FC236}">
                  <a16:creationId xmlns:a16="http://schemas.microsoft.com/office/drawing/2014/main" id="{0ACBFAEB-E547-4D51-A8CC-E57BCC912813}"/>
                </a:ext>
              </a:extLst>
            </p:cNvPr>
            <p:cNvCxnSpPr>
              <a:cxnSpLocks/>
            </p:cNvCxnSpPr>
            <p:nvPr/>
          </p:nvCxnSpPr>
          <p:spPr>
            <a:xfrm>
              <a:off x="3613468" y="2849708"/>
              <a:ext cx="221249" cy="0"/>
            </a:xfrm>
            <a:prstGeom prst="straightConnector1">
              <a:avLst/>
            </a:prstGeom>
            <a:noFill/>
            <a:ln w="12700" cap="flat" cmpd="sng" algn="ctr">
              <a:solidFill>
                <a:srgbClr val="4472C4"/>
              </a:solidFill>
              <a:prstDash val="solid"/>
              <a:miter lim="800000"/>
              <a:tailEnd type="triangle"/>
            </a:ln>
            <a:effectLst/>
          </p:spPr>
        </p:cxnSp>
        <p:cxnSp>
          <p:nvCxnSpPr>
            <p:cNvPr id="40" name="Straight Arrow Connector 39">
              <a:extLst>
                <a:ext uri="{FF2B5EF4-FFF2-40B4-BE49-F238E27FC236}">
                  <a16:creationId xmlns:a16="http://schemas.microsoft.com/office/drawing/2014/main" id="{FA31322D-C152-4FA8-B8A4-0D9980FB39DA}"/>
                </a:ext>
              </a:extLst>
            </p:cNvPr>
            <p:cNvCxnSpPr>
              <a:cxnSpLocks/>
            </p:cNvCxnSpPr>
            <p:nvPr/>
          </p:nvCxnSpPr>
          <p:spPr>
            <a:xfrm>
              <a:off x="3608977" y="3342541"/>
              <a:ext cx="222092" cy="0"/>
            </a:xfrm>
            <a:prstGeom prst="straightConnector1">
              <a:avLst/>
            </a:prstGeom>
            <a:noFill/>
            <a:ln w="12700" cap="flat" cmpd="sng" algn="ctr">
              <a:solidFill>
                <a:srgbClr val="4472C4"/>
              </a:solidFill>
              <a:prstDash val="solid"/>
              <a:miter lim="800000"/>
              <a:tailEnd type="triangle"/>
            </a:ln>
            <a:effectLst/>
          </p:spPr>
        </p:cxnSp>
        <p:cxnSp>
          <p:nvCxnSpPr>
            <p:cNvPr id="41" name="Straight Arrow Connector 40">
              <a:extLst>
                <a:ext uri="{FF2B5EF4-FFF2-40B4-BE49-F238E27FC236}">
                  <a16:creationId xmlns:a16="http://schemas.microsoft.com/office/drawing/2014/main" id="{762B53B8-2F01-4FCF-935A-D9F18F18BD8A}"/>
                </a:ext>
              </a:extLst>
            </p:cNvPr>
            <p:cNvCxnSpPr>
              <a:cxnSpLocks/>
            </p:cNvCxnSpPr>
            <p:nvPr/>
          </p:nvCxnSpPr>
          <p:spPr>
            <a:xfrm>
              <a:off x="3608977" y="1396341"/>
              <a:ext cx="223598" cy="0"/>
            </a:xfrm>
            <a:prstGeom prst="straightConnector1">
              <a:avLst/>
            </a:prstGeom>
            <a:noFill/>
            <a:ln w="12700" cap="flat" cmpd="sng" algn="ctr">
              <a:solidFill>
                <a:srgbClr val="4472C4"/>
              </a:solidFill>
              <a:prstDash val="solid"/>
              <a:miter lim="800000"/>
              <a:tailEnd type="triangle"/>
            </a:ln>
            <a:effectLst/>
          </p:spPr>
        </p:cxnSp>
      </p:grpSp>
      <p:cxnSp>
        <p:nvCxnSpPr>
          <p:cNvPr id="70" name="Straight Connector 69">
            <a:extLst>
              <a:ext uri="{FF2B5EF4-FFF2-40B4-BE49-F238E27FC236}">
                <a16:creationId xmlns:a16="http://schemas.microsoft.com/office/drawing/2014/main" id="{9FFE0067-CB15-4DB7-BDDE-FC5A0FF2E801}"/>
              </a:ext>
            </a:extLst>
          </p:cNvPr>
          <p:cNvCxnSpPr>
            <a:cxnSpLocks/>
          </p:cNvCxnSpPr>
          <p:nvPr/>
        </p:nvCxnSpPr>
        <p:spPr>
          <a:xfrm flipH="1">
            <a:off x="7222352" y="3918504"/>
            <a:ext cx="8695" cy="756426"/>
          </a:xfrm>
          <a:prstGeom prst="line">
            <a:avLst/>
          </a:prstGeom>
          <a:noFill/>
          <a:ln w="19050" cap="flat" cmpd="sng" algn="ctr">
            <a:solidFill>
              <a:srgbClr val="4472C4"/>
            </a:solidFill>
            <a:prstDash val="solid"/>
            <a:miter lim="800000"/>
          </a:ln>
          <a:effectLst/>
        </p:spPr>
      </p:cxnSp>
      <p:cxnSp>
        <p:nvCxnSpPr>
          <p:cNvPr id="4" name="Straight Connector 3">
            <a:extLst>
              <a:ext uri="{FF2B5EF4-FFF2-40B4-BE49-F238E27FC236}">
                <a16:creationId xmlns:a16="http://schemas.microsoft.com/office/drawing/2014/main" id="{E9600651-DAC8-4ECF-AFF5-FFFBF509402B}"/>
              </a:ext>
            </a:extLst>
          </p:cNvPr>
          <p:cNvCxnSpPr>
            <a:cxnSpLocks/>
          </p:cNvCxnSpPr>
          <p:nvPr/>
        </p:nvCxnSpPr>
        <p:spPr>
          <a:xfrm>
            <a:off x="3583675" y="3945782"/>
            <a:ext cx="0" cy="937415"/>
          </a:xfrm>
          <a:prstGeom prst="line">
            <a:avLst/>
          </a:prstGeom>
          <a:noFill/>
          <a:ln w="19050" cap="flat" cmpd="sng" algn="ctr">
            <a:solidFill>
              <a:srgbClr val="4472C4"/>
            </a:solidFill>
            <a:prstDash val="solid"/>
            <a:miter lim="800000"/>
          </a:ln>
          <a:effectLst/>
        </p:spPr>
      </p:cxnSp>
      <p:sp>
        <p:nvSpPr>
          <p:cNvPr id="5" name="Rectangle: Rounded Corners 4">
            <a:extLst>
              <a:ext uri="{FF2B5EF4-FFF2-40B4-BE49-F238E27FC236}">
                <a16:creationId xmlns:a16="http://schemas.microsoft.com/office/drawing/2014/main" id="{67A14F24-23E1-48F7-B6B6-9F7563DC5F20}"/>
              </a:ext>
            </a:extLst>
          </p:cNvPr>
          <p:cNvSpPr/>
          <p:nvPr/>
        </p:nvSpPr>
        <p:spPr>
          <a:xfrm>
            <a:off x="3072322" y="4886547"/>
            <a:ext cx="1019812" cy="430612"/>
          </a:xfrm>
          <a:prstGeom prst="roundRect">
            <a:avLst/>
          </a:prstGeom>
          <a:solidFill>
            <a:schemeClr val="bg1"/>
          </a:solidFill>
          <a:ln w="1905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cxnSp>
        <p:nvCxnSpPr>
          <p:cNvPr id="6" name="Straight Connector 5">
            <a:extLst>
              <a:ext uri="{FF2B5EF4-FFF2-40B4-BE49-F238E27FC236}">
                <a16:creationId xmlns:a16="http://schemas.microsoft.com/office/drawing/2014/main" id="{11BBAB06-B308-4CC7-899D-2F489948AD8C}"/>
              </a:ext>
            </a:extLst>
          </p:cNvPr>
          <p:cNvCxnSpPr>
            <a:cxnSpLocks/>
            <a:stCxn id="17" idx="2"/>
            <a:endCxn id="20" idx="2"/>
          </p:cNvCxnSpPr>
          <p:nvPr/>
        </p:nvCxnSpPr>
        <p:spPr>
          <a:xfrm flipV="1">
            <a:off x="1520272" y="4069026"/>
            <a:ext cx="9460570" cy="64921"/>
          </a:xfrm>
          <a:prstGeom prst="line">
            <a:avLst/>
          </a:prstGeom>
          <a:noFill/>
          <a:ln w="19050" cap="flat" cmpd="sng" algn="ctr">
            <a:solidFill>
              <a:srgbClr val="4472C4"/>
            </a:solidFill>
            <a:prstDash val="solid"/>
            <a:miter lim="800000"/>
          </a:ln>
          <a:effectLst/>
        </p:spPr>
      </p:cxnSp>
      <p:cxnSp>
        <p:nvCxnSpPr>
          <p:cNvPr id="7" name="Straight Connector 6">
            <a:extLst>
              <a:ext uri="{FF2B5EF4-FFF2-40B4-BE49-F238E27FC236}">
                <a16:creationId xmlns:a16="http://schemas.microsoft.com/office/drawing/2014/main" id="{4B816899-F313-427A-9A32-AC65B70DE64C}"/>
              </a:ext>
            </a:extLst>
          </p:cNvPr>
          <p:cNvCxnSpPr/>
          <p:nvPr/>
        </p:nvCxnSpPr>
        <p:spPr>
          <a:xfrm>
            <a:off x="1614367" y="3949130"/>
            <a:ext cx="0" cy="423058"/>
          </a:xfrm>
          <a:prstGeom prst="line">
            <a:avLst/>
          </a:prstGeom>
          <a:noFill/>
          <a:ln w="19050" cap="flat" cmpd="sng" algn="ctr">
            <a:solidFill>
              <a:srgbClr val="4472C4"/>
            </a:solidFill>
            <a:prstDash val="solid"/>
            <a:miter lim="800000"/>
          </a:ln>
          <a:effectLst/>
        </p:spPr>
      </p:cxnSp>
      <p:cxnSp>
        <p:nvCxnSpPr>
          <p:cNvPr id="9" name="Straight Connector 8">
            <a:extLst>
              <a:ext uri="{FF2B5EF4-FFF2-40B4-BE49-F238E27FC236}">
                <a16:creationId xmlns:a16="http://schemas.microsoft.com/office/drawing/2014/main" id="{C0E4C88A-DE5C-49D6-859C-AD31BB52ADF0}"/>
              </a:ext>
            </a:extLst>
          </p:cNvPr>
          <p:cNvCxnSpPr>
            <a:cxnSpLocks/>
          </p:cNvCxnSpPr>
          <p:nvPr/>
        </p:nvCxnSpPr>
        <p:spPr>
          <a:xfrm>
            <a:off x="11060990" y="3903985"/>
            <a:ext cx="0" cy="423058"/>
          </a:xfrm>
          <a:prstGeom prst="line">
            <a:avLst/>
          </a:prstGeom>
          <a:noFill/>
          <a:ln w="19050" cap="flat" cmpd="sng" algn="ctr">
            <a:solidFill>
              <a:srgbClr val="4472C4"/>
            </a:solidFill>
            <a:prstDash val="solid"/>
            <a:miter lim="800000"/>
          </a:ln>
          <a:effectLst/>
        </p:spPr>
      </p:cxnSp>
      <p:sp>
        <p:nvSpPr>
          <p:cNvPr id="10" name="TextBox 9">
            <a:extLst>
              <a:ext uri="{FF2B5EF4-FFF2-40B4-BE49-F238E27FC236}">
                <a16:creationId xmlns:a16="http://schemas.microsoft.com/office/drawing/2014/main" id="{6F169364-EB32-44F5-AAC7-64111A41D3C0}"/>
              </a:ext>
            </a:extLst>
          </p:cNvPr>
          <p:cNvSpPr txBox="1"/>
          <p:nvPr/>
        </p:nvSpPr>
        <p:spPr>
          <a:xfrm>
            <a:off x="1797083" y="4226829"/>
            <a:ext cx="1517761" cy="830997"/>
          </a:xfrm>
          <a:prstGeom prst="rect">
            <a:avLst/>
          </a:prstGeom>
          <a:noFill/>
        </p:spPr>
        <p:txBody>
          <a:bodyPr wrap="square" rtlCol="0">
            <a:spAutoFit/>
          </a:bodyPr>
          <a:lstStyle/>
          <a:p>
            <a:pPr algn="ctr"/>
            <a:r>
              <a:rPr lang="en-US" sz="1600" i="1" dirty="0">
                <a:solidFill>
                  <a:prstClr val="black"/>
                </a:solidFill>
                <a:latin typeface="+mj-lt"/>
              </a:rPr>
              <a:t>Up to 3-week </a:t>
            </a:r>
          </a:p>
          <a:p>
            <a:pPr algn="ctr"/>
            <a:r>
              <a:rPr lang="en-US" sz="1600" i="1" dirty="0">
                <a:solidFill>
                  <a:prstClr val="black"/>
                </a:solidFill>
                <a:latin typeface="+mj-lt"/>
              </a:rPr>
              <a:t>Screening Period</a:t>
            </a:r>
          </a:p>
        </p:txBody>
      </p:sp>
      <p:sp>
        <p:nvSpPr>
          <p:cNvPr id="11" name="TextBox 10">
            <a:extLst>
              <a:ext uri="{FF2B5EF4-FFF2-40B4-BE49-F238E27FC236}">
                <a16:creationId xmlns:a16="http://schemas.microsoft.com/office/drawing/2014/main" id="{A19B274C-898A-4173-83CA-5B5F20042FBD}"/>
              </a:ext>
            </a:extLst>
          </p:cNvPr>
          <p:cNvSpPr txBox="1"/>
          <p:nvPr/>
        </p:nvSpPr>
        <p:spPr>
          <a:xfrm>
            <a:off x="4488818" y="4307594"/>
            <a:ext cx="1823704" cy="584775"/>
          </a:xfrm>
          <a:prstGeom prst="rect">
            <a:avLst/>
          </a:prstGeom>
          <a:noFill/>
        </p:spPr>
        <p:txBody>
          <a:bodyPr wrap="none" rtlCol="0">
            <a:spAutoFit/>
          </a:bodyPr>
          <a:lstStyle/>
          <a:p>
            <a:pPr algn="ctr"/>
            <a:r>
              <a:rPr lang="en-US" sz="1600" i="1" dirty="0">
                <a:solidFill>
                  <a:prstClr val="black"/>
                </a:solidFill>
                <a:latin typeface="+mj-lt"/>
              </a:rPr>
              <a:t>8-week Treatment</a:t>
            </a:r>
            <a:br>
              <a:rPr lang="en-US" sz="1600" i="1" dirty="0">
                <a:solidFill>
                  <a:prstClr val="black"/>
                </a:solidFill>
                <a:latin typeface="+mj-lt"/>
              </a:rPr>
            </a:br>
            <a:r>
              <a:rPr lang="en-US" sz="1600" i="1" dirty="0">
                <a:solidFill>
                  <a:prstClr val="black"/>
                </a:solidFill>
                <a:latin typeface="+mj-lt"/>
              </a:rPr>
              <a:t>Period</a:t>
            </a:r>
          </a:p>
        </p:txBody>
      </p:sp>
      <p:sp>
        <p:nvSpPr>
          <p:cNvPr id="12" name="TextBox 11">
            <a:extLst>
              <a:ext uri="{FF2B5EF4-FFF2-40B4-BE49-F238E27FC236}">
                <a16:creationId xmlns:a16="http://schemas.microsoft.com/office/drawing/2014/main" id="{2408CD9D-D071-4C40-966D-6EED98DF40DA}"/>
              </a:ext>
            </a:extLst>
          </p:cNvPr>
          <p:cNvSpPr txBox="1"/>
          <p:nvPr/>
        </p:nvSpPr>
        <p:spPr>
          <a:xfrm>
            <a:off x="7906767" y="4303774"/>
            <a:ext cx="2472152" cy="338554"/>
          </a:xfrm>
          <a:prstGeom prst="rect">
            <a:avLst/>
          </a:prstGeom>
          <a:noFill/>
        </p:spPr>
        <p:txBody>
          <a:bodyPr wrap="none" rtlCol="0">
            <a:spAutoFit/>
          </a:bodyPr>
          <a:lstStyle/>
          <a:p>
            <a:r>
              <a:rPr lang="en-US" sz="1600" i="1" dirty="0">
                <a:solidFill>
                  <a:prstClr val="black"/>
                </a:solidFill>
                <a:latin typeface="+mj-lt"/>
              </a:rPr>
              <a:t>8-week Follow-Up Period</a:t>
            </a:r>
          </a:p>
        </p:txBody>
      </p:sp>
      <p:sp>
        <p:nvSpPr>
          <p:cNvPr id="13" name="Oval 12">
            <a:extLst>
              <a:ext uri="{FF2B5EF4-FFF2-40B4-BE49-F238E27FC236}">
                <a16:creationId xmlns:a16="http://schemas.microsoft.com/office/drawing/2014/main" id="{F0733EED-68D4-4908-842A-E1F232C00306}"/>
              </a:ext>
            </a:extLst>
          </p:cNvPr>
          <p:cNvSpPr/>
          <p:nvPr/>
        </p:nvSpPr>
        <p:spPr>
          <a:xfrm>
            <a:off x="8511123" y="4005962"/>
            <a:ext cx="165972" cy="164351"/>
          </a:xfrm>
          <a:prstGeom prst="ellipse">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j-lt"/>
              <a:ea typeface="+mn-ea"/>
              <a:cs typeface="+mn-cs"/>
            </a:endParaRPr>
          </a:p>
        </p:txBody>
      </p:sp>
      <p:sp>
        <p:nvSpPr>
          <p:cNvPr id="14" name="Oval 13">
            <a:extLst>
              <a:ext uri="{FF2B5EF4-FFF2-40B4-BE49-F238E27FC236}">
                <a16:creationId xmlns:a16="http://schemas.microsoft.com/office/drawing/2014/main" id="{C5815E60-74DE-4B6E-8B73-F5CCB9ECF63F}"/>
              </a:ext>
            </a:extLst>
          </p:cNvPr>
          <p:cNvSpPr/>
          <p:nvPr/>
        </p:nvSpPr>
        <p:spPr>
          <a:xfrm>
            <a:off x="7145315" y="4025686"/>
            <a:ext cx="165972" cy="164351"/>
          </a:xfrm>
          <a:prstGeom prst="ellipse">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j-lt"/>
              <a:ea typeface="+mn-ea"/>
              <a:cs typeface="+mn-cs"/>
            </a:endParaRPr>
          </a:p>
        </p:txBody>
      </p:sp>
      <p:sp>
        <p:nvSpPr>
          <p:cNvPr id="16" name="Oval 15">
            <a:extLst>
              <a:ext uri="{FF2B5EF4-FFF2-40B4-BE49-F238E27FC236}">
                <a16:creationId xmlns:a16="http://schemas.microsoft.com/office/drawing/2014/main" id="{DCFA286E-BB2D-47F8-BEA2-A2D813CC72A0}"/>
              </a:ext>
            </a:extLst>
          </p:cNvPr>
          <p:cNvSpPr/>
          <p:nvPr/>
        </p:nvSpPr>
        <p:spPr>
          <a:xfrm>
            <a:off x="3499204" y="4041633"/>
            <a:ext cx="165972" cy="164351"/>
          </a:xfrm>
          <a:prstGeom prst="ellipse">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j-lt"/>
              <a:ea typeface="+mn-ea"/>
              <a:cs typeface="+mn-cs"/>
            </a:endParaRPr>
          </a:p>
        </p:txBody>
      </p:sp>
      <p:sp>
        <p:nvSpPr>
          <p:cNvPr id="17" name="Oval 16">
            <a:extLst>
              <a:ext uri="{FF2B5EF4-FFF2-40B4-BE49-F238E27FC236}">
                <a16:creationId xmlns:a16="http://schemas.microsoft.com/office/drawing/2014/main" id="{EA79D4E6-4D44-4DA2-8EB8-D068745B6086}"/>
              </a:ext>
            </a:extLst>
          </p:cNvPr>
          <p:cNvSpPr/>
          <p:nvPr/>
        </p:nvSpPr>
        <p:spPr>
          <a:xfrm>
            <a:off x="1520272" y="4051771"/>
            <a:ext cx="165972" cy="164351"/>
          </a:xfrm>
          <a:prstGeom prst="ellipse">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j-lt"/>
              <a:ea typeface="+mn-ea"/>
              <a:cs typeface="+mn-cs"/>
            </a:endParaRPr>
          </a:p>
        </p:txBody>
      </p:sp>
      <p:sp>
        <p:nvSpPr>
          <p:cNvPr id="18" name="Oval 17">
            <a:extLst>
              <a:ext uri="{FF2B5EF4-FFF2-40B4-BE49-F238E27FC236}">
                <a16:creationId xmlns:a16="http://schemas.microsoft.com/office/drawing/2014/main" id="{B0E54A34-448B-4120-9A42-EEDEBB7790B0}"/>
              </a:ext>
            </a:extLst>
          </p:cNvPr>
          <p:cNvSpPr/>
          <p:nvPr/>
        </p:nvSpPr>
        <p:spPr>
          <a:xfrm>
            <a:off x="5042178" y="4026806"/>
            <a:ext cx="165972" cy="164351"/>
          </a:xfrm>
          <a:prstGeom prst="ellipse">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j-lt"/>
              <a:ea typeface="+mn-ea"/>
              <a:cs typeface="+mn-cs"/>
            </a:endParaRPr>
          </a:p>
        </p:txBody>
      </p:sp>
      <p:sp>
        <p:nvSpPr>
          <p:cNvPr id="19" name="Oval 18">
            <a:extLst>
              <a:ext uri="{FF2B5EF4-FFF2-40B4-BE49-F238E27FC236}">
                <a16:creationId xmlns:a16="http://schemas.microsoft.com/office/drawing/2014/main" id="{8B3D4962-92E1-483D-8C0A-7B59E1C8C163}"/>
              </a:ext>
            </a:extLst>
          </p:cNvPr>
          <p:cNvSpPr/>
          <p:nvPr/>
        </p:nvSpPr>
        <p:spPr>
          <a:xfrm>
            <a:off x="6045595" y="4025777"/>
            <a:ext cx="165972" cy="164351"/>
          </a:xfrm>
          <a:prstGeom prst="ellipse">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j-lt"/>
              <a:ea typeface="+mn-ea"/>
              <a:cs typeface="+mn-cs"/>
            </a:endParaRPr>
          </a:p>
        </p:txBody>
      </p:sp>
      <p:sp>
        <p:nvSpPr>
          <p:cNvPr id="20" name="Oval 19">
            <a:extLst>
              <a:ext uri="{FF2B5EF4-FFF2-40B4-BE49-F238E27FC236}">
                <a16:creationId xmlns:a16="http://schemas.microsoft.com/office/drawing/2014/main" id="{B6937198-E129-440F-9C18-EAE6367D1725}"/>
              </a:ext>
            </a:extLst>
          </p:cNvPr>
          <p:cNvSpPr/>
          <p:nvPr/>
        </p:nvSpPr>
        <p:spPr>
          <a:xfrm>
            <a:off x="10980842" y="3986850"/>
            <a:ext cx="165972" cy="164351"/>
          </a:xfrm>
          <a:prstGeom prst="ellipse">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j-lt"/>
              <a:ea typeface="+mn-ea"/>
              <a:cs typeface="+mn-cs"/>
            </a:endParaRPr>
          </a:p>
        </p:txBody>
      </p:sp>
      <p:sp>
        <p:nvSpPr>
          <p:cNvPr id="21" name="TextBox 20">
            <a:extLst>
              <a:ext uri="{FF2B5EF4-FFF2-40B4-BE49-F238E27FC236}">
                <a16:creationId xmlns:a16="http://schemas.microsoft.com/office/drawing/2014/main" id="{C2F1DA5A-CC4E-46E1-BA45-ED8D7FFA249F}"/>
              </a:ext>
            </a:extLst>
          </p:cNvPr>
          <p:cNvSpPr txBox="1"/>
          <p:nvPr/>
        </p:nvSpPr>
        <p:spPr>
          <a:xfrm>
            <a:off x="10649136" y="3610751"/>
            <a:ext cx="766557" cy="338554"/>
          </a:xfrm>
          <a:prstGeom prst="rect">
            <a:avLst/>
          </a:prstGeom>
          <a:noFill/>
        </p:spPr>
        <p:txBody>
          <a:bodyPr wrap="none" rtlCol="0">
            <a:spAutoFit/>
          </a:bodyPr>
          <a:lstStyle/>
          <a:p>
            <a:r>
              <a:rPr lang="en-US" sz="1600" i="1" dirty="0" err="1">
                <a:solidFill>
                  <a:prstClr val="black"/>
                </a:solidFill>
                <a:latin typeface="+mj-lt"/>
              </a:rPr>
              <a:t>Wk</a:t>
            </a:r>
            <a:r>
              <a:rPr lang="en-US" sz="1600" i="1" dirty="0">
                <a:solidFill>
                  <a:prstClr val="black"/>
                </a:solidFill>
                <a:latin typeface="+mj-lt"/>
              </a:rPr>
              <a:t> 16</a:t>
            </a:r>
          </a:p>
        </p:txBody>
      </p:sp>
      <p:sp>
        <p:nvSpPr>
          <p:cNvPr id="22" name="TextBox 21">
            <a:extLst>
              <a:ext uri="{FF2B5EF4-FFF2-40B4-BE49-F238E27FC236}">
                <a16:creationId xmlns:a16="http://schemas.microsoft.com/office/drawing/2014/main" id="{ED94E47A-2366-4730-B8B9-9ADDD7A66869}"/>
              </a:ext>
            </a:extLst>
          </p:cNvPr>
          <p:cNvSpPr txBox="1"/>
          <p:nvPr/>
        </p:nvSpPr>
        <p:spPr>
          <a:xfrm>
            <a:off x="8186189" y="3610751"/>
            <a:ext cx="766557" cy="338554"/>
          </a:xfrm>
          <a:prstGeom prst="rect">
            <a:avLst/>
          </a:prstGeom>
          <a:noFill/>
        </p:spPr>
        <p:txBody>
          <a:bodyPr wrap="none" rtlCol="0">
            <a:spAutoFit/>
          </a:bodyPr>
          <a:lstStyle/>
          <a:p>
            <a:r>
              <a:rPr lang="en-US" sz="1600" i="1" dirty="0" err="1">
                <a:solidFill>
                  <a:prstClr val="black"/>
                </a:solidFill>
                <a:latin typeface="+mj-lt"/>
              </a:rPr>
              <a:t>Wk</a:t>
            </a:r>
            <a:r>
              <a:rPr lang="en-US" sz="1600" i="1" dirty="0">
                <a:solidFill>
                  <a:prstClr val="black"/>
                </a:solidFill>
                <a:latin typeface="+mj-lt"/>
              </a:rPr>
              <a:t> 10</a:t>
            </a:r>
          </a:p>
        </p:txBody>
      </p:sp>
      <p:sp>
        <p:nvSpPr>
          <p:cNvPr id="23" name="TextBox 22">
            <a:extLst>
              <a:ext uri="{FF2B5EF4-FFF2-40B4-BE49-F238E27FC236}">
                <a16:creationId xmlns:a16="http://schemas.microsoft.com/office/drawing/2014/main" id="{826697A1-417B-4700-88ED-383CD18F0A0F}"/>
              </a:ext>
            </a:extLst>
          </p:cNvPr>
          <p:cNvSpPr txBox="1"/>
          <p:nvPr/>
        </p:nvSpPr>
        <p:spPr>
          <a:xfrm>
            <a:off x="5802209" y="3610751"/>
            <a:ext cx="652744" cy="338554"/>
          </a:xfrm>
          <a:prstGeom prst="rect">
            <a:avLst/>
          </a:prstGeom>
          <a:noFill/>
        </p:spPr>
        <p:txBody>
          <a:bodyPr wrap="none" rtlCol="0">
            <a:spAutoFit/>
          </a:bodyPr>
          <a:lstStyle/>
          <a:p>
            <a:pPr algn="ctr"/>
            <a:r>
              <a:rPr lang="en-US" sz="1600" i="1" dirty="0" err="1">
                <a:solidFill>
                  <a:prstClr val="black"/>
                </a:solidFill>
                <a:latin typeface="+mj-lt"/>
              </a:rPr>
              <a:t>Wk</a:t>
            </a:r>
            <a:r>
              <a:rPr lang="en-US" sz="1600" i="1" dirty="0">
                <a:solidFill>
                  <a:prstClr val="black"/>
                </a:solidFill>
                <a:latin typeface="+mj-lt"/>
              </a:rPr>
              <a:t> 4</a:t>
            </a:r>
          </a:p>
        </p:txBody>
      </p:sp>
      <p:sp>
        <p:nvSpPr>
          <p:cNvPr id="24" name="TextBox 23">
            <a:extLst>
              <a:ext uri="{FF2B5EF4-FFF2-40B4-BE49-F238E27FC236}">
                <a16:creationId xmlns:a16="http://schemas.microsoft.com/office/drawing/2014/main" id="{C0099639-FAE5-4090-B527-1935710031B7}"/>
              </a:ext>
            </a:extLst>
          </p:cNvPr>
          <p:cNvSpPr txBox="1"/>
          <p:nvPr/>
        </p:nvSpPr>
        <p:spPr>
          <a:xfrm>
            <a:off x="4797917" y="3610751"/>
            <a:ext cx="652744" cy="338554"/>
          </a:xfrm>
          <a:prstGeom prst="rect">
            <a:avLst/>
          </a:prstGeom>
          <a:noFill/>
        </p:spPr>
        <p:txBody>
          <a:bodyPr wrap="none" rtlCol="0">
            <a:spAutoFit/>
          </a:bodyPr>
          <a:lstStyle/>
          <a:p>
            <a:pPr algn="ctr"/>
            <a:r>
              <a:rPr lang="en-US" sz="1600" i="1" dirty="0" err="1">
                <a:solidFill>
                  <a:prstClr val="black"/>
                </a:solidFill>
                <a:latin typeface="+mj-lt"/>
              </a:rPr>
              <a:t>Wk</a:t>
            </a:r>
            <a:r>
              <a:rPr lang="en-US" sz="1600" i="1" dirty="0">
                <a:solidFill>
                  <a:prstClr val="black"/>
                </a:solidFill>
                <a:latin typeface="+mj-lt"/>
              </a:rPr>
              <a:t> 2</a:t>
            </a:r>
          </a:p>
        </p:txBody>
      </p:sp>
      <p:sp>
        <p:nvSpPr>
          <p:cNvPr id="25" name="TextBox 24">
            <a:extLst>
              <a:ext uri="{FF2B5EF4-FFF2-40B4-BE49-F238E27FC236}">
                <a16:creationId xmlns:a16="http://schemas.microsoft.com/office/drawing/2014/main" id="{B88E206E-D0B8-454F-8568-7C8BBD62647A}"/>
              </a:ext>
            </a:extLst>
          </p:cNvPr>
          <p:cNvSpPr txBox="1"/>
          <p:nvPr/>
        </p:nvSpPr>
        <p:spPr>
          <a:xfrm>
            <a:off x="3225066" y="3610751"/>
            <a:ext cx="720070" cy="338554"/>
          </a:xfrm>
          <a:prstGeom prst="rect">
            <a:avLst/>
          </a:prstGeom>
          <a:noFill/>
        </p:spPr>
        <p:txBody>
          <a:bodyPr wrap="none" rtlCol="0">
            <a:spAutoFit/>
          </a:bodyPr>
          <a:lstStyle/>
          <a:p>
            <a:pPr algn="ctr"/>
            <a:r>
              <a:rPr lang="en-US" sz="1600" i="1" dirty="0">
                <a:solidFill>
                  <a:prstClr val="black"/>
                </a:solidFill>
                <a:latin typeface="+mj-lt"/>
              </a:rPr>
              <a:t>Day 1</a:t>
            </a:r>
          </a:p>
        </p:txBody>
      </p:sp>
      <p:sp>
        <p:nvSpPr>
          <p:cNvPr id="27" name="TextBox 26">
            <a:extLst>
              <a:ext uri="{FF2B5EF4-FFF2-40B4-BE49-F238E27FC236}">
                <a16:creationId xmlns:a16="http://schemas.microsoft.com/office/drawing/2014/main" id="{BFAB3031-A5C7-4229-86BD-A6A9527AF15B}"/>
              </a:ext>
            </a:extLst>
          </p:cNvPr>
          <p:cNvSpPr txBox="1"/>
          <p:nvPr/>
        </p:nvSpPr>
        <p:spPr>
          <a:xfrm>
            <a:off x="6859522" y="3610751"/>
            <a:ext cx="652744" cy="338554"/>
          </a:xfrm>
          <a:prstGeom prst="rect">
            <a:avLst/>
          </a:prstGeom>
          <a:noFill/>
        </p:spPr>
        <p:txBody>
          <a:bodyPr wrap="none" rtlCol="0">
            <a:spAutoFit/>
          </a:bodyPr>
          <a:lstStyle/>
          <a:p>
            <a:pPr algn="ctr"/>
            <a:r>
              <a:rPr lang="en-US" sz="1600" i="1" dirty="0" err="1">
                <a:solidFill>
                  <a:prstClr val="black"/>
                </a:solidFill>
                <a:latin typeface="+mj-lt"/>
              </a:rPr>
              <a:t>Wk</a:t>
            </a:r>
            <a:r>
              <a:rPr lang="en-US" sz="1600" i="1" dirty="0">
                <a:solidFill>
                  <a:prstClr val="black"/>
                </a:solidFill>
                <a:latin typeface="+mj-lt"/>
              </a:rPr>
              <a:t> 8</a:t>
            </a:r>
          </a:p>
        </p:txBody>
      </p:sp>
      <p:cxnSp>
        <p:nvCxnSpPr>
          <p:cNvPr id="28" name="Straight Arrow Connector 27">
            <a:extLst>
              <a:ext uri="{FF2B5EF4-FFF2-40B4-BE49-F238E27FC236}">
                <a16:creationId xmlns:a16="http://schemas.microsoft.com/office/drawing/2014/main" id="{07D65E0C-6FE4-4F67-B860-4D31BCEAD241}"/>
              </a:ext>
            </a:extLst>
          </p:cNvPr>
          <p:cNvCxnSpPr>
            <a:cxnSpLocks/>
          </p:cNvCxnSpPr>
          <p:nvPr/>
        </p:nvCxnSpPr>
        <p:spPr>
          <a:xfrm>
            <a:off x="1290831" y="5658818"/>
            <a:ext cx="9855983" cy="4950"/>
          </a:xfrm>
          <a:prstGeom prst="straightConnector1">
            <a:avLst/>
          </a:prstGeom>
          <a:noFill/>
          <a:ln w="38100" cap="flat" cmpd="sng" algn="ctr">
            <a:solidFill>
              <a:sysClr val="windowText" lastClr="000000"/>
            </a:solidFill>
            <a:prstDash val="solid"/>
            <a:miter lim="800000"/>
            <a:headEnd type="triangle"/>
            <a:tailEnd type="triangle"/>
          </a:ln>
          <a:effectLst/>
        </p:spPr>
      </p:cxnSp>
      <p:sp>
        <p:nvSpPr>
          <p:cNvPr id="29" name="TextBox 28">
            <a:extLst>
              <a:ext uri="{FF2B5EF4-FFF2-40B4-BE49-F238E27FC236}">
                <a16:creationId xmlns:a16="http://schemas.microsoft.com/office/drawing/2014/main" id="{ACE8B049-EE74-48DD-A632-4C3B5FCF64C5}"/>
              </a:ext>
            </a:extLst>
          </p:cNvPr>
          <p:cNvSpPr txBox="1"/>
          <p:nvPr/>
        </p:nvSpPr>
        <p:spPr>
          <a:xfrm>
            <a:off x="4242972" y="5375942"/>
            <a:ext cx="3664786" cy="523220"/>
          </a:xfrm>
          <a:prstGeom prst="rect">
            <a:avLst/>
          </a:prstGeom>
          <a:solidFill>
            <a:sysClr val="window" lastClr="FFFFFF"/>
          </a:solidFill>
        </p:spPr>
        <p:txBody>
          <a:bodyPr wrap="non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mj-lt"/>
              </a:rPr>
              <a:t>Stable lipid-lowering therapy or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mj-lt"/>
              </a:rPr>
              <a:t>no lipid-lowering therapy throughout the trial</a:t>
            </a:r>
          </a:p>
        </p:txBody>
      </p:sp>
      <p:sp>
        <p:nvSpPr>
          <p:cNvPr id="30" name="TextBox 29">
            <a:extLst>
              <a:ext uri="{FF2B5EF4-FFF2-40B4-BE49-F238E27FC236}">
                <a16:creationId xmlns:a16="http://schemas.microsoft.com/office/drawing/2014/main" id="{C616AA39-5D37-414A-9DBC-2272E755845D}"/>
              </a:ext>
            </a:extLst>
          </p:cNvPr>
          <p:cNvSpPr txBox="1"/>
          <p:nvPr/>
        </p:nvSpPr>
        <p:spPr>
          <a:xfrm>
            <a:off x="3064289" y="4919861"/>
            <a:ext cx="1027845" cy="338554"/>
          </a:xfrm>
          <a:prstGeom prst="rect">
            <a:avLst/>
          </a:prstGeom>
          <a:noFill/>
        </p:spPr>
        <p:txBody>
          <a:bodyPr wrap="none" rtlCol="0">
            <a:spAutoFit/>
          </a:bodyPr>
          <a:lstStyle/>
          <a:p>
            <a:pPr algn="ctr"/>
            <a:r>
              <a:rPr lang="en-US" sz="1600" b="1" dirty="0">
                <a:solidFill>
                  <a:prstClr val="black"/>
                </a:solidFill>
                <a:latin typeface="+mj-lt"/>
              </a:rPr>
              <a:t>Baseline</a:t>
            </a:r>
          </a:p>
        </p:txBody>
      </p:sp>
      <p:sp>
        <p:nvSpPr>
          <p:cNvPr id="33" name="Rectangle 32">
            <a:extLst>
              <a:ext uri="{FF2B5EF4-FFF2-40B4-BE49-F238E27FC236}">
                <a16:creationId xmlns:a16="http://schemas.microsoft.com/office/drawing/2014/main" id="{DDF3654B-3711-485B-90E1-4BC9B8A85BF3}"/>
              </a:ext>
            </a:extLst>
          </p:cNvPr>
          <p:cNvSpPr/>
          <p:nvPr/>
        </p:nvSpPr>
        <p:spPr>
          <a:xfrm>
            <a:off x="276103" y="1891375"/>
            <a:ext cx="1326450" cy="1048380"/>
          </a:xfrm>
          <a:prstGeom prst="rect">
            <a:avLst/>
          </a:prstGeom>
          <a:no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j-lt"/>
              <a:ea typeface="+mn-ea"/>
              <a:cs typeface="+mn-cs"/>
            </a:endParaRPr>
          </a:p>
        </p:txBody>
      </p:sp>
      <p:cxnSp>
        <p:nvCxnSpPr>
          <p:cNvPr id="34" name="Straight Arrow Connector 33">
            <a:extLst>
              <a:ext uri="{FF2B5EF4-FFF2-40B4-BE49-F238E27FC236}">
                <a16:creationId xmlns:a16="http://schemas.microsoft.com/office/drawing/2014/main" id="{1C0CE1B2-0542-4884-B486-6BEE4BAFCD12}"/>
              </a:ext>
            </a:extLst>
          </p:cNvPr>
          <p:cNvCxnSpPr>
            <a:cxnSpLocks/>
          </p:cNvCxnSpPr>
          <p:nvPr/>
        </p:nvCxnSpPr>
        <p:spPr>
          <a:xfrm>
            <a:off x="1599720" y="2379559"/>
            <a:ext cx="334258" cy="0"/>
          </a:xfrm>
          <a:prstGeom prst="straightConnector1">
            <a:avLst/>
          </a:prstGeom>
          <a:noFill/>
          <a:ln w="12700" cap="flat" cmpd="sng" algn="ctr">
            <a:solidFill>
              <a:srgbClr val="4472C4"/>
            </a:solidFill>
            <a:prstDash val="solid"/>
            <a:miter lim="800000"/>
            <a:tailEnd type="triangle"/>
          </a:ln>
          <a:effectLst/>
        </p:spPr>
      </p:cxnSp>
      <p:sp>
        <p:nvSpPr>
          <p:cNvPr id="35" name="Rectangle 34">
            <a:extLst>
              <a:ext uri="{FF2B5EF4-FFF2-40B4-BE49-F238E27FC236}">
                <a16:creationId xmlns:a16="http://schemas.microsoft.com/office/drawing/2014/main" id="{E0101896-2ACC-449D-A6AA-F752C474B8BF}"/>
              </a:ext>
            </a:extLst>
          </p:cNvPr>
          <p:cNvSpPr/>
          <p:nvPr/>
        </p:nvSpPr>
        <p:spPr>
          <a:xfrm>
            <a:off x="1933978" y="1891375"/>
            <a:ext cx="1579261" cy="1051560"/>
          </a:xfrm>
          <a:prstGeom prst="rect">
            <a:avLst/>
          </a:prstGeom>
          <a:no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j-lt"/>
              <a:ea typeface="+mn-ea"/>
              <a:cs typeface="+mn-cs"/>
            </a:endParaRPr>
          </a:p>
        </p:txBody>
      </p:sp>
      <p:cxnSp>
        <p:nvCxnSpPr>
          <p:cNvPr id="37" name="Straight Connector 36">
            <a:extLst>
              <a:ext uri="{FF2B5EF4-FFF2-40B4-BE49-F238E27FC236}">
                <a16:creationId xmlns:a16="http://schemas.microsoft.com/office/drawing/2014/main" id="{394DD52B-A1B3-475C-B7C4-36F4088D97A3}"/>
              </a:ext>
            </a:extLst>
          </p:cNvPr>
          <p:cNvCxnSpPr>
            <a:cxnSpLocks/>
          </p:cNvCxnSpPr>
          <p:nvPr/>
        </p:nvCxnSpPr>
        <p:spPr>
          <a:xfrm>
            <a:off x="3682524" y="1400395"/>
            <a:ext cx="0" cy="1949018"/>
          </a:xfrm>
          <a:prstGeom prst="line">
            <a:avLst/>
          </a:prstGeom>
          <a:noFill/>
          <a:ln w="12700" cap="flat" cmpd="sng" algn="ctr">
            <a:solidFill>
              <a:srgbClr val="4472C4"/>
            </a:solidFill>
            <a:prstDash val="solid"/>
            <a:miter lim="800000"/>
          </a:ln>
          <a:effectLst/>
        </p:spPr>
      </p:cxnSp>
      <p:sp>
        <p:nvSpPr>
          <p:cNvPr id="42" name="TextBox 41">
            <a:extLst>
              <a:ext uri="{FF2B5EF4-FFF2-40B4-BE49-F238E27FC236}">
                <a16:creationId xmlns:a16="http://schemas.microsoft.com/office/drawing/2014/main" id="{F120F4DC-E6C6-48EC-8565-C671D89574D2}"/>
              </a:ext>
            </a:extLst>
          </p:cNvPr>
          <p:cNvSpPr txBox="1"/>
          <p:nvPr/>
        </p:nvSpPr>
        <p:spPr>
          <a:xfrm>
            <a:off x="276104" y="2177600"/>
            <a:ext cx="1323616" cy="298953"/>
          </a:xfrm>
          <a:prstGeom prst="rect">
            <a:avLst/>
          </a:prstGeom>
          <a:noFill/>
        </p:spPr>
        <p:txBody>
          <a:bodyPr wrap="square" rtlCol="0">
            <a:spAutoFit/>
          </a:bodyPr>
          <a:lstStyle/>
          <a:p>
            <a:pPr algn="ctr"/>
            <a:r>
              <a:rPr lang="en-US" sz="1500" b="1" dirty="0">
                <a:solidFill>
                  <a:prstClr val="black"/>
                </a:solidFill>
                <a:latin typeface="+mj-lt"/>
              </a:rPr>
              <a:t>Screening</a:t>
            </a:r>
          </a:p>
        </p:txBody>
      </p:sp>
      <p:sp>
        <p:nvSpPr>
          <p:cNvPr id="58" name="TextBox 57">
            <a:extLst>
              <a:ext uri="{FF2B5EF4-FFF2-40B4-BE49-F238E27FC236}">
                <a16:creationId xmlns:a16="http://schemas.microsoft.com/office/drawing/2014/main" id="{1D8A4464-5FF0-4C9C-A4E7-5FED936BC560}"/>
              </a:ext>
            </a:extLst>
          </p:cNvPr>
          <p:cNvSpPr txBox="1"/>
          <p:nvPr/>
        </p:nvSpPr>
        <p:spPr>
          <a:xfrm>
            <a:off x="1933979" y="1879345"/>
            <a:ext cx="1567552" cy="697558"/>
          </a:xfrm>
          <a:prstGeom prst="rect">
            <a:avLst/>
          </a:prstGeom>
          <a:noFill/>
        </p:spPr>
        <p:txBody>
          <a:bodyPr wrap="square" rtlCol="0">
            <a:spAutoFit/>
          </a:bodyPr>
          <a:lstStyle/>
          <a:p>
            <a:pPr algn="ctr"/>
            <a:r>
              <a:rPr lang="en-US" sz="1500" b="1" dirty="0">
                <a:solidFill>
                  <a:prstClr val="black"/>
                </a:solidFill>
                <a:latin typeface="+mj-lt"/>
              </a:rPr>
              <a:t>Randomization</a:t>
            </a:r>
          </a:p>
          <a:p>
            <a:pPr algn="ctr"/>
            <a:r>
              <a:rPr lang="en-US" sz="1400" i="1" dirty="0">
                <a:solidFill>
                  <a:prstClr val="black"/>
                </a:solidFill>
                <a:latin typeface="+mj-lt"/>
              </a:rPr>
              <a:t>1:1:1:1:1</a:t>
            </a:r>
          </a:p>
          <a:p>
            <a:pPr algn="ctr"/>
            <a:r>
              <a:rPr lang="en-US" sz="1400" i="1" dirty="0">
                <a:solidFill>
                  <a:prstClr val="black"/>
                </a:solidFill>
                <a:latin typeface="+mj-lt"/>
              </a:rPr>
              <a:t>Ratio</a:t>
            </a:r>
          </a:p>
        </p:txBody>
      </p:sp>
      <p:sp>
        <p:nvSpPr>
          <p:cNvPr id="64" name="Rectangle 63">
            <a:extLst>
              <a:ext uri="{FF2B5EF4-FFF2-40B4-BE49-F238E27FC236}">
                <a16:creationId xmlns:a16="http://schemas.microsoft.com/office/drawing/2014/main" id="{6E955F04-E55F-46C8-A09A-CA760BC3C655}"/>
              </a:ext>
            </a:extLst>
          </p:cNvPr>
          <p:cNvSpPr/>
          <p:nvPr/>
        </p:nvSpPr>
        <p:spPr>
          <a:xfrm>
            <a:off x="4045190" y="1234322"/>
            <a:ext cx="3326044" cy="338280"/>
          </a:xfrm>
          <a:prstGeom prst="rect">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65" name="Rectangle 64">
            <a:extLst>
              <a:ext uri="{FF2B5EF4-FFF2-40B4-BE49-F238E27FC236}">
                <a16:creationId xmlns:a16="http://schemas.microsoft.com/office/drawing/2014/main" id="{633EF1A0-7D15-4BD9-B5F4-7195E724D00C}"/>
              </a:ext>
            </a:extLst>
          </p:cNvPr>
          <p:cNvSpPr/>
          <p:nvPr/>
        </p:nvSpPr>
        <p:spPr>
          <a:xfrm>
            <a:off x="4045190" y="1720283"/>
            <a:ext cx="3326044" cy="338280"/>
          </a:xfrm>
          <a:prstGeom prst="rect">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66" name="Rectangle 65">
            <a:extLst>
              <a:ext uri="{FF2B5EF4-FFF2-40B4-BE49-F238E27FC236}">
                <a16:creationId xmlns:a16="http://schemas.microsoft.com/office/drawing/2014/main" id="{A48518AC-BE76-4645-B700-F75EDFBE17BC}"/>
              </a:ext>
            </a:extLst>
          </p:cNvPr>
          <p:cNvSpPr/>
          <p:nvPr/>
        </p:nvSpPr>
        <p:spPr>
          <a:xfrm>
            <a:off x="4042809" y="2199244"/>
            <a:ext cx="3326044" cy="338280"/>
          </a:xfrm>
          <a:prstGeom prst="rect">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67" name="Rectangle 66">
            <a:extLst>
              <a:ext uri="{FF2B5EF4-FFF2-40B4-BE49-F238E27FC236}">
                <a16:creationId xmlns:a16="http://schemas.microsoft.com/office/drawing/2014/main" id="{08E06B07-8302-47C6-903D-4E712E5C52DD}"/>
              </a:ext>
            </a:extLst>
          </p:cNvPr>
          <p:cNvSpPr/>
          <p:nvPr/>
        </p:nvSpPr>
        <p:spPr>
          <a:xfrm>
            <a:off x="4045190" y="2686251"/>
            <a:ext cx="3326044" cy="338280"/>
          </a:xfrm>
          <a:prstGeom prst="rect">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68" name="Rectangle 67">
            <a:extLst>
              <a:ext uri="{FF2B5EF4-FFF2-40B4-BE49-F238E27FC236}">
                <a16:creationId xmlns:a16="http://schemas.microsoft.com/office/drawing/2014/main" id="{3A62D16C-8996-4C1F-A4D4-B5185B37BECA}"/>
              </a:ext>
            </a:extLst>
          </p:cNvPr>
          <p:cNvSpPr/>
          <p:nvPr/>
        </p:nvSpPr>
        <p:spPr>
          <a:xfrm>
            <a:off x="4042809" y="3182525"/>
            <a:ext cx="3326044" cy="338280"/>
          </a:xfrm>
          <a:prstGeom prst="rect">
            <a:avLst/>
          </a:prstGeom>
          <a:solidFill>
            <a:schemeClr val="bg1"/>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48" name="Rectangle 47">
            <a:extLst>
              <a:ext uri="{FF2B5EF4-FFF2-40B4-BE49-F238E27FC236}">
                <a16:creationId xmlns:a16="http://schemas.microsoft.com/office/drawing/2014/main" id="{508BE669-E250-4329-9583-BB526BFDA0EC}"/>
              </a:ext>
            </a:extLst>
          </p:cNvPr>
          <p:cNvSpPr/>
          <p:nvPr/>
        </p:nvSpPr>
        <p:spPr>
          <a:xfrm>
            <a:off x="7728434" y="1234322"/>
            <a:ext cx="3327640" cy="338280"/>
          </a:xfrm>
          <a:prstGeom prst="rect">
            <a:avLst/>
          </a:prstGeom>
          <a:no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49" name="Rectangle 48">
            <a:extLst>
              <a:ext uri="{FF2B5EF4-FFF2-40B4-BE49-F238E27FC236}">
                <a16:creationId xmlns:a16="http://schemas.microsoft.com/office/drawing/2014/main" id="{00BFFD70-834F-48C3-AE91-813B5A7A4686}"/>
              </a:ext>
            </a:extLst>
          </p:cNvPr>
          <p:cNvSpPr/>
          <p:nvPr/>
        </p:nvSpPr>
        <p:spPr>
          <a:xfrm>
            <a:off x="7728434" y="1720283"/>
            <a:ext cx="3327640" cy="338280"/>
          </a:xfrm>
          <a:prstGeom prst="rect">
            <a:avLst/>
          </a:prstGeom>
          <a:no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50" name="Rectangle 49">
            <a:extLst>
              <a:ext uri="{FF2B5EF4-FFF2-40B4-BE49-F238E27FC236}">
                <a16:creationId xmlns:a16="http://schemas.microsoft.com/office/drawing/2014/main" id="{177C9967-50B3-4777-B6FB-CFF460F7E40F}"/>
              </a:ext>
            </a:extLst>
          </p:cNvPr>
          <p:cNvSpPr/>
          <p:nvPr/>
        </p:nvSpPr>
        <p:spPr>
          <a:xfrm>
            <a:off x="7725259" y="2199244"/>
            <a:ext cx="3327640" cy="338280"/>
          </a:xfrm>
          <a:prstGeom prst="rect">
            <a:avLst/>
          </a:prstGeom>
          <a:no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51" name="Rectangle 50">
            <a:extLst>
              <a:ext uri="{FF2B5EF4-FFF2-40B4-BE49-F238E27FC236}">
                <a16:creationId xmlns:a16="http://schemas.microsoft.com/office/drawing/2014/main" id="{AED93BEE-9C01-4A99-80A8-F0913E6109A1}"/>
              </a:ext>
            </a:extLst>
          </p:cNvPr>
          <p:cNvSpPr/>
          <p:nvPr/>
        </p:nvSpPr>
        <p:spPr>
          <a:xfrm>
            <a:off x="7725259" y="2686251"/>
            <a:ext cx="3327640" cy="338280"/>
          </a:xfrm>
          <a:prstGeom prst="rect">
            <a:avLst/>
          </a:prstGeom>
          <a:no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52" name="Rectangle 51">
            <a:extLst>
              <a:ext uri="{FF2B5EF4-FFF2-40B4-BE49-F238E27FC236}">
                <a16:creationId xmlns:a16="http://schemas.microsoft.com/office/drawing/2014/main" id="{D7BCA198-78F2-4D15-A3D1-30559A32EB3C}"/>
              </a:ext>
            </a:extLst>
          </p:cNvPr>
          <p:cNvSpPr/>
          <p:nvPr/>
        </p:nvSpPr>
        <p:spPr>
          <a:xfrm>
            <a:off x="7722084" y="3182525"/>
            <a:ext cx="3327640" cy="338280"/>
          </a:xfrm>
          <a:prstGeom prst="rect">
            <a:avLst/>
          </a:prstGeom>
          <a:no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53" name="TextBox 52">
            <a:extLst>
              <a:ext uri="{FF2B5EF4-FFF2-40B4-BE49-F238E27FC236}">
                <a16:creationId xmlns:a16="http://schemas.microsoft.com/office/drawing/2014/main" id="{118933C3-5413-4E77-9ED5-B06E85D32DE2}"/>
              </a:ext>
            </a:extLst>
          </p:cNvPr>
          <p:cNvSpPr txBox="1"/>
          <p:nvPr/>
        </p:nvSpPr>
        <p:spPr>
          <a:xfrm>
            <a:off x="7862665" y="1246027"/>
            <a:ext cx="3127342" cy="369332"/>
          </a:xfrm>
          <a:prstGeom prst="rect">
            <a:avLst/>
          </a:prstGeom>
          <a:noFill/>
        </p:spPr>
        <p:txBody>
          <a:bodyPr wrap="square" rtlCol="0">
            <a:spAutoFit/>
          </a:bodyPr>
          <a:lstStyle/>
          <a:p>
            <a:pPr algn="ctr"/>
            <a:r>
              <a:rPr lang="en-US" dirty="0">
                <a:solidFill>
                  <a:prstClr val="black"/>
                </a:solidFill>
                <a:latin typeface="+mj-lt"/>
              </a:rPr>
              <a:t>Follow Up</a:t>
            </a:r>
          </a:p>
        </p:txBody>
      </p:sp>
      <p:sp>
        <p:nvSpPr>
          <p:cNvPr id="54" name="TextBox 53">
            <a:extLst>
              <a:ext uri="{FF2B5EF4-FFF2-40B4-BE49-F238E27FC236}">
                <a16:creationId xmlns:a16="http://schemas.microsoft.com/office/drawing/2014/main" id="{DE9A31FB-C2BB-4DB7-8774-1B5D9E325D6E}"/>
              </a:ext>
            </a:extLst>
          </p:cNvPr>
          <p:cNvSpPr txBox="1"/>
          <p:nvPr/>
        </p:nvSpPr>
        <p:spPr>
          <a:xfrm>
            <a:off x="7863022" y="1738747"/>
            <a:ext cx="3127342" cy="369332"/>
          </a:xfrm>
          <a:prstGeom prst="rect">
            <a:avLst/>
          </a:prstGeom>
          <a:noFill/>
        </p:spPr>
        <p:txBody>
          <a:bodyPr wrap="square" rtlCol="0">
            <a:spAutoFit/>
          </a:bodyPr>
          <a:lstStyle/>
          <a:p>
            <a:pPr algn="ctr"/>
            <a:r>
              <a:rPr lang="en-US" dirty="0">
                <a:solidFill>
                  <a:prstClr val="black"/>
                </a:solidFill>
                <a:latin typeface="+mj-lt"/>
              </a:rPr>
              <a:t>Follow Up</a:t>
            </a:r>
          </a:p>
        </p:txBody>
      </p:sp>
      <p:sp>
        <p:nvSpPr>
          <p:cNvPr id="55" name="TextBox 54">
            <a:extLst>
              <a:ext uri="{FF2B5EF4-FFF2-40B4-BE49-F238E27FC236}">
                <a16:creationId xmlns:a16="http://schemas.microsoft.com/office/drawing/2014/main" id="{66052C86-C0A8-474D-83F5-808CAD666A0B}"/>
              </a:ext>
            </a:extLst>
          </p:cNvPr>
          <p:cNvSpPr txBox="1"/>
          <p:nvPr/>
        </p:nvSpPr>
        <p:spPr>
          <a:xfrm>
            <a:off x="7861179" y="3190013"/>
            <a:ext cx="3127342" cy="369332"/>
          </a:xfrm>
          <a:prstGeom prst="rect">
            <a:avLst/>
          </a:prstGeom>
          <a:noFill/>
        </p:spPr>
        <p:txBody>
          <a:bodyPr wrap="square" rtlCol="0">
            <a:spAutoFit/>
          </a:bodyPr>
          <a:lstStyle/>
          <a:p>
            <a:pPr algn="ctr"/>
            <a:r>
              <a:rPr lang="en-US" dirty="0">
                <a:solidFill>
                  <a:prstClr val="black"/>
                </a:solidFill>
                <a:latin typeface="+mj-lt"/>
              </a:rPr>
              <a:t>Follow Up</a:t>
            </a:r>
          </a:p>
        </p:txBody>
      </p:sp>
      <p:sp>
        <p:nvSpPr>
          <p:cNvPr id="56" name="TextBox 55">
            <a:extLst>
              <a:ext uri="{FF2B5EF4-FFF2-40B4-BE49-F238E27FC236}">
                <a16:creationId xmlns:a16="http://schemas.microsoft.com/office/drawing/2014/main" id="{4E1DAA60-45BB-4C7F-9F14-0934CB5DD3B1}"/>
              </a:ext>
            </a:extLst>
          </p:cNvPr>
          <p:cNvSpPr txBox="1"/>
          <p:nvPr/>
        </p:nvSpPr>
        <p:spPr>
          <a:xfrm>
            <a:off x="7861175" y="2220421"/>
            <a:ext cx="3127342" cy="369332"/>
          </a:xfrm>
          <a:prstGeom prst="rect">
            <a:avLst/>
          </a:prstGeom>
          <a:noFill/>
        </p:spPr>
        <p:txBody>
          <a:bodyPr wrap="square" rtlCol="0">
            <a:spAutoFit/>
          </a:bodyPr>
          <a:lstStyle/>
          <a:p>
            <a:pPr algn="ctr"/>
            <a:r>
              <a:rPr lang="en-US" dirty="0">
                <a:solidFill>
                  <a:prstClr val="black"/>
                </a:solidFill>
                <a:latin typeface="+mj-lt"/>
              </a:rPr>
              <a:t>Follow Up</a:t>
            </a:r>
          </a:p>
        </p:txBody>
      </p:sp>
      <p:sp>
        <p:nvSpPr>
          <p:cNvPr id="57" name="TextBox 56">
            <a:extLst>
              <a:ext uri="{FF2B5EF4-FFF2-40B4-BE49-F238E27FC236}">
                <a16:creationId xmlns:a16="http://schemas.microsoft.com/office/drawing/2014/main" id="{A662381A-EDB3-4416-87AB-D01F5F372C68}"/>
              </a:ext>
            </a:extLst>
          </p:cNvPr>
          <p:cNvSpPr txBox="1"/>
          <p:nvPr/>
        </p:nvSpPr>
        <p:spPr>
          <a:xfrm>
            <a:off x="7861531" y="2704330"/>
            <a:ext cx="3127342" cy="369332"/>
          </a:xfrm>
          <a:prstGeom prst="rect">
            <a:avLst/>
          </a:prstGeom>
          <a:noFill/>
        </p:spPr>
        <p:txBody>
          <a:bodyPr wrap="square" rtlCol="0">
            <a:spAutoFit/>
          </a:bodyPr>
          <a:lstStyle/>
          <a:p>
            <a:pPr algn="ctr"/>
            <a:r>
              <a:rPr lang="en-US" dirty="0">
                <a:solidFill>
                  <a:prstClr val="black"/>
                </a:solidFill>
                <a:latin typeface="+mj-lt"/>
              </a:rPr>
              <a:t>Follow Up</a:t>
            </a:r>
          </a:p>
        </p:txBody>
      </p:sp>
      <p:sp>
        <p:nvSpPr>
          <p:cNvPr id="69" name="TextBox 68">
            <a:extLst>
              <a:ext uri="{FF2B5EF4-FFF2-40B4-BE49-F238E27FC236}">
                <a16:creationId xmlns:a16="http://schemas.microsoft.com/office/drawing/2014/main" id="{DAB081F7-5CA3-405F-BC86-9422E9EFC998}"/>
              </a:ext>
            </a:extLst>
          </p:cNvPr>
          <p:cNvSpPr txBox="1"/>
          <p:nvPr/>
        </p:nvSpPr>
        <p:spPr>
          <a:xfrm>
            <a:off x="1933978" y="2576903"/>
            <a:ext cx="1567553" cy="341661"/>
          </a:xfrm>
          <a:prstGeom prst="rect">
            <a:avLst/>
          </a:prstGeom>
          <a:noFill/>
        </p:spPr>
        <p:txBody>
          <a:bodyPr wrap="square" rtlCol="0">
            <a:spAutoFit/>
          </a:bodyPr>
          <a:lstStyle/>
          <a:p>
            <a:pPr algn="ctr"/>
            <a:r>
              <a:rPr lang="en-US" b="1" dirty="0">
                <a:solidFill>
                  <a:prstClr val="black"/>
                </a:solidFill>
                <a:latin typeface="+mj-lt"/>
              </a:rPr>
              <a:t>N=381</a:t>
            </a:r>
          </a:p>
        </p:txBody>
      </p:sp>
      <p:sp>
        <p:nvSpPr>
          <p:cNvPr id="71" name="Rectangle: Rounded Corners 70">
            <a:extLst>
              <a:ext uri="{FF2B5EF4-FFF2-40B4-BE49-F238E27FC236}">
                <a16:creationId xmlns:a16="http://schemas.microsoft.com/office/drawing/2014/main" id="{CB4C54A4-3677-4715-A194-D53F0F122C00}"/>
              </a:ext>
            </a:extLst>
          </p:cNvPr>
          <p:cNvSpPr/>
          <p:nvPr/>
        </p:nvSpPr>
        <p:spPr>
          <a:xfrm>
            <a:off x="6608028" y="4682486"/>
            <a:ext cx="1224642" cy="635070"/>
          </a:xfrm>
          <a:prstGeom prst="roundRect">
            <a:avLst/>
          </a:prstGeom>
          <a:solidFill>
            <a:schemeClr val="bg1"/>
          </a:solidFill>
          <a:ln w="1905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j-lt"/>
              <a:ea typeface="+mn-ea"/>
              <a:cs typeface="+mn-cs"/>
            </a:endParaRPr>
          </a:p>
        </p:txBody>
      </p:sp>
      <p:sp>
        <p:nvSpPr>
          <p:cNvPr id="72" name="TextBox 71">
            <a:extLst>
              <a:ext uri="{FF2B5EF4-FFF2-40B4-BE49-F238E27FC236}">
                <a16:creationId xmlns:a16="http://schemas.microsoft.com/office/drawing/2014/main" id="{08B2B7DF-291B-4F0C-AF1B-D180FC51E0F4}"/>
              </a:ext>
            </a:extLst>
          </p:cNvPr>
          <p:cNvSpPr txBox="1"/>
          <p:nvPr/>
        </p:nvSpPr>
        <p:spPr>
          <a:xfrm>
            <a:off x="6673148" y="4714556"/>
            <a:ext cx="1120820" cy="584775"/>
          </a:xfrm>
          <a:prstGeom prst="rect">
            <a:avLst/>
          </a:prstGeom>
          <a:noFill/>
        </p:spPr>
        <p:txBody>
          <a:bodyPr wrap="none" rtlCol="0">
            <a:spAutoFit/>
          </a:bodyPr>
          <a:lstStyle/>
          <a:p>
            <a:pPr algn="ctr"/>
            <a:r>
              <a:rPr lang="en-US" sz="1600" b="1" dirty="0">
                <a:solidFill>
                  <a:prstClr val="black"/>
                </a:solidFill>
                <a:latin typeface="+mj-lt"/>
              </a:rPr>
              <a:t>End of</a:t>
            </a:r>
            <a:br>
              <a:rPr lang="en-US" sz="1600" b="1" dirty="0">
                <a:solidFill>
                  <a:prstClr val="black"/>
                </a:solidFill>
                <a:latin typeface="+mj-lt"/>
              </a:rPr>
            </a:br>
            <a:r>
              <a:rPr lang="en-US" sz="1600" b="1" dirty="0">
                <a:solidFill>
                  <a:prstClr val="black"/>
                </a:solidFill>
                <a:latin typeface="+mj-lt"/>
              </a:rPr>
              <a:t>treatment</a:t>
            </a:r>
          </a:p>
        </p:txBody>
      </p:sp>
      <p:sp>
        <p:nvSpPr>
          <p:cNvPr id="75" name="TextBox 74">
            <a:extLst>
              <a:ext uri="{FF2B5EF4-FFF2-40B4-BE49-F238E27FC236}">
                <a16:creationId xmlns:a16="http://schemas.microsoft.com/office/drawing/2014/main" id="{B80BBB23-95B7-4192-B6AB-081D171D303C}"/>
              </a:ext>
            </a:extLst>
          </p:cNvPr>
          <p:cNvSpPr txBox="1"/>
          <p:nvPr/>
        </p:nvSpPr>
        <p:spPr>
          <a:xfrm>
            <a:off x="405581" y="172368"/>
            <a:ext cx="11407878" cy="1015663"/>
          </a:xfrm>
          <a:prstGeom prst="rect">
            <a:avLst/>
          </a:prstGeom>
          <a:noFill/>
        </p:spPr>
        <p:txBody>
          <a:bodyPr wrap="square">
            <a:spAutoFit/>
          </a:bodyPr>
          <a:lstStyle/>
          <a:p>
            <a:r>
              <a:rPr lang="en-US" sz="3200" b="1" dirty="0">
                <a:solidFill>
                  <a:srgbClr val="00539B"/>
                </a:solidFill>
              </a:rPr>
              <a:t>Study Design: </a:t>
            </a:r>
            <a:r>
              <a:rPr lang="en-US" sz="2800" b="1" dirty="0">
                <a:solidFill>
                  <a:srgbClr val="00539B"/>
                </a:solidFill>
              </a:rPr>
              <a:t>Phase 2b, Multicenter, Randomized, Controlled Trial of MK-0616</a:t>
            </a:r>
            <a:endParaRPr lang="en-US" sz="3200" b="1" dirty="0">
              <a:solidFill>
                <a:srgbClr val="00539B"/>
              </a:solidFill>
            </a:endParaRPr>
          </a:p>
        </p:txBody>
      </p:sp>
      <p:sp>
        <p:nvSpPr>
          <p:cNvPr id="74" name="TextBox 73">
            <a:extLst>
              <a:ext uri="{FF2B5EF4-FFF2-40B4-BE49-F238E27FC236}">
                <a16:creationId xmlns:a16="http://schemas.microsoft.com/office/drawing/2014/main" id="{11D10297-6395-46D9-8170-60FC25FE505C}"/>
              </a:ext>
            </a:extLst>
          </p:cNvPr>
          <p:cNvSpPr txBox="1"/>
          <p:nvPr/>
        </p:nvSpPr>
        <p:spPr>
          <a:xfrm>
            <a:off x="4502635" y="1234322"/>
            <a:ext cx="2695512" cy="369332"/>
          </a:xfrm>
          <a:prstGeom prst="rect">
            <a:avLst/>
          </a:prstGeom>
          <a:noFill/>
        </p:spPr>
        <p:txBody>
          <a:bodyPr wrap="square" rtlCol="0">
            <a:spAutoFit/>
          </a:bodyPr>
          <a:lstStyle/>
          <a:p>
            <a:pPr algn="ctr"/>
            <a:r>
              <a:rPr lang="en-US" dirty="0">
                <a:solidFill>
                  <a:prstClr val="black"/>
                </a:solidFill>
                <a:latin typeface="+mj-lt"/>
              </a:rPr>
              <a:t>6 mg once daily</a:t>
            </a:r>
          </a:p>
        </p:txBody>
      </p:sp>
      <p:sp>
        <p:nvSpPr>
          <p:cNvPr id="76" name="TextBox 75">
            <a:extLst>
              <a:ext uri="{FF2B5EF4-FFF2-40B4-BE49-F238E27FC236}">
                <a16:creationId xmlns:a16="http://schemas.microsoft.com/office/drawing/2014/main" id="{C039B848-059E-4B90-A4AA-DF8D18DF60D9}"/>
              </a:ext>
            </a:extLst>
          </p:cNvPr>
          <p:cNvSpPr txBox="1"/>
          <p:nvPr/>
        </p:nvSpPr>
        <p:spPr>
          <a:xfrm>
            <a:off x="4310454" y="1712228"/>
            <a:ext cx="2887693" cy="369332"/>
          </a:xfrm>
          <a:prstGeom prst="rect">
            <a:avLst/>
          </a:prstGeom>
          <a:noFill/>
        </p:spPr>
        <p:txBody>
          <a:bodyPr wrap="square" rtlCol="0">
            <a:spAutoFit/>
          </a:bodyPr>
          <a:lstStyle/>
          <a:p>
            <a:pPr algn="ctr"/>
            <a:r>
              <a:rPr lang="en-US" dirty="0">
                <a:solidFill>
                  <a:prstClr val="black"/>
                </a:solidFill>
                <a:latin typeface="+mj-lt"/>
              </a:rPr>
              <a:t>12 mg once daily</a:t>
            </a:r>
          </a:p>
        </p:txBody>
      </p:sp>
      <p:sp>
        <p:nvSpPr>
          <p:cNvPr id="77" name="TextBox 76">
            <a:extLst>
              <a:ext uri="{FF2B5EF4-FFF2-40B4-BE49-F238E27FC236}">
                <a16:creationId xmlns:a16="http://schemas.microsoft.com/office/drawing/2014/main" id="{E9892FBE-77B8-4A5B-A566-875187E02C64}"/>
              </a:ext>
            </a:extLst>
          </p:cNvPr>
          <p:cNvSpPr txBox="1"/>
          <p:nvPr/>
        </p:nvSpPr>
        <p:spPr>
          <a:xfrm>
            <a:off x="4310454" y="2202314"/>
            <a:ext cx="2887693" cy="369332"/>
          </a:xfrm>
          <a:prstGeom prst="rect">
            <a:avLst/>
          </a:prstGeom>
          <a:noFill/>
        </p:spPr>
        <p:txBody>
          <a:bodyPr wrap="square" rtlCol="0">
            <a:spAutoFit/>
          </a:bodyPr>
          <a:lstStyle/>
          <a:p>
            <a:pPr algn="ctr"/>
            <a:r>
              <a:rPr lang="en-US" dirty="0">
                <a:solidFill>
                  <a:prstClr val="black"/>
                </a:solidFill>
                <a:latin typeface="+mj-lt"/>
              </a:rPr>
              <a:t>18 mg once daily</a:t>
            </a:r>
          </a:p>
        </p:txBody>
      </p:sp>
      <p:sp>
        <p:nvSpPr>
          <p:cNvPr id="78" name="TextBox 77">
            <a:extLst>
              <a:ext uri="{FF2B5EF4-FFF2-40B4-BE49-F238E27FC236}">
                <a16:creationId xmlns:a16="http://schemas.microsoft.com/office/drawing/2014/main" id="{19C42F11-1C07-4CC3-AF92-563B64FBF01E}"/>
              </a:ext>
            </a:extLst>
          </p:cNvPr>
          <p:cNvSpPr txBox="1"/>
          <p:nvPr/>
        </p:nvSpPr>
        <p:spPr>
          <a:xfrm>
            <a:off x="4310454" y="2697189"/>
            <a:ext cx="2887693" cy="369332"/>
          </a:xfrm>
          <a:prstGeom prst="rect">
            <a:avLst/>
          </a:prstGeom>
          <a:noFill/>
        </p:spPr>
        <p:txBody>
          <a:bodyPr wrap="square" rtlCol="0">
            <a:spAutoFit/>
          </a:bodyPr>
          <a:lstStyle/>
          <a:p>
            <a:pPr algn="ctr"/>
            <a:r>
              <a:rPr lang="en-US" dirty="0">
                <a:solidFill>
                  <a:prstClr val="black"/>
                </a:solidFill>
                <a:latin typeface="+mj-lt"/>
              </a:rPr>
              <a:t>30 mg once daily</a:t>
            </a:r>
          </a:p>
        </p:txBody>
      </p:sp>
      <p:sp>
        <p:nvSpPr>
          <p:cNvPr id="79" name="TextBox 78">
            <a:extLst>
              <a:ext uri="{FF2B5EF4-FFF2-40B4-BE49-F238E27FC236}">
                <a16:creationId xmlns:a16="http://schemas.microsoft.com/office/drawing/2014/main" id="{085E9CB8-C116-482C-AF97-617499C40D9D}"/>
              </a:ext>
            </a:extLst>
          </p:cNvPr>
          <p:cNvSpPr txBox="1"/>
          <p:nvPr/>
        </p:nvSpPr>
        <p:spPr>
          <a:xfrm>
            <a:off x="4310454" y="3189895"/>
            <a:ext cx="2887693" cy="369332"/>
          </a:xfrm>
          <a:prstGeom prst="rect">
            <a:avLst/>
          </a:prstGeom>
          <a:noFill/>
        </p:spPr>
        <p:txBody>
          <a:bodyPr wrap="square" rtlCol="0">
            <a:spAutoFit/>
          </a:bodyPr>
          <a:lstStyle/>
          <a:p>
            <a:pPr algn="ctr"/>
            <a:r>
              <a:rPr lang="en-US" dirty="0">
                <a:solidFill>
                  <a:prstClr val="black"/>
                </a:solidFill>
                <a:latin typeface="+mj-lt"/>
              </a:rPr>
              <a:t>Placebo</a:t>
            </a:r>
          </a:p>
        </p:txBody>
      </p:sp>
      <p:pic>
        <p:nvPicPr>
          <p:cNvPr id="2" name="Picture 1" descr="Logo&#10;&#10;Description automatically generated">
            <a:extLst>
              <a:ext uri="{FF2B5EF4-FFF2-40B4-BE49-F238E27FC236}">
                <a16:creationId xmlns:a16="http://schemas.microsoft.com/office/drawing/2014/main" id="{6E0E1C2C-3711-ABE8-1081-1894EA757E9D}"/>
              </a:ext>
            </a:extLst>
          </p:cNvPr>
          <p:cNvPicPr>
            <a:picLocks noChangeAspect="1"/>
          </p:cNvPicPr>
          <p:nvPr/>
        </p:nvPicPr>
        <p:blipFill>
          <a:blip r:embed="rId3"/>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272499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FD75447B-660B-4FC7-A6A2-8CF8C6E4DEC6}"/>
              </a:ext>
            </a:extLst>
          </p:cNvPr>
          <p:cNvGraphicFramePr>
            <a:graphicFrameLocks noGrp="1"/>
          </p:cNvGraphicFramePr>
          <p:nvPr>
            <p:extLst>
              <p:ext uri="{D42A27DB-BD31-4B8C-83A1-F6EECF244321}">
                <p14:modId xmlns:p14="http://schemas.microsoft.com/office/powerpoint/2010/main" val="3698646306"/>
              </p:ext>
            </p:extLst>
          </p:nvPr>
        </p:nvGraphicFramePr>
        <p:xfrm>
          <a:off x="523568" y="796165"/>
          <a:ext cx="10990732" cy="5105400"/>
        </p:xfrm>
        <a:graphic>
          <a:graphicData uri="http://schemas.openxmlformats.org/drawingml/2006/table">
            <a:tbl>
              <a:tblPr firstRow="1" firstCol="1" bandRow="1">
                <a:tableStyleId>{3B4B98B0-60AC-42C2-AFA5-B58CD77FA1E5}</a:tableStyleId>
              </a:tblPr>
              <a:tblGrid>
                <a:gridCol w="2761132">
                  <a:extLst>
                    <a:ext uri="{9D8B030D-6E8A-4147-A177-3AD203B41FA5}">
                      <a16:colId xmlns:a16="http://schemas.microsoft.com/office/drawing/2014/main" val="537431389"/>
                    </a:ext>
                  </a:extLst>
                </a:gridCol>
                <a:gridCol w="1371600">
                  <a:extLst>
                    <a:ext uri="{9D8B030D-6E8A-4147-A177-3AD203B41FA5}">
                      <a16:colId xmlns:a16="http://schemas.microsoft.com/office/drawing/2014/main" val="3720013981"/>
                    </a:ext>
                  </a:extLst>
                </a:gridCol>
                <a:gridCol w="1371600">
                  <a:extLst>
                    <a:ext uri="{9D8B030D-6E8A-4147-A177-3AD203B41FA5}">
                      <a16:colId xmlns:a16="http://schemas.microsoft.com/office/drawing/2014/main" val="4032553238"/>
                    </a:ext>
                  </a:extLst>
                </a:gridCol>
                <a:gridCol w="1371600">
                  <a:extLst>
                    <a:ext uri="{9D8B030D-6E8A-4147-A177-3AD203B41FA5}">
                      <a16:colId xmlns:a16="http://schemas.microsoft.com/office/drawing/2014/main" val="591570234"/>
                    </a:ext>
                  </a:extLst>
                </a:gridCol>
                <a:gridCol w="1371600">
                  <a:extLst>
                    <a:ext uri="{9D8B030D-6E8A-4147-A177-3AD203B41FA5}">
                      <a16:colId xmlns:a16="http://schemas.microsoft.com/office/drawing/2014/main" val="2912295620"/>
                    </a:ext>
                  </a:extLst>
                </a:gridCol>
                <a:gridCol w="1371600">
                  <a:extLst>
                    <a:ext uri="{9D8B030D-6E8A-4147-A177-3AD203B41FA5}">
                      <a16:colId xmlns:a16="http://schemas.microsoft.com/office/drawing/2014/main" val="614914753"/>
                    </a:ext>
                  </a:extLst>
                </a:gridCol>
                <a:gridCol w="1371600">
                  <a:extLst>
                    <a:ext uri="{9D8B030D-6E8A-4147-A177-3AD203B41FA5}">
                      <a16:colId xmlns:a16="http://schemas.microsoft.com/office/drawing/2014/main" val="990801529"/>
                    </a:ext>
                  </a:extLst>
                </a:gridCol>
              </a:tblGrid>
              <a:tr h="258261">
                <a:tc>
                  <a:txBody>
                    <a:bodyPr/>
                    <a:lstStyle/>
                    <a:p>
                      <a:pPr marL="0" marR="0">
                        <a:lnSpc>
                          <a:spcPct val="100000"/>
                        </a:lnSpc>
                        <a:spcBef>
                          <a:spcPts val="0"/>
                        </a:spcBef>
                        <a:spcAft>
                          <a:spcPts val="0"/>
                        </a:spcAft>
                      </a:pPr>
                      <a:endParaRPr lang="en-US" sz="110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tc gridSpan="4">
                  <a:txBody>
                    <a:bodyPr/>
                    <a:lstStyle/>
                    <a:p>
                      <a:pPr marL="0" marR="0" algn="ctr">
                        <a:lnSpc>
                          <a:spcPct val="100000"/>
                        </a:lnSpc>
                        <a:spcBef>
                          <a:spcPts val="0"/>
                        </a:spcBef>
                        <a:spcAft>
                          <a:spcPts val="0"/>
                        </a:spcAft>
                      </a:pPr>
                      <a:r>
                        <a:rPr lang="en-US" sz="1200" b="1">
                          <a:solidFill>
                            <a:schemeClr val="bg1"/>
                          </a:solidFill>
                          <a:effectLst/>
                          <a:latin typeface="+mj-lt"/>
                        </a:rPr>
                        <a:t>MK-0616</a:t>
                      </a:r>
                      <a:endParaRPr lang="en-US" sz="1200" b="1">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tc hMerge="1">
                  <a:txBody>
                    <a:bodyPr/>
                    <a:lstStyle/>
                    <a:p>
                      <a:pPr marL="0" marR="0" algn="ctr">
                        <a:lnSpc>
                          <a:spcPct val="100000"/>
                        </a:lnSpc>
                        <a:spcBef>
                          <a:spcPts val="0"/>
                        </a:spcBef>
                        <a:spcAft>
                          <a:spcPts val="0"/>
                        </a:spcAft>
                      </a:pP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18871" marR="18871" marT="0" marB="0" anchor="b"/>
                </a:tc>
                <a:tc hMerge="1">
                  <a:txBody>
                    <a:bodyPr/>
                    <a:lstStyle/>
                    <a:p>
                      <a:pPr marL="0" marR="0" algn="ctr">
                        <a:lnSpc>
                          <a:spcPct val="100000"/>
                        </a:lnSpc>
                        <a:spcBef>
                          <a:spcPts val="0"/>
                        </a:spcBef>
                        <a:spcAft>
                          <a:spcPts val="0"/>
                        </a:spcAft>
                      </a:pP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18871" marR="18871" marT="0" marB="0"/>
                </a:tc>
                <a:tc hMerge="1">
                  <a:txBody>
                    <a:bodyPr/>
                    <a:lstStyle/>
                    <a:p>
                      <a:pPr marL="0" marR="0" algn="ctr">
                        <a:lnSpc>
                          <a:spcPct val="100000"/>
                        </a:lnSpc>
                        <a:spcBef>
                          <a:spcPts val="0"/>
                        </a:spcBef>
                        <a:spcAft>
                          <a:spcPts val="0"/>
                        </a:spcAft>
                      </a:pPr>
                      <a:endParaRPr lang="en-US" sz="800">
                        <a:effectLst/>
                        <a:latin typeface="Calibri" panose="020F0502020204030204" pitchFamily="34" charset="0"/>
                        <a:ea typeface="Calibri" panose="020F0502020204030204" pitchFamily="34" charset="0"/>
                        <a:cs typeface="Times New Roman" panose="02020603050405020304" pitchFamily="18" charset="0"/>
                      </a:endParaRPr>
                    </a:p>
                  </a:txBody>
                  <a:tcPr marL="18871" marR="18871"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solidFill>
                            <a:schemeClr val="bg1"/>
                          </a:solidFill>
                          <a:effectLst/>
                          <a:latin typeface="+mj-lt"/>
                        </a:rPr>
                        <a:t>Placebo </a:t>
                      </a:r>
                      <a:endParaRPr lang="en-US" sz="1200" b="1">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tc>
                  <a:txBody>
                    <a:bodyPr/>
                    <a:lstStyle/>
                    <a:p>
                      <a:pPr marL="0" marR="0" algn="ctr">
                        <a:lnSpc>
                          <a:spcPct val="100000"/>
                        </a:lnSpc>
                        <a:spcBef>
                          <a:spcPts val="0"/>
                        </a:spcBef>
                        <a:spcAft>
                          <a:spcPts val="0"/>
                        </a:spcAft>
                      </a:pPr>
                      <a:r>
                        <a:rPr lang="en-US" sz="1200" b="1" dirty="0">
                          <a:solidFill>
                            <a:schemeClr val="bg1"/>
                          </a:solidFill>
                          <a:effectLst/>
                          <a:latin typeface="+mj-lt"/>
                        </a:rPr>
                        <a:t>Total</a:t>
                      </a:r>
                      <a:endParaRPr lang="en-US" sz="1200" b="1" dirty="0">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extLst>
                  <a:ext uri="{0D108BD9-81ED-4DB2-BD59-A6C34878D82A}">
                    <a16:rowId xmlns:a16="http://schemas.microsoft.com/office/drawing/2014/main" val="276460672"/>
                  </a:ext>
                </a:extLst>
              </a:tr>
              <a:tr h="401739">
                <a:tc>
                  <a:txBody>
                    <a:bodyPr/>
                    <a:lstStyle/>
                    <a:p>
                      <a:pPr marL="0" marR="0">
                        <a:lnSpc>
                          <a:spcPct val="100000"/>
                        </a:lnSpc>
                        <a:spcBef>
                          <a:spcPts val="0"/>
                        </a:spcBef>
                        <a:spcAft>
                          <a:spcPts val="0"/>
                        </a:spcAft>
                      </a:pPr>
                      <a:endParaRPr lang="en-US" sz="1100"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997CD"/>
                    </a:solidFill>
                  </a:tcPr>
                </a:tc>
                <a:tc>
                  <a:txBody>
                    <a:bodyPr/>
                    <a:lstStyle/>
                    <a:p>
                      <a:pPr marL="0" marR="0" algn="ctr">
                        <a:lnSpc>
                          <a:spcPct val="100000"/>
                        </a:lnSpc>
                        <a:spcBef>
                          <a:spcPts val="0"/>
                        </a:spcBef>
                        <a:spcAft>
                          <a:spcPts val="0"/>
                        </a:spcAft>
                      </a:pPr>
                      <a:r>
                        <a:rPr lang="en-US" sz="1100" b="1">
                          <a:solidFill>
                            <a:schemeClr val="bg1"/>
                          </a:solidFill>
                          <a:effectLst/>
                          <a:latin typeface="+mj-lt"/>
                        </a:rPr>
                        <a:t>6 mg</a:t>
                      </a:r>
                      <a:br>
                        <a:rPr lang="en-US" sz="1100" b="1">
                          <a:solidFill>
                            <a:schemeClr val="bg1"/>
                          </a:solidFill>
                          <a:effectLst/>
                          <a:latin typeface="+mj-lt"/>
                        </a:rPr>
                      </a:br>
                      <a:r>
                        <a:rPr lang="en-US" sz="1100" b="1">
                          <a:solidFill>
                            <a:schemeClr val="bg1"/>
                          </a:solidFill>
                          <a:effectLst/>
                          <a:latin typeface="+mj-lt"/>
                        </a:rPr>
                        <a:t> (n=77)</a:t>
                      </a:r>
                      <a:endParaRPr lang="en-US" sz="1100" b="1">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997CD"/>
                    </a:solidFill>
                  </a:tcPr>
                </a:tc>
                <a:tc>
                  <a:txBody>
                    <a:bodyPr/>
                    <a:lstStyle/>
                    <a:p>
                      <a:pPr marL="0" marR="0" algn="ctr">
                        <a:lnSpc>
                          <a:spcPct val="100000"/>
                        </a:lnSpc>
                        <a:spcBef>
                          <a:spcPts val="0"/>
                        </a:spcBef>
                        <a:spcAft>
                          <a:spcPts val="0"/>
                        </a:spcAft>
                      </a:pPr>
                      <a:r>
                        <a:rPr lang="en-US" sz="1100" b="1" dirty="0">
                          <a:solidFill>
                            <a:schemeClr val="bg1"/>
                          </a:solidFill>
                          <a:effectLst/>
                          <a:latin typeface="+mj-lt"/>
                        </a:rPr>
                        <a:t>12 mg</a:t>
                      </a:r>
                      <a:br>
                        <a:rPr lang="en-US" sz="1100" b="1" dirty="0">
                          <a:solidFill>
                            <a:schemeClr val="bg1"/>
                          </a:solidFill>
                          <a:effectLst/>
                          <a:latin typeface="+mj-lt"/>
                        </a:rPr>
                      </a:br>
                      <a:r>
                        <a:rPr lang="en-US" sz="1100" b="1" dirty="0">
                          <a:solidFill>
                            <a:schemeClr val="bg1"/>
                          </a:solidFill>
                          <a:effectLst/>
                          <a:latin typeface="+mj-lt"/>
                        </a:rPr>
                        <a:t> (n=76)</a:t>
                      </a:r>
                      <a:endParaRPr lang="en-US" sz="1100" b="1" dirty="0">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997CD"/>
                    </a:solidFill>
                  </a:tcPr>
                </a:tc>
                <a:tc>
                  <a:txBody>
                    <a:bodyPr/>
                    <a:lstStyle/>
                    <a:p>
                      <a:pPr marL="0" marR="0" algn="ctr">
                        <a:lnSpc>
                          <a:spcPct val="100000"/>
                        </a:lnSpc>
                        <a:spcBef>
                          <a:spcPts val="0"/>
                        </a:spcBef>
                        <a:spcAft>
                          <a:spcPts val="0"/>
                        </a:spcAft>
                      </a:pPr>
                      <a:r>
                        <a:rPr lang="en-US" sz="1100" b="1">
                          <a:solidFill>
                            <a:schemeClr val="bg1"/>
                          </a:solidFill>
                          <a:effectLst/>
                          <a:latin typeface="+mj-lt"/>
                        </a:rPr>
                        <a:t>18 mg</a:t>
                      </a:r>
                    </a:p>
                    <a:p>
                      <a:pPr marL="0" marR="0" algn="ctr">
                        <a:lnSpc>
                          <a:spcPct val="100000"/>
                        </a:lnSpc>
                        <a:spcBef>
                          <a:spcPts val="0"/>
                        </a:spcBef>
                        <a:spcAft>
                          <a:spcPts val="0"/>
                        </a:spcAft>
                      </a:pPr>
                      <a:r>
                        <a:rPr lang="en-US" sz="1100" b="1">
                          <a:solidFill>
                            <a:schemeClr val="bg1"/>
                          </a:solidFill>
                          <a:effectLst/>
                          <a:latin typeface="+mj-lt"/>
                        </a:rPr>
                        <a:t>(n=76)</a:t>
                      </a:r>
                      <a:endParaRPr lang="en-US" sz="1100" b="1">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997CD"/>
                    </a:solidFill>
                  </a:tcPr>
                </a:tc>
                <a:tc>
                  <a:txBody>
                    <a:bodyPr/>
                    <a:lstStyle/>
                    <a:p>
                      <a:pPr marL="0" marR="0" algn="ctr">
                        <a:lnSpc>
                          <a:spcPct val="100000"/>
                        </a:lnSpc>
                        <a:spcBef>
                          <a:spcPts val="0"/>
                        </a:spcBef>
                        <a:spcAft>
                          <a:spcPts val="0"/>
                        </a:spcAft>
                      </a:pPr>
                      <a:r>
                        <a:rPr lang="en-US" sz="1100" b="1">
                          <a:solidFill>
                            <a:schemeClr val="bg1"/>
                          </a:solidFill>
                          <a:effectLst/>
                          <a:latin typeface="+mj-lt"/>
                        </a:rPr>
                        <a:t>30 mg</a:t>
                      </a:r>
                    </a:p>
                    <a:p>
                      <a:pPr marL="0" marR="0" algn="ctr">
                        <a:lnSpc>
                          <a:spcPct val="100000"/>
                        </a:lnSpc>
                        <a:spcBef>
                          <a:spcPts val="0"/>
                        </a:spcBef>
                        <a:spcAft>
                          <a:spcPts val="0"/>
                        </a:spcAft>
                      </a:pPr>
                      <a:r>
                        <a:rPr lang="en-US" sz="1100" b="1">
                          <a:solidFill>
                            <a:schemeClr val="bg1"/>
                          </a:solidFill>
                          <a:effectLst/>
                          <a:latin typeface="+mj-lt"/>
                        </a:rPr>
                        <a:t>(n=76)</a:t>
                      </a:r>
                      <a:endParaRPr lang="en-US" sz="1100" b="1">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997CD"/>
                    </a:solidFill>
                  </a:tcPr>
                </a:tc>
                <a:tc>
                  <a:txBody>
                    <a:bodyPr/>
                    <a:lstStyle/>
                    <a:p>
                      <a:pPr marL="0" marR="0" algn="ctr">
                        <a:lnSpc>
                          <a:spcPct val="100000"/>
                        </a:lnSpc>
                        <a:spcBef>
                          <a:spcPts val="0"/>
                        </a:spcBef>
                        <a:spcAft>
                          <a:spcPts val="0"/>
                        </a:spcAft>
                      </a:pPr>
                      <a:r>
                        <a:rPr lang="en-US" sz="1100" b="1">
                          <a:solidFill>
                            <a:schemeClr val="bg1"/>
                          </a:solidFill>
                          <a:effectLst/>
                          <a:latin typeface="+mj-lt"/>
                        </a:rPr>
                        <a:t>(n=76)</a:t>
                      </a:r>
                      <a:endParaRPr lang="en-US" sz="1100" b="1">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997CD"/>
                    </a:solidFill>
                  </a:tcPr>
                </a:tc>
                <a:tc>
                  <a:txBody>
                    <a:bodyPr/>
                    <a:lstStyle/>
                    <a:p>
                      <a:pPr marL="0" marR="0" algn="ctr">
                        <a:lnSpc>
                          <a:spcPct val="100000"/>
                        </a:lnSpc>
                        <a:spcBef>
                          <a:spcPts val="0"/>
                        </a:spcBef>
                        <a:spcAft>
                          <a:spcPts val="0"/>
                        </a:spcAft>
                      </a:pPr>
                      <a:r>
                        <a:rPr lang="en-US" sz="1100" b="1">
                          <a:solidFill>
                            <a:schemeClr val="bg1"/>
                          </a:solidFill>
                          <a:effectLst/>
                          <a:latin typeface="+mj-lt"/>
                        </a:rPr>
                        <a:t>(n=381)</a:t>
                      </a:r>
                      <a:endParaRPr lang="en-US" sz="1100" b="1">
                        <a:solidFill>
                          <a:schemeClr val="bg1"/>
                        </a:solidFill>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1997CD"/>
                    </a:solidFill>
                  </a:tcPr>
                </a:tc>
                <a:extLst>
                  <a:ext uri="{0D108BD9-81ED-4DB2-BD59-A6C34878D82A}">
                    <a16:rowId xmlns:a16="http://schemas.microsoft.com/office/drawing/2014/main" val="4036924673"/>
                  </a:ext>
                </a:extLst>
              </a:tr>
              <a:tr h="243913">
                <a:tc>
                  <a:txBody>
                    <a:bodyPr/>
                    <a:lstStyle/>
                    <a:p>
                      <a:pPr marL="0" marR="0" algn="l">
                        <a:lnSpc>
                          <a:spcPct val="100000"/>
                        </a:lnSpc>
                        <a:spcBef>
                          <a:spcPts val="0"/>
                        </a:spcBef>
                        <a:spcAft>
                          <a:spcPts val="0"/>
                        </a:spcAft>
                      </a:pPr>
                      <a:r>
                        <a:rPr lang="en-US" sz="1100" dirty="0">
                          <a:effectLst/>
                          <a:latin typeface="+mj-lt"/>
                        </a:rPr>
                        <a:t>Sex (female), n (%)</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38 (49.4)</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35 (46.1)</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39 (51.3)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38 (50.0)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38 (50.0)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a:effectLst/>
                          <a:latin typeface="+mj-lt"/>
                        </a:rPr>
                        <a:t>188 (49.3)</a:t>
                      </a:r>
                      <a:endParaRPr lang="en-US" sz="1100" b="1">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4631"/>
                  </a:ext>
                </a:extLst>
              </a:tr>
              <a:tr h="243913">
                <a:tc>
                  <a:txBody>
                    <a:bodyPr/>
                    <a:lstStyle/>
                    <a:p>
                      <a:pPr marL="0" marR="0" algn="l">
                        <a:lnSpc>
                          <a:spcPct val="100000"/>
                        </a:lnSpc>
                        <a:spcBef>
                          <a:spcPts val="0"/>
                        </a:spcBef>
                        <a:spcAft>
                          <a:spcPts val="0"/>
                        </a:spcAft>
                      </a:pPr>
                      <a:r>
                        <a:rPr lang="en-US" sz="1100" dirty="0">
                          <a:effectLst/>
                          <a:latin typeface="+mj-lt"/>
                        </a:rPr>
                        <a:t>Age, mean ± SD, years</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61.7 ±10.3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0" marR="0" algn="ctr">
                        <a:lnSpc>
                          <a:spcPct val="100000"/>
                        </a:lnSpc>
                        <a:spcBef>
                          <a:spcPts val="0"/>
                        </a:spcBef>
                        <a:spcAft>
                          <a:spcPts val="0"/>
                        </a:spcAft>
                      </a:pPr>
                      <a:r>
                        <a:rPr lang="en-US" sz="1100">
                          <a:effectLst/>
                          <a:latin typeface="+mj-lt"/>
                        </a:rPr>
                        <a:t>62.0 ± 9.4</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62.0 ± 9.2</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60.9 ± 10.2</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60.6 ± 9.3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b="1">
                          <a:effectLst/>
                          <a:latin typeface="+mj-lt"/>
                        </a:rPr>
                        <a:t>61.5 ± 9.7</a:t>
                      </a:r>
                      <a:endParaRPr lang="en-US" sz="1100" b="1">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extLst>
                  <a:ext uri="{0D108BD9-81ED-4DB2-BD59-A6C34878D82A}">
                    <a16:rowId xmlns:a16="http://schemas.microsoft.com/office/drawing/2014/main" val="1912151817"/>
                  </a:ext>
                </a:extLst>
              </a:tr>
              <a:tr h="243913">
                <a:tc>
                  <a:txBody>
                    <a:bodyPr/>
                    <a:lstStyle/>
                    <a:p>
                      <a:pPr marL="0" marR="0" algn="l">
                        <a:lnSpc>
                          <a:spcPct val="100000"/>
                        </a:lnSpc>
                        <a:spcBef>
                          <a:spcPts val="0"/>
                        </a:spcBef>
                        <a:spcAft>
                          <a:spcPts val="0"/>
                        </a:spcAft>
                      </a:pPr>
                      <a:r>
                        <a:rPr lang="en-US" sz="1100" dirty="0">
                          <a:effectLst/>
                          <a:latin typeface="+mj-lt"/>
                        </a:rPr>
                        <a:t>Type 2 Diabetes, n (%)</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39 (50.6)</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45 (59.2)</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45 (59.2)</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dirty="0">
                          <a:effectLst/>
                          <a:latin typeface="+mj-lt"/>
                        </a:rPr>
                        <a:t>37 (48.7)</a:t>
                      </a:r>
                      <a:endParaRPr lang="en-US" sz="1100"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dirty="0">
                          <a:effectLst/>
                          <a:latin typeface="+mj-lt"/>
                        </a:rPr>
                        <a:t>45 (59.2)</a:t>
                      </a:r>
                      <a:endParaRPr lang="en-US" sz="1100"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dirty="0">
                          <a:effectLst/>
                          <a:latin typeface="+mj-lt"/>
                        </a:rPr>
                        <a:t>211 (55.4)</a:t>
                      </a:r>
                      <a:endParaRPr lang="en-US" sz="1100" b="1"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5891457"/>
                  </a:ext>
                </a:extLst>
              </a:tr>
              <a:tr h="243913">
                <a:tc>
                  <a:txBody>
                    <a:bodyPr/>
                    <a:lstStyle/>
                    <a:p>
                      <a:pPr marL="0" marR="0" algn="l">
                        <a:lnSpc>
                          <a:spcPct val="100000"/>
                        </a:lnSpc>
                        <a:spcBef>
                          <a:spcPts val="0"/>
                        </a:spcBef>
                        <a:spcAft>
                          <a:spcPts val="0"/>
                        </a:spcAft>
                      </a:pPr>
                      <a:r>
                        <a:rPr lang="en-US" sz="1100" dirty="0">
                          <a:effectLst/>
                          <a:latin typeface="+mj-lt"/>
                        </a:rPr>
                        <a:t>Race, n (%)</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endParaRPr lang="en-US" sz="1100"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endParaRPr lang="en-US" sz="1100" b="1"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extLst>
                  <a:ext uri="{0D108BD9-81ED-4DB2-BD59-A6C34878D82A}">
                    <a16:rowId xmlns:a16="http://schemas.microsoft.com/office/drawing/2014/main" val="2621497787"/>
                  </a:ext>
                </a:extLst>
              </a:tr>
              <a:tr h="243913">
                <a:tc>
                  <a:txBody>
                    <a:bodyPr/>
                    <a:lstStyle/>
                    <a:p>
                      <a:pPr marL="0" marR="0" algn="l">
                        <a:lnSpc>
                          <a:spcPct val="100000"/>
                        </a:lnSpc>
                        <a:spcBef>
                          <a:spcPts val="0"/>
                        </a:spcBef>
                        <a:spcAft>
                          <a:spcPts val="0"/>
                        </a:spcAft>
                      </a:pPr>
                      <a:r>
                        <a:rPr lang="en-US" sz="1100" dirty="0">
                          <a:effectLst/>
                          <a:latin typeface="+mj-lt"/>
                        </a:rPr>
                        <a:t>   White</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49 (63.6)</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48 (63.2)</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55 (72.4)</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44 (57.9)</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54 (71.1)</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a:effectLst/>
                          <a:latin typeface="+mj-lt"/>
                        </a:rPr>
                        <a:t>250 (65.6)</a:t>
                      </a:r>
                      <a:endParaRPr lang="en-US" sz="1100" b="1">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97198984"/>
                  </a:ext>
                </a:extLst>
              </a:tr>
              <a:tr h="243913">
                <a:tc>
                  <a:txBody>
                    <a:bodyPr/>
                    <a:lstStyle/>
                    <a:p>
                      <a:pPr marL="0" marR="0" algn="l">
                        <a:lnSpc>
                          <a:spcPct val="100000"/>
                        </a:lnSpc>
                        <a:spcBef>
                          <a:spcPts val="0"/>
                        </a:spcBef>
                        <a:spcAft>
                          <a:spcPts val="0"/>
                        </a:spcAft>
                      </a:pPr>
                      <a:r>
                        <a:rPr lang="en-US" sz="1100" dirty="0">
                          <a:effectLst/>
                          <a:latin typeface="+mj-lt"/>
                          <a:ea typeface="Calibri" panose="020F0502020204030204" pitchFamily="34" charset="0"/>
                          <a:cs typeface="Times New Roman" panose="02020603050405020304" pitchFamily="18" charset="0"/>
                        </a:rPr>
                        <a:t>   Asian</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18 (23.4)</a:t>
                      </a: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13 (17.1)</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11 (14.5)</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13 (17.1)</a:t>
                      </a: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8 (10.5)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kern="1200">
                          <a:solidFill>
                            <a:schemeClr val="tx1"/>
                          </a:solidFill>
                          <a:effectLst/>
                          <a:latin typeface="+mj-lt"/>
                          <a:ea typeface="+mn-ea"/>
                          <a:cs typeface="+mn-cs"/>
                        </a:rPr>
                        <a:t>63 (16.5)</a:t>
                      </a: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65718214"/>
                  </a:ext>
                </a:extLst>
              </a:tr>
              <a:tr h="243913">
                <a:tc>
                  <a:txBody>
                    <a:bodyPr/>
                    <a:lstStyle/>
                    <a:p>
                      <a:pPr marL="0" marR="0" algn="l">
                        <a:lnSpc>
                          <a:spcPct val="100000"/>
                        </a:lnSpc>
                        <a:spcBef>
                          <a:spcPts val="0"/>
                        </a:spcBef>
                        <a:spcAft>
                          <a:spcPts val="0"/>
                        </a:spcAft>
                      </a:pPr>
                      <a:r>
                        <a:rPr lang="en-US" sz="1100" dirty="0">
                          <a:effectLst/>
                          <a:latin typeface="+mj-lt"/>
                          <a:ea typeface="Calibri" panose="020F0502020204030204" pitchFamily="34" charset="0"/>
                          <a:cs typeface="Times New Roman" panose="02020603050405020304" pitchFamily="18" charset="0"/>
                        </a:rPr>
                        <a:t>   Black/African American</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4 (5.2)</a:t>
                      </a: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5 (6.6)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2 (2.6)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9 (11.8)</a:t>
                      </a: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4 (5.3)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kern="1200">
                          <a:solidFill>
                            <a:schemeClr val="tx1"/>
                          </a:solidFill>
                          <a:effectLst/>
                          <a:latin typeface="+mj-lt"/>
                          <a:ea typeface="+mn-ea"/>
                          <a:cs typeface="+mn-cs"/>
                        </a:rPr>
                        <a:t>24 (6.3)</a:t>
                      </a: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23272502"/>
                  </a:ext>
                </a:extLst>
              </a:tr>
              <a:tr h="243913">
                <a:tc>
                  <a:txBody>
                    <a:bodyPr/>
                    <a:lstStyle/>
                    <a:p>
                      <a:pPr marL="0" marR="0" algn="l">
                        <a:lnSpc>
                          <a:spcPct val="100000"/>
                        </a:lnSpc>
                        <a:spcBef>
                          <a:spcPts val="0"/>
                        </a:spcBef>
                        <a:spcAft>
                          <a:spcPts val="0"/>
                        </a:spcAft>
                      </a:pPr>
                      <a:r>
                        <a:rPr lang="en-US" sz="1100" dirty="0">
                          <a:effectLst/>
                          <a:latin typeface="+mj-lt"/>
                          <a:ea typeface="Calibri" panose="020F0502020204030204" pitchFamily="34" charset="0"/>
                          <a:cs typeface="Times New Roman" panose="02020603050405020304" pitchFamily="18" charset="0"/>
                        </a:rPr>
                        <a:t>   Multiple</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2 (2.6)</a:t>
                      </a: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5 (6.6)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3 (3.9)</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8 (10.5)</a:t>
                      </a: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5 (6.6)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kern="1200">
                          <a:solidFill>
                            <a:schemeClr val="tx1"/>
                          </a:solidFill>
                          <a:effectLst/>
                          <a:latin typeface="+mj-lt"/>
                          <a:ea typeface="+mn-ea"/>
                          <a:cs typeface="+mn-cs"/>
                        </a:rPr>
                        <a:t>23 (6.0)</a:t>
                      </a: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48074543"/>
                  </a:ext>
                </a:extLst>
              </a:tr>
              <a:tr h="184787">
                <a:tc>
                  <a:txBody>
                    <a:bodyPr/>
                    <a:lstStyle/>
                    <a:p>
                      <a:pPr marL="0" marR="0" algn="l">
                        <a:lnSpc>
                          <a:spcPct val="100000"/>
                        </a:lnSpc>
                        <a:spcBef>
                          <a:spcPts val="0"/>
                        </a:spcBef>
                        <a:spcAft>
                          <a:spcPts val="0"/>
                        </a:spcAft>
                      </a:pPr>
                      <a:r>
                        <a:rPr lang="en-US" sz="1100" dirty="0">
                          <a:effectLst/>
                          <a:latin typeface="+mj-lt"/>
                          <a:ea typeface="Calibri" panose="020F0502020204030204" pitchFamily="34" charset="0"/>
                          <a:cs typeface="Times New Roman" panose="02020603050405020304" pitchFamily="18" charset="0"/>
                        </a:rPr>
                        <a:t>   Am. Indian/Alaska Native</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4 (5.2)</a:t>
                      </a: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5 (6.6)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5 (6.6)</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2 (2.6)</a:t>
                      </a: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5 (6.6)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kern="1200">
                          <a:solidFill>
                            <a:schemeClr val="tx1"/>
                          </a:solidFill>
                          <a:effectLst/>
                          <a:latin typeface="+mj-lt"/>
                          <a:ea typeface="+mn-ea"/>
                          <a:cs typeface="+mn-cs"/>
                        </a:rPr>
                        <a:t>21 (5.5)</a:t>
                      </a: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3110007"/>
                  </a:ext>
                </a:extLst>
              </a:tr>
              <a:tr h="172375">
                <a:tc>
                  <a:txBody>
                    <a:bodyPr/>
                    <a:lstStyle/>
                    <a:p>
                      <a:pPr marL="0" marR="0">
                        <a:lnSpc>
                          <a:spcPct val="100000"/>
                        </a:lnSpc>
                        <a:spcBef>
                          <a:spcPts val="0"/>
                        </a:spcBef>
                        <a:spcAft>
                          <a:spcPts val="0"/>
                        </a:spcAft>
                      </a:pPr>
                      <a:r>
                        <a:rPr lang="en-US" sz="1100" b="1" kern="1200" dirty="0">
                          <a:solidFill>
                            <a:schemeClr val="tx1"/>
                          </a:solidFill>
                          <a:effectLst/>
                          <a:latin typeface="+mj-lt"/>
                          <a:ea typeface="Calibri" panose="020F0502020204030204" pitchFamily="34" charset="0"/>
                          <a:cs typeface="Times New Roman" panose="02020603050405020304" pitchFamily="18" charset="0"/>
                        </a:rPr>
                        <a:t>Ethnicity, n (%)</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 </a:t>
                      </a: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 </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 </a:t>
                      </a: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 </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kern="1200">
                          <a:solidFill>
                            <a:schemeClr val="tx1"/>
                          </a:solidFill>
                          <a:effectLst/>
                          <a:latin typeface="+mj-lt"/>
                          <a:ea typeface="+mn-ea"/>
                          <a:cs typeface="+mn-cs"/>
                        </a:rPr>
                        <a:t> </a:t>
                      </a: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extLst>
                  <a:ext uri="{0D108BD9-81ED-4DB2-BD59-A6C34878D82A}">
                    <a16:rowId xmlns:a16="http://schemas.microsoft.com/office/drawing/2014/main" val="2160896187"/>
                  </a:ext>
                </a:extLst>
              </a:tr>
              <a:tr h="182880">
                <a:tc>
                  <a:txBody>
                    <a:bodyPr/>
                    <a:lstStyle/>
                    <a:p>
                      <a:pPr marL="0" marR="0">
                        <a:lnSpc>
                          <a:spcPct val="100000"/>
                        </a:lnSpc>
                        <a:spcBef>
                          <a:spcPts val="0"/>
                        </a:spcBef>
                        <a:spcAft>
                          <a:spcPts val="0"/>
                        </a:spcAft>
                      </a:pPr>
                      <a:r>
                        <a:rPr lang="en-US" sz="1100" b="1" kern="1200" dirty="0">
                          <a:solidFill>
                            <a:schemeClr val="tx1"/>
                          </a:solidFill>
                          <a:effectLst/>
                          <a:latin typeface="+mj-lt"/>
                          <a:ea typeface="Calibri" panose="020F0502020204030204" pitchFamily="34" charset="0"/>
                          <a:cs typeface="Times New Roman" panose="02020603050405020304" pitchFamily="18" charset="0"/>
                        </a:rPr>
                        <a:t>   Hispanic or Latino</a:t>
                      </a: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26 (33.8)</a:t>
                      </a: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29 (38.2)</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31 (40.8)</a:t>
                      </a: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31 (40.8)</a:t>
                      </a: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kern="1200" dirty="0">
                          <a:solidFill>
                            <a:schemeClr val="tx1"/>
                          </a:solidFill>
                          <a:effectLst/>
                          <a:latin typeface="+mj-lt"/>
                          <a:ea typeface="+mn-ea"/>
                          <a:cs typeface="+mn-cs"/>
                        </a:rPr>
                        <a:t>37 (48.7)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kern="1200" dirty="0">
                          <a:solidFill>
                            <a:schemeClr val="tx1"/>
                          </a:solidFill>
                          <a:effectLst/>
                          <a:latin typeface="+mj-lt"/>
                          <a:ea typeface="+mn-ea"/>
                          <a:cs typeface="+mn-cs"/>
                        </a:rPr>
                        <a:t>154 (40.4)</a:t>
                      </a: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08833955"/>
                  </a:ext>
                </a:extLst>
              </a:tr>
              <a:tr h="243913">
                <a:tc>
                  <a:txBody>
                    <a:bodyPr/>
                    <a:lstStyle/>
                    <a:p>
                      <a:pPr marL="0" marR="0" algn="l">
                        <a:lnSpc>
                          <a:spcPct val="100000"/>
                        </a:lnSpc>
                        <a:spcBef>
                          <a:spcPts val="0"/>
                        </a:spcBef>
                        <a:spcAft>
                          <a:spcPts val="0"/>
                        </a:spcAft>
                      </a:pPr>
                      <a:r>
                        <a:rPr lang="en-US" sz="1100" dirty="0">
                          <a:effectLst/>
                          <a:latin typeface="+mj-lt"/>
                        </a:rPr>
                        <a:t> ASCVD risk category, n (%)</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 </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dirty="0">
                          <a:effectLst/>
                          <a:latin typeface="+mj-lt"/>
                        </a:rPr>
                        <a:t> </a:t>
                      </a:r>
                      <a:endParaRPr lang="en-US" sz="1100"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 </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 </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 </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b="1">
                          <a:effectLst/>
                          <a:latin typeface="+mj-lt"/>
                        </a:rPr>
                        <a:t> </a:t>
                      </a:r>
                      <a:endParaRPr lang="en-US" sz="1100" b="1">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6EFFA"/>
                    </a:solidFill>
                  </a:tcPr>
                </a:tc>
                <a:extLst>
                  <a:ext uri="{0D108BD9-81ED-4DB2-BD59-A6C34878D82A}">
                    <a16:rowId xmlns:a16="http://schemas.microsoft.com/office/drawing/2014/main" val="1983281667"/>
                  </a:ext>
                </a:extLst>
              </a:tr>
              <a:tr h="243913">
                <a:tc>
                  <a:txBody>
                    <a:bodyPr/>
                    <a:lstStyle/>
                    <a:p>
                      <a:pPr marL="211455" marR="0" algn="l">
                        <a:lnSpc>
                          <a:spcPct val="100000"/>
                        </a:lnSpc>
                        <a:spcBef>
                          <a:spcPts val="0"/>
                        </a:spcBef>
                        <a:spcAft>
                          <a:spcPts val="0"/>
                        </a:spcAft>
                      </a:pPr>
                      <a:r>
                        <a:rPr lang="en-US" sz="1100" dirty="0">
                          <a:effectLst/>
                          <a:latin typeface="+mj-lt"/>
                        </a:rPr>
                        <a:t>Clinical ASCVD </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30 (39.0)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37 (48.7)</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dirty="0">
                          <a:effectLst/>
                          <a:latin typeface="+mj-lt"/>
                        </a:rPr>
                        <a:t>25 (32.9)</a:t>
                      </a:r>
                      <a:endParaRPr lang="en-US" sz="1100"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dirty="0">
                          <a:effectLst/>
                          <a:latin typeface="+mj-lt"/>
                        </a:rPr>
                        <a:t>30 (39.5)</a:t>
                      </a:r>
                      <a:endParaRPr lang="en-US" sz="1100"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dirty="0">
                          <a:effectLst/>
                          <a:latin typeface="+mj-lt"/>
                        </a:rPr>
                        <a:t>25 (32.9)</a:t>
                      </a:r>
                      <a:endParaRPr lang="en-US" sz="1100"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a:effectLst/>
                          <a:latin typeface="+mj-lt"/>
                        </a:rPr>
                        <a:t>147 (38.6)</a:t>
                      </a:r>
                      <a:endParaRPr lang="en-US" sz="1100" b="1">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87058252"/>
                  </a:ext>
                </a:extLst>
              </a:tr>
              <a:tr h="243913">
                <a:tc>
                  <a:txBody>
                    <a:bodyPr/>
                    <a:lstStyle/>
                    <a:p>
                      <a:pPr marL="211455" marR="0" algn="l">
                        <a:lnSpc>
                          <a:spcPct val="100000"/>
                        </a:lnSpc>
                        <a:spcBef>
                          <a:spcPts val="0"/>
                        </a:spcBef>
                        <a:spcAft>
                          <a:spcPts val="0"/>
                        </a:spcAft>
                      </a:pPr>
                      <a:r>
                        <a:rPr lang="en-US" sz="1100" dirty="0">
                          <a:effectLst/>
                          <a:latin typeface="+mj-lt"/>
                        </a:rPr>
                        <a:t>Intermediate/high ASCVD risk </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43 (55.8)</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36 (47.4)</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47 (61.8)</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42 (55.3)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47 (61.8)</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dirty="0">
                          <a:effectLst/>
                          <a:latin typeface="+mj-lt"/>
                        </a:rPr>
                        <a:t>215 (56.4)</a:t>
                      </a:r>
                      <a:endParaRPr lang="en-US" sz="1100" b="1"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14994113"/>
                  </a:ext>
                </a:extLst>
              </a:tr>
              <a:tr h="243913">
                <a:tc>
                  <a:txBody>
                    <a:bodyPr/>
                    <a:lstStyle/>
                    <a:p>
                      <a:pPr marL="211455" marR="0" algn="l">
                        <a:lnSpc>
                          <a:spcPct val="100000"/>
                        </a:lnSpc>
                        <a:spcBef>
                          <a:spcPts val="0"/>
                        </a:spcBef>
                        <a:spcAft>
                          <a:spcPts val="0"/>
                        </a:spcAft>
                      </a:pPr>
                      <a:r>
                        <a:rPr lang="en-US" sz="1100" dirty="0">
                          <a:effectLst/>
                          <a:latin typeface="+mj-lt"/>
                        </a:rPr>
                        <a:t>Borderline ASCVD risk </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 (5.2)</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 (3.9)</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 (5.3)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4 (5.3)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3 (3.9)</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a:effectLst/>
                          <a:latin typeface="+mj-lt"/>
                        </a:rPr>
                        <a:t>18 (4.7)</a:t>
                      </a:r>
                      <a:endParaRPr lang="en-US" sz="1100" b="1">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1340201"/>
                  </a:ext>
                </a:extLst>
              </a:tr>
              <a:tr h="0">
                <a:tc>
                  <a:txBody>
                    <a:bodyPr/>
                    <a:lstStyle/>
                    <a:p>
                      <a:pPr marL="211455" marR="0" algn="l">
                        <a:lnSpc>
                          <a:spcPct val="100000"/>
                        </a:lnSpc>
                        <a:spcBef>
                          <a:spcPts val="0"/>
                        </a:spcBef>
                        <a:spcAft>
                          <a:spcPts val="0"/>
                        </a:spcAft>
                      </a:pPr>
                      <a:r>
                        <a:rPr lang="en-US" sz="1100" dirty="0">
                          <a:effectLst/>
                          <a:latin typeface="+mj-lt"/>
                        </a:rPr>
                        <a:t>Missing</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a:effectLst/>
                          <a:latin typeface="+mj-lt"/>
                        </a:rPr>
                        <a:t>1 (1.3)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2545" marR="0" algn="ctr">
                        <a:lnSpc>
                          <a:spcPct val="100000"/>
                        </a:lnSpc>
                        <a:spcBef>
                          <a:spcPts val="0"/>
                        </a:spcBef>
                        <a:spcAft>
                          <a:spcPts val="0"/>
                        </a:spcAft>
                      </a:pPr>
                      <a:r>
                        <a:rPr lang="en-US" sz="1100" b="1">
                          <a:effectLst/>
                          <a:latin typeface="+mj-lt"/>
                        </a:rPr>
                        <a:t>1 (0.3)</a:t>
                      </a:r>
                      <a:endParaRPr lang="en-US" sz="1100" b="1">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9834720"/>
                  </a:ext>
                </a:extLst>
              </a:tr>
              <a:tr h="243913">
                <a:tc>
                  <a:txBody>
                    <a:bodyPr/>
                    <a:lstStyle/>
                    <a:p>
                      <a:pPr marL="0" marR="0" algn="l">
                        <a:lnSpc>
                          <a:spcPct val="100000"/>
                        </a:lnSpc>
                        <a:spcBef>
                          <a:spcPts val="0"/>
                        </a:spcBef>
                        <a:spcAft>
                          <a:spcPts val="0"/>
                        </a:spcAft>
                      </a:pPr>
                      <a:r>
                        <a:rPr lang="en-US" sz="1100" dirty="0">
                          <a:effectLst/>
                          <a:latin typeface="+mj-lt"/>
                        </a:rPr>
                        <a:t> LDL-C, mean ± SD, mg/dL</a:t>
                      </a:r>
                      <a:endParaRPr lang="en-US" sz="1100" dirty="0">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116.5 ± 37.0</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117.3 ± 36.4</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123.7 ± 35.1</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119.4 ± 36.7</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a:effectLst/>
                          <a:latin typeface="+mj-lt"/>
                        </a:rPr>
                        <a:t>120.7 ± 28.3</a:t>
                      </a:r>
                      <a:endParaRPr lang="en-US" sz="110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tc>
                  <a:txBody>
                    <a:bodyPr/>
                    <a:lstStyle/>
                    <a:p>
                      <a:pPr marL="42545" marR="0" algn="ctr">
                        <a:lnSpc>
                          <a:spcPct val="100000"/>
                        </a:lnSpc>
                        <a:spcBef>
                          <a:spcPts val="0"/>
                        </a:spcBef>
                        <a:spcAft>
                          <a:spcPts val="0"/>
                        </a:spcAft>
                      </a:pPr>
                      <a:r>
                        <a:rPr lang="en-US" sz="1100" b="1" dirty="0">
                          <a:effectLst/>
                          <a:latin typeface="+mj-lt"/>
                        </a:rPr>
                        <a:t>119.5 ± 34.8</a:t>
                      </a:r>
                      <a:endParaRPr lang="en-US" sz="1100" b="1" dirty="0">
                        <a:effectLst/>
                        <a:latin typeface="+mj-lt"/>
                        <a:ea typeface="Calibri" panose="020F0502020204030204" pitchFamily="34" charset="0"/>
                        <a:cs typeface="Times New Roman" panose="02020603050405020304" pitchFamily="18" charset="0"/>
                      </a:endParaRPr>
                    </a:p>
                  </a:txBody>
                  <a:tcPr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6EFFA"/>
                    </a:solidFill>
                  </a:tcPr>
                </a:tc>
                <a:extLst>
                  <a:ext uri="{0D108BD9-81ED-4DB2-BD59-A6C34878D82A}">
                    <a16:rowId xmlns:a16="http://schemas.microsoft.com/office/drawing/2014/main" val="1132278003"/>
                  </a:ext>
                </a:extLst>
              </a:tr>
            </a:tbl>
          </a:graphicData>
        </a:graphic>
      </p:graphicFrame>
      <p:sp>
        <p:nvSpPr>
          <p:cNvPr id="5" name="TextBox 4">
            <a:extLst>
              <a:ext uri="{FF2B5EF4-FFF2-40B4-BE49-F238E27FC236}">
                <a16:creationId xmlns:a16="http://schemas.microsoft.com/office/drawing/2014/main" id="{A0DCE808-5480-46CC-964A-C2241FD2D985}"/>
              </a:ext>
            </a:extLst>
          </p:cNvPr>
          <p:cNvSpPr txBox="1"/>
          <p:nvPr/>
        </p:nvSpPr>
        <p:spPr>
          <a:xfrm>
            <a:off x="405581" y="139184"/>
            <a:ext cx="9906000" cy="584775"/>
          </a:xfrm>
          <a:prstGeom prst="rect">
            <a:avLst/>
          </a:prstGeom>
          <a:noFill/>
        </p:spPr>
        <p:txBody>
          <a:bodyPr wrap="square">
            <a:spAutoFit/>
          </a:bodyPr>
          <a:lstStyle/>
          <a:p>
            <a:r>
              <a:rPr lang="en-US" sz="3200" b="1" dirty="0">
                <a:solidFill>
                  <a:srgbClr val="00539B"/>
                </a:solidFill>
              </a:rPr>
              <a:t>Results – Baseline Participant Characteristics</a:t>
            </a:r>
            <a:endParaRPr lang="en-US" sz="2400" dirty="0">
              <a:solidFill>
                <a:srgbClr val="00539B"/>
              </a:solidFill>
            </a:endParaRPr>
          </a:p>
        </p:txBody>
      </p:sp>
      <p:pic>
        <p:nvPicPr>
          <p:cNvPr id="2" name="Picture 1" descr="Logo&#10;&#10;Description automatically generated">
            <a:extLst>
              <a:ext uri="{FF2B5EF4-FFF2-40B4-BE49-F238E27FC236}">
                <a16:creationId xmlns:a16="http://schemas.microsoft.com/office/drawing/2014/main" id="{7F842F85-6A72-F18E-1A0D-05D9D3793ECF}"/>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3768731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377EAF3-FDFB-4B0A-8454-4F84D4A80266}"/>
              </a:ext>
            </a:extLst>
          </p:cNvPr>
          <p:cNvSpPr txBox="1"/>
          <p:nvPr/>
        </p:nvSpPr>
        <p:spPr>
          <a:xfrm>
            <a:off x="5902422" y="2227961"/>
            <a:ext cx="5689811" cy="2862322"/>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sz="2000" dirty="0"/>
              <a:t>LDL-C reduction from Baseline to Week 8 superior to placebo (p&lt;0.001) for all doses of MK-0616</a:t>
            </a:r>
          </a:p>
          <a:p>
            <a:pPr marL="285750" indent="-285750">
              <a:spcAft>
                <a:spcPts val="1200"/>
              </a:spcAft>
              <a:buFont typeface="Arial" panose="020B0604020202020204" pitchFamily="34" charset="0"/>
              <a:buChar char="•"/>
            </a:pPr>
            <a:r>
              <a:rPr lang="en-US" sz="2000" dirty="0">
                <a:effectLst/>
              </a:rPr>
              <a:t>Near-</a:t>
            </a:r>
            <a:r>
              <a:rPr lang="en-US" sz="2000" dirty="0"/>
              <a:t>complete </a:t>
            </a:r>
            <a:r>
              <a:rPr lang="en-US" sz="2000" dirty="0">
                <a:effectLst/>
              </a:rPr>
              <a:t>efficacy achieved by 2 weeks with persistent effect over the 8-week treatment period</a:t>
            </a:r>
            <a:endParaRPr lang="en-US" sz="2000" dirty="0"/>
          </a:p>
          <a:p>
            <a:pPr marL="285750" indent="-285750">
              <a:spcAft>
                <a:spcPts val="1200"/>
              </a:spcAft>
              <a:buFont typeface="Arial" panose="020B0604020202020204" pitchFamily="34" charset="0"/>
              <a:buChar char="•"/>
            </a:pPr>
            <a:r>
              <a:rPr lang="en-US" sz="2000" dirty="0"/>
              <a:t>Results generally consistent across prespecified subgroups</a:t>
            </a:r>
          </a:p>
        </p:txBody>
      </p:sp>
      <p:sp>
        <p:nvSpPr>
          <p:cNvPr id="9" name="TextBox 8">
            <a:extLst>
              <a:ext uri="{FF2B5EF4-FFF2-40B4-BE49-F238E27FC236}">
                <a16:creationId xmlns:a16="http://schemas.microsoft.com/office/drawing/2014/main" id="{B21DDB23-F73A-4C1C-AF02-4B6706EC3035}"/>
              </a:ext>
            </a:extLst>
          </p:cNvPr>
          <p:cNvSpPr txBox="1"/>
          <p:nvPr/>
        </p:nvSpPr>
        <p:spPr>
          <a:xfrm>
            <a:off x="300190" y="5701529"/>
            <a:ext cx="11351036" cy="261610"/>
          </a:xfrm>
          <a:prstGeom prst="rect">
            <a:avLst/>
          </a:prstGeom>
          <a:noFill/>
        </p:spPr>
        <p:txBody>
          <a:bodyPr wrap="square">
            <a:spAutoFit/>
          </a:bodyPr>
          <a:lstStyle/>
          <a:p>
            <a:r>
              <a:rPr lang="en-US" sz="1100" dirty="0">
                <a:effectLst/>
                <a:latin typeface="+mj-lt"/>
                <a:ea typeface="Calibri" panose="020F0502020204030204" pitchFamily="34" charset="0"/>
              </a:rPr>
              <a:t>Efficacy Population:  All participants who received ≥1 dose, had ≥1 observation for the analysis endpoint, and had baseline data for those analyses that require baseline data.</a:t>
            </a:r>
            <a:endParaRPr lang="en-US" sz="1100" dirty="0"/>
          </a:p>
        </p:txBody>
      </p:sp>
      <p:graphicFrame>
        <p:nvGraphicFramePr>
          <p:cNvPr id="2" name="Table 2">
            <a:extLst>
              <a:ext uri="{FF2B5EF4-FFF2-40B4-BE49-F238E27FC236}">
                <a16:creationId xmlns:a16="http://schemas.microsoft.com/office/drawing/2014/main" id="{7CDDEAA1-1F65-08F3-8477-9B9261926A22}"/>
              </a:ext>
            </a:extLst>
          </p:cNvPr>
          <p:cNvGraphicFramePr>
            <a:graphicFrameLocks noGrp="1"/>
          </p:cNvGraphicFramePr>
          <p:nvPr>
            <p:extLst>
              <p:ext uri="{D42A27DB-BD31-4B8C-83A1-F6EECF244321}">
                <p14:modId xmlns:p14="http://schemas.microsoft.com/office/powerpoint/2010/main" val="3994348352"/>
              </p:ext>
            </p:extLst>
          </p:nvPr>
        </p:nvGraphicFramePr>
        <p:xfrm>
          <a:off x="486697" y="1194619"/>
          <a:ext cx="11179277" cy="511336"/>
        </p:xfrm>
        <a:graphic>
          <a:graphicData uri="http://schemas.openxmlformats.org/drawingml/2006/table">
            <a:tbl>
              <a:tblPr firstRow="1" bandRow="1">
                <a:tableStyleId>{2D5ABB26-0587-4C30-8999-92F81FD0307C}</a:tableStyleId>
              </a:tblPr>
              <a:tblGrid>
                <a:gridCol w="11179277">
                  <a:extLst>
                    <a:ext uri="{9D8B030D-6E8A-4147-A177-3AD203B41FA5}">
                      <a16:colId xmlns:a16="http://schemas.microsoft.com/office/drawing/2014/main" val="2676851021"/>
                    </a:ext>
                  </a:extLst>
                </a:gridCol>
              </a:tblGrid>
              <a:tr h="511336">
                <a:tc>
                  <a:txBody>
                    <a:bodyPr/>
                    <a:lstStyle/>
                    <a:p>
                      <a:pPr algn="ctr"/>
                      <a:r>
                        <a:rPr lang="en-US" sz="2000" b="1" dirty="0">
                          <a:solidFill>
                            <a:schemeClr val="bg1"/>
                          </a:solidFill>
                        </a:rPr>
                        <a:t>LDL-C at Week 8</a:t>
                      </a:r>
                    </a:p>
                  </a:txBody>
                  <a:tcPr anchor="ctr">
                    <a:lnL w="9525"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extLst>
                  <a:ext uri="{0D108BD9-81ED-4DB2-BD59-A6C34878D82A}">
                    <a16:rowId xmlns:a16="http://schemas.microsoft.com/office/drawing/2014/main" val="718217710"/>
                  </a:ext>
                </a:extLst>
              </a:tr>
            </a:tbl>
          </a:graphicData>
        </a:graphic>
      </p:graphicFrame>
      <p:grpSp>
        <p:nvGrpSpPr>
          <p:cNvPr id="3" name="Group 2">
            <a:extLst>
              <a:ext uri="{FF2B5EF4-FFF2-40B4-BE49-F238E27FC236}">
                <a16:creationId xmlns:a16="http://schemas.microsoft.com/office/drawing/2014/main" id="{F560FC0E-E2F2-4D27-8511-72DB5BCB93F5}"/>
              </a:ext>
            </a:extLst>
          </p:cNvPr>
          <p:cNvGrpSpPr/>
          <p:nvPr/>
        </p:nvGrpSpPr>
        <p:grpSpPr>
          <a:xfrm>
            <a:off x="877645" y="1781819"/>
            <a:ext cx="4654670" cy="3861335"/>
            <a:chOff x="582677" y="1781819"/>
            <a:chExt cx="4654670" cy="4167621"/>
          </a:xfrm>
        </p:grpSpPr>
        <p:grpSp>
          <p:nvGrpSpPr>
            <p:cNvPr id="11" name="Group 10">
              <a:extLst>
                <a:ext uri="{FF2B5EF4-FFF2-40B4-BE49-F238E27FC236}">
                  <a16:creationId xmlns:a16="http://schemas.microsoft.com/office/drawing/2014/main" id="{473B95DD-4DA7-4B3A-B93C-6E7ECB3CD425}"/>
                </a:ext>
              </a:extLst>
            </p:cNvPr>
            <p:cNvGrpSpPr/>
            <p:nvPr/>
          </p:nvGrpSpPr>
          <p:grpSpPr>
            <a:xfrm>
              <a:off x="582677" y="1781819"/>
              <a:ext cx="4654670" cy="3945224"/>
              <a:chOff x="3036317" y="1400819"/>
              <a:chExt cx="4654670" cy="4104862"/>
            </a:xfrm>
          </p:grpSpPr>
          <p:sp>
            <p:nvSpPr>
              <p:cNvPr id="12" name="Freeform: Shape 11">
                <a:extLst>
                  <a:ext uri="{FF2B5EF4-FFF2-40B4-BE49-F238E27FC236}">
                    <a16:creationId xmlns:a16="http://schemas.microsoft.com/office/drawing/2014/main" id="{B0356D45-1D32-46C9-B9F9-072668BDC758}"/>
                  </a:ext>
                </a:extLst>
              </p:cNvPr>
              <p:cNvSpPr/>
              <p:nvPr/>
            </p:nvSpPr>
            <p:spPr>
              <a:xfrm>
                <a:off x="6767444" y="1519999"/>
                <a:ext cx="609218" cy="2871215"/>
              </a:xfrm>
              <a:custGeom>
                <a:avLst/>
                <a:gdLst>
                  <a:gd name="connsiteX0" fmla="*/ 0 w 609218"/>
                  <a:gd name="connsiteY0" fmla="*/ 0 h 2871215"/>
                  <a:gd name="connsiteX1" fmla="*/ 609219 w 609218"/>
                  <a:gd name="connsiteY1" fmla="*/ 0 h 2871215"/>
                  <a:gd name="connsiteX2" fmla="*/ 609219 w 609218"/>
                  <a:gd name="connsiteY2" fmla="*/ 2871216 h 2871215"/>
                  <a:gd name="connsiteX3" fmla="*/ 0 w 609218"/>
                  <a:gd name="connsiteY3" fmla="*/ 2871216 h 2871215"/>
                  <a:gd name="connsiteX4" fmla="*/ 0 w 609218"/>
                  <a:gd name="connsiteY4" fmla="*/ 0 h 2871215"/>
                  <a:gd name="connsiteX5" fmla="*/ 0 w 609218"/>
                  <a:gd name="connsiteY5" fmla="*/ 0 h 2871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218" h="2871215">
                    <a:moveTo>
                      <a:pt x="0" y="0"/>
                    </a:moveTo>
                    <a:lnTo>
                      <a:pt x="609219" y="0"/>
                    </a:lnTo>
                    <a:lnTo>
                      <a:pt x="609219" y="2871216"/>
                    </a:lnTo>
                    <a:lnTo>
                      <a:pt x="0" y="2871216"/>
                    </a:lnTo>
                    <a:lnTo>
                      <a:pt x="0" y="0"/>
                    </a:lnTo>
                    <a:lnTo>
                      <a:pt x="0" y="0"/>
                    </a:lnTo>
                    <a:close/>
                  </a:path>
                </a:pathLst>
              </a:custGeom>
              <a:solidFill>
                <a:srgbClr val="90BFF9"/>
              </a:soli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2400C6C4-5BD3-4BDD-A8AA-B5D092A0FD30}"/>
                  </a:ext>
                </a:extLst>
              </p:cNvPr>
              <p:cNvSpPr/>
              <p:nvPr/>
            </p:nvSpPr>
            <p:spPr>
              <a:xfrm>
                <a:off x="5854187" y="1519999"/>
                <a:ext cx="609218" cy="2785490"/>
              </a:xfrm>
              <a:custGeom>
                <a:avLst/>
                <a:gdLst>
                  <a:gd name="connsiteX0" fmla="*/ 0 w 609218"/>
                  <a:gd name="connsiteY0" fmla="*/ 0 h 2785490"/>
                  <a:gd name="connsiteX1" fmla="*/ 609219 w 609218"/>
                  <a:gd name="connsiteY1" fmla="*/ 0 h 2785490"/>
                  <a:gd name="connsiteX2" fmla="*/ 609219 w 609218"/>
                  <a:gd name="connsiteY2" fmla="*/ 2785491 h 2785490"/>
                  <a:gd name="connsiteX3" fmla="*/ 0 w 609218"/>
                  <a:gd name="connsiteY3" fmla="*/ 2785491 h 2785490"/>
                  <a:gd name="connsiteX4" fmla="*/ 0 w 609218"/>
                  <a:gd name="connsiteY4" fmla="*/ 0 h 2785490"/>
                  <a:gd name="connsiteX5" fmla="*/ 0 w 609218"/>
                  <a:gd name="connsiteY5" fmla="*/ 0 h 2785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218" h="2785490">
                    <a:moveTo>
                      <a:pt x="0" y="0"/>
                    </a:moveTo>
                    <a:lnTo>
                      <a:pt x="609219" y="0"/>
                    </a:lnTo>
                    <a:lnTo>
                      <a:pt x="609219" y="2785491"/>
                    </a:lnTo>
                    <a:lnTo>
                      <a:pt x="0" y="2785491"/>
                    </a:lnTo>
                    <a:lnTo>
                      <a:pt x="0" y="0"/>
                    </a:lnTo>
                    <a:lnTo>
                      <a:pt x="0" y="0"/>
                    </a:lnTo>
                    <a:close/>
                  </a:path>
                </a:pathLst>
              </a:custGeom>
              <a:solidFill>
                <a:srgbClr val="1997CD"/>
              </a:solidFill>
              <a:ln w="9525" cap="flat">
                <a:noFill/>
                <a:prstDash val="solid"/>
                <a:miter/>
              </a:ln>
            </p:spPr>
            <p:txBody>
              <a:bodyPr rtlCol="0" anchor="ctr"/>
              <a:lstStyle/>
              <a:p>
                <a:endParaRPr lang="en-US" dirty="0"/>
              </a:p>
            </p:txBody>
          </p:sp>
          <p:sp>
            <p:nvSpPr>
              <p:cNvPr id="14" name="Freeform: Shape 13">
                <a:extLst>
                  <a:ext uri="{FF2B5EF4-FFF2-40B4-BE49-F238E27FC236}">
                    <a16:creationId xmlns:a16="http://schemas.microsoft.com/office/drawing/2014/main" id="{B470EE0F-CD79-4231-9233-DD9A92109B4A}"/>
                  </a:ext>
                </a:extLst>
              </p:cNvPr>
              <p:cNvSpPr/>
              <p:nvPr/>
            </p:nvSpPr>
            <p:spPr>
              <a:xfrm>
                <a:off x="4940930" y="1519999"/>
                <a:ext cx="609219" cy="2625471"/>
              </a:xfrm>
              <a:custGeom>
                <a:avLst/>
                <a:gdLst>
                  <a:gd name="connsiteX0" fmla="*/ 0 w 609219"/>
                  <a:gd name="connsiteY0" fmla="*/ 0 h 2625471"/>
                  <a:gd name="connsiteX1" fmla="*/ 609219 w 609219"/>
                  <a:gd name="connsiteY1" fmla="*/ 0 h 2625471"/>
                  <a:gd name="connsiteX2" fmla="*/ 609219 w 609219"/>
                  <a:gd name="connsiteY2" fmla="*/ 2625471 h 2625471"/>
                  <a:gd name="connsiteX3" fmla="*/ 0 w 609219"/>
                  <a:gd name="connsiteY3" fmla="*/ 2625471 h 2625471"/>
                  <a:gd name="connsiteX4" fmla="*/ 0 w 609219"/>
                  <a:gd name="connsiteY4" fmla="*/ 0 h 2625471"/>
                  <a:gd name="connsiteX5" fmla="*/ 0 w 609219"/>
                  <a:gd name="connsiteY5" fmla="*/ 0 h 2625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219" h="2625471">
                    <a:moveTo>
                      <a:pt x="0" y="0"/>
                    </a:moveTo>
                    <a:lnTo>
                      <a:pt x="609219" y="0"/>
                    </a:lnTo>
                    <a:lnTo>
                      <a:pt x="609219" y="2625471"/>
                    </a:lnTo>
                    <a:lnTo>
                      <a:pt x="0" y="2625471"/>
                    </a:lnTo>
                    <a:lnTo>
                      <a:pt x="0" y="0"/>
                    </a:lnTo>
                    <a:lnTo>
                      <a:pt x="0" y="0"/>
                    </a:lnTo>
                    <a:close/>
                  </a:path>
                </a:pathLst>
              </a:custGeom>
              <a:solidFill>
                <a:srgbClr val="0A31F6"/>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8F06B969-E1D9-49F1-A08D-FDB81722FBC1}"/>
                  </a:ext>
                </a:extLst>
              </p:cNvPr>
              <p:cNvSpPr/>
              <p:nvPr/>
            </p:nvSpPr>
            <p:spPr>
              <a:xfrm>
                <a:off x="4027673" y="1519999"/>
                <a:ext cx="609218" cy="1943100"/>
              </a:xfrm>
              <a:custGeom>
                <a:avLst/>
                <a:gdLst>
                  <a:gd name="connsiteX0" fmla="*/ 0 w 609218"/>
                  <a:gd name="connsiteY0" fmla="*/ 0 h 1943100"/>
                  <a:gd name="connsiteX1" fmla="*/ 609219 w 609218"/>
                  <a:gd name="connsiteY1" fmla="*/ 0 h 1943100"/>
                  <a:gd name="connsiteX2" fmla="*/ 609219 w 609218"/>
                  <a:gd name="connsiteY2" fmla="*/ 1943100 h 1943100"/>
                  <a:gd name="connsiteX3" fmla="*/ 0 w 609218"/>
                  <a:gd name="connsiteY3" fmla="*/ 1943100 h 1943100"/>
                  <a:gd name="connsiteX4" fmla="*/ 0 w 609218"/>
                  <a:gd name="connsiteY4" fmla="*/ 0 h 1943100"/>
                  <a:gd name="connsiteX5" fmla="*/ 0 w 609218"/>
                  <a:gd name="connsiteY5" fmla="*/ 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218" h="1943100">
                    <a:moveTo>
                      <a:pt x="0" y="0"/>
                    </a:moveTo>
                    <a:lnTo>
                      <a:pt x="609219" y="0"/>
                    </a:lnTo>
                    <a:lnTo>
                      <a:pt x="609219" y="1943100"/>
                    </a:lnTo>
                    <a:lnTo>
                      <a:pt x="0" y="1943100"/>
                    </a:lnTo>
                    <a:lnTo>
                      <a:pt x="0" y="0"/>
                    </a:lnTo>
                    <a:lnTo>
                      <a:pt x="0" y="0"/>
                    </a:lnTo>
                    <a:close/>
                  </a:path>
                </a:pathLst>
              </a:custGeom>
              <a:solidFill>
                <a:srgbClr val="808080"/>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90CEC6A0-BFDF-4999-B44F-255632144E11}"/>
                  </a:ext>
                </a:extLst>
              </p:cNvPr>
              <p:cNvSpPr/>
              <p:nvPr/>
            </p:nvSpPr>
            <p:spPr>
              <a:xfrm>
                <a:off x="3713348" y="5289613"/>
                <a:ext cx="3977639" cy="61722"/>
              </a:xfrm>
              <a:custGeom>
                <a:avLst/>
                <a:gdLst>
                  <a:gd name="connsiteX0" fmla="*/ 0 w 3977639"/>
                  <a:gd name="connsiteY0" fmla="*/ 0 h 61722"/>
                  <a:gd name="connsiteX1" fmla="*/ 3977640 w 3977639"/>
                  <a:gd name="connsiteY1" fmla="*/ 0 h 61722"/>
                  <a:gd name="connsiteX2" fmla="*/ 617220 w 3977639"/>
                  <a:gd name="connsiteY2" fmla="*/ 61722 h 61722"/>
                  <a:gd name="connsiteX3" fmla="*/ 617220 w 3977639"/>
                  <a:gd name="connsiteY3" fmla="*/ 0 h 61722"/>
                  <a:gd name="connsiteX4" fmla="*/ 1530477 w 3977639"/>
                  <a:gd name="connsiteY4" fmla="*/ 61722 h 61722"/>
                  <a:gd name="connsiteX5" fmla="*/ 1530477 w 3977639"/>
                  <a:gd name="connsiteY5" fmla="*/ 0 h 61722"/>
                  <a:gd name="connsiteX6" fmla="*/ 2443734 w 3977639"/>
                  <a:gd name="connsiteY6" fmla="*/ 61722 h 61722"/>
                  <a:gd name="connsiteX7" fmla="*/ 2443734 w 3977639"/>
                  <a:gd name="connsiteY7" fmla="*/ 0 h 61722"/>
                  <a:gd name="connsiteX8" fmla="*/ 3356991 w 3977639"/>
                  <a:gd name="connsiteY8" fmla="*/ 61722 h 61722"/>
                  <a:gd name="connsiteX9" fmla="*/ 3356991 w 3977639"/>
                  <a:gd name="connsiteY9" fmla="*/ 0 h 61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77639" h="61722">
                    <a:moveTo>
                      <a:pt x="0" y="0"/>
                    </a:moveTo>
                    <a:lnTo>
                      <a:pt x="3977640" y="0"/>
                    </a:lnTo>
                    <a:moveTo>
                      <a:pt x="617220" y="61722"/>
                    </a:moveTo>
                    <a:lnTo>
                      <a:pt x="617220" y="0"/>
                    </a:lnTo>
                    <a:moveTo>
                      <a:pt x="1530477" y="61722"/>
                    </a:moveTo>
                    <a:lnTo>
                      <a:pt x="1530477" y="0"/>
                    </a:lnTo>
                    <a:moveTo>
                      <a:pt x="2443734" y="61722"/>
                    </a:moveTo>
                    <a:lnTo>
                      <a:pt x="2443734" y="0"/>
                    </a:lnTo>
                    <a:moveTo>
                      <a:pt x="3356991" y="61722"/>
                    </a:moveTo>
                    <a:lnTo>
                      <a:pt x="3356991" y="0"/>
                    </a:lnTo>
                  </a:path>
                </a:pathLst>
              </a:custGeom>
              <a:noFill/>
              <a:ln w="12700" cap="rnd">
                <a:solidFill>
                  <a:schemeClr val="tx1"/>
                </a:solid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3E6835DF-2D5F-4B12-B88F-77DB2C5C475D}"/>
                  </a:ext>
                </a:extLst>
              </p:cNvPr>
              <p:cNvSpPr/>
              <p:nvPr/>
            </p:nvSpPr>
            <p:spPr>
              <a:xfrm>
                <a:off x="3613355" y="1516781"/>
                <a:ext cx="110280" cy="3783119"/>
              </a:xfrm>
              <a:custGeom>
                <a:avLst/>
                <a:gdLst>
                  <a:gd name="connsiteX0" fmla="*/ 61722 w 61722"/>
                  <a:gd name="connsiteY0" fmla="*/ 3790188 h 3790188"/>
                  <a:gd name="connsiteX1" fmla="*/ 61722 w 61722"/>
                  <a:gd name="connsiteY1" fmla="*/ 0 h 3790188"/>
                  <a:gd name="connsiteX2" fmla="*/ 61722 w 61722"/>
                  <a:gd name="connsiteY2" fmla="*/ 3779901 h 3790188"/>
                  <a:gd name="connsiteX3" fmla="*/ 0 w 61722"/>
                  <a:gd name="connsiteY3" fmla="*/ 3779901 h 3790188"/>
                  <a:gd name="connsiteX4" fmla="*/ 61722 w 61722"/>
                  <a:gd name="connsiteY4" fmla="*/ 2838069 h 3790188"/>
                  <a:gd name="connsiteX5" fmla="*/ 0 w 61722"/>
                  <a:gd name="connsiteY5" fmla="*/ 2838069 h 3790188"/>
                  <a:gd name="connsiteX6" fmla="*/ 61722 w 61722"/>
                  <a:gd name="connsiteY6" fmla="*/ 1895094 h 3790188"/>
                  <a:gd name="connsiteX7" fmla="*/ 0 w 61722"/>
                  <a:gd name="connsiteY7" fmla="*/ 1895094 h 3790188"/>
                  <a:gd name="connsiteX8" fmla="*/ 61722 w 61722"/>
                  <a:gd name="connsiteY8" fmla="*/ 953262 h 3790188"/>
                  <a:gd name="connsiteX9" fmla="*/ 0 w 61722"/>
                  <a:gd name="connsiteY9" fmla="*/ 953262 h 3790188"/>
                  <a:gd name="connsiteX10" fmla="*/ 61722 w 61722"/>
                  <a:gd name="connsiteY10" fmla="*/ 3686175 h 3790188"/>
                  <a:gd name="connsiteX11" fmla="*/ 26289 w 61722"/>
                  <a:gd name="connsiteY11" fmla="*/ 3686175 h 3790188"/>
                  <a:gd name="connsiteX12" fmla="*/ 61722 w 61722"/>
                  <a:gd name="connsiteY12" fmla="*/ 3591306 h 3790188"/>
                  <a:gd name="connsiteX13" fmla="*/ 26289 w 61722"/>
                  <a:gd name="connsiteY13" fmla="*/ 3591306 h 3790188"/>
                  <a:gd name="connsiteX14" fmla="*/ 61722 w 61722"/>
                  <a:gd name="connsiteY14" fmla="*/ 3497580 h 3790188"/>
                  <a:gd name="connsiteX15" fmla="*/ 26289 w 61722"/>
                  <a:gd name="connsiteY15" fmla="*/ 3497580 h 3790188"/>
                  <a:gd name="connsiteX16" fmla="*/ 61722 w 61722"/>
                  <a:gd name="connsiteY16" fmla="*/ 3402711 h 3790188"/>
                  <a:gd name="connsiteX17" fmla="*/ 26289 w 61722"/>
                  <a:gd name="connsiteY17" fmla="*/ 3402711 h 3790188"/>
                  <a:gd name="connsiteX18" fmla="*/ 61722 w 61722"/>
                  <a:gd name="connsiteY18" fmla="*/ 3308985 h 3790188"/>
                  <a:gd name="connsiteX19" fmla="*/ 26289 w 61722"/>
                  <a:gd name="connsiteY19" fmla="*/ 3308985 h 3790188"/>
                  <a:gd name="connsiteX20" fmla="*/ 61722 w 61722"/>
                  <a:gd name="connsiteY20" fmla="*/ 3214116 h 3790188"/>
                  <a:gd name="connsiteX21" fmla="*/ 26289 w 61722"/>
                  <a:gd name="connsiteY21" fmla="*/ 3214116 h 3790188"/>
                  <a:gd name="connsiteX22" fmla="*/ 61722 w 61722"/>
                  <a:gd name="connsiteY22" fmla="*/ 3120390 h 3790188"/>
                  <a:gd name="connsiteX23" fmla="*/ 26289 w 61722"/>
                  <a:gd name="connsiteY23" fmla="*/ 3120390 h 3790188"/>
                  <a:gd name="connsiteX24" fmla="*/ 61722 w 61722"/>
                  <a:gd name="connsiteY24" fmla="*/ 3025521 h 3790188"/>
                  <a:gd name="connsiteX25" fmla="*/ 26289 w 61722"/>
                  <a:gd name="connsiteY25" fmla="*/ 3025521 h 3790188"/>
                  <a:gd name="connsiteX26" fmla="*/ 61722 w 61722"/>
                  <a:gd name="connsiteY26" fmla="*/ 2931795 h 3790188"/>
                  <a:gd name="connsiteX27" fmla="*/ 26289 w 61722"/>
                  <a:gd name="connsiteY27" fmla="*/ 2931795 h 3790188"/>
                  <a:gd name="connsiteX28" fmla="*/ 61722 w 61722"/>
                  <a:gd name="connsiteY28" fmla="*/ 2744343 h 3790188"/>
                  <a:gd name="connsiteX29" fmla="*/ 26289 w 61722"/>
                  <a:gd name="connsiteY29" fmla="*/ 2744343 h 3790188"/>
                  <a:gd name="connsiteX30" fmla="*/ 61722 w 61722"/>
                  <a:gd name="connsiteY30" fmla="*/ 2649474 h 3790188"/>
                  <a:gd name="connsiteX31" fmla="*/ 26289 w 61722"/>
                  <a:gd name="connsiteY31" fmla="*/ 2649474 h 3790188"/>
                  <a:gd name="connsiteX32" fmla="*/ 61722 w 61722"/>
                  <a:gd name="connsiteY32" fmla="*/ 2555748 h 3790188"/>
                  <a:gd name="connsiteX33" fmla="*/ 26289 w 61722"/>
                  <a:gd name="connsiteY33" fmla="*/ 2555748 h 3790188"/>
                  <a:gd name="connsiteX34" fmla="*/ 61722 w 61722"/>
                  <a:gd name="connsiteY34" fmla="*/ 2460879 h 3790188"/>
                  <a:gd name="connsiteX35" fmla="*/ 26289 w 61722"/>
                  <a:gd name="connsiteY35" fmla="*/ 2460879 h 3790188"/>
                  <a:gd name="connsiteX36" fmla="*/ 61722 w 61722"/>
                  <a:gd name="connsiteY36" fmla="*/ 2367153 h 3790188"/>
                  <a:gd name="connsiteX37" fmla="*/ 26289 w 61722"/>
                  <a:gd name="connsiteY37" fmla="*/ 2367153 h 3790188"/>
                  <a:gd name="connsiteX38" fmla="*/ 61722 w 61722"/>
                  <a:gd name="connsiteY38" fmla="*/ 2272284 h 3790188"/>
                  <a:gd name="connsiteX39" fmla="*/ 26289 w 61722"/>
                  <a:gd name="connsiteY39" fmla="*/ 2272284 h 3790188"/>
                  <a:gd name="connsiteX40" fmla="*/ 61722 w 61722"/>
                  <a:gd name="connsiteY40" fmla="*/ 2178558 h 3790188"/>
                  <a:gd name="connsiteX41" fmla="*/ 26289 w 61722"/>
                  <a:gd name="connsiteY41" fmla="*/ 2178558 h 3790188"/>
                  <a:gd name="connsiteX42" fmla="*/ 61722 w 61722"/>
                  <a:gd name="connsiteY42" fmla="*/ 2083689 h 3790188"/>
                  <a:gd name="connsiteX43" fmla="*/ 26289 w 61722"/>
                  <a:gd name="connsiteY43" fmla="*/ 2083689 h 3790188"/>
                  <a:gd name="connsiteX44" fmla="*/ 61722 w 61722"/>
                  <a:gd name="connsiteY44" fmla="*/ 1989963 h 3790188"/>
                  <a:gd name="connsiteX45" fmla="*/ 26289 w 61722"/>
                  <a:gd name="connsiteY45" fmla="*/ 1989963 h 3790188"/>
                  <a:gd name="connsiteX46" fmla="*/ 61722 w 61722"/>
                  <a:gd name="connsiteY46" fmla="*/ 1801368 h 3790188"/>
                  <a:gd name="connsiteX47" fmla="*/ 26289 w 61722"/>
                  <a:gd name="connsiteY47" fmla="*/ 1801368 h 3790188"/>
                  <a:gd name="connsiteX48" fmla="*/ 61722 w 61722"/>
                  <a:gd name="connsiteY48" fmla="*/ 1706499 h 3790188"/>
                  <a:gd name="connsiteX49" fmla="*/ 26289 w 61722"/>
                  <a:gd name="connsiteY49" fmla="*/ 1706499 h 3790188"/>
                  <a:gd name="connsiteX50" fmla="*/ 61722 w 61722"/>
                  <a:gd name="connsiteY50" fmla="*/ 1612773 h 3790188"/>
                  <a:gd name="connsiteX51" fmla="*/ 26289 w 61722"/>
                  <a:gd name="connsiteY51" fmla="*/ 1612773 h 3790188"/>
                  <a:gd name="connsiteX52" fmla="*/ 61722 w 61722"/>
                  <a:gd name="connsiteY52" fmla="*/ 1517904 h 3790188"/>
                  <a:gd name="connsiteX53" fmla="*/ 26289 w 61722"/>
                  <a:gd name="connsiteY53" fmla="*/ 1517904 h 3790188"/>
                  <a:gd name="connsiteX54" fmla="*/ 61722 w 61722"/>
                  <a:gd name="connsiteY54" fmla="*/ 1424178 h 3790188"/>
                  <a:gd name="connsiteX55" fmla="*/ 26289 w 61722"/>
                  <a:gd name="connsiteY55" fmla="*/ 1424178 h 3790188"/>
                  <a:gd name="connsiteX56" fmla="*/ 61722 w 61722"/>
                  <a:gd name="connsiteY56" fmla="*/ 1329309 h 3790188"/>
                  <a:gd name="connsiteX57" fmla="*/ 26289 w 61722"/>
                  <a:gd name="connsiteY57" fmla="*/ 1329309 h 3790188"/>
                  <a:gd name="connsiteX58" fmla="*/ 61722 w 61722"/>
                  <a:gd name="connsiteY58" fmla="*/ 1235583 h 3790188"/>
                  <a:gd name="connsiteX59" fmla="*/ 26289 w 61722"/>
                  <a:gd name="connsiteY59" fmla="*/ 1235583 h 3790188"/>
                  <a:gd name="connsiteX60" fmla="*/ 61722 w 61722"/>
                  <a:gd name="connsiteY60" fmla="*/ 1140714 h 3790188"/>
                  <a:gd name="connsiteX61" fmla="*/ 26289 w 61722"/>
                  <a:gd name="connsiteY61" fmla="*/ 1140714 h 3790188"/>
                  <a:gd name="connsiteX62" fmla="*/ 61722 w 61722"/>
                  <a:gd name="connsiteY62" fmla="*/ 1046988 h 3790188"/>
                  <a:gd name="connsiteX63" fmla="*/ 26289 w 61722"/>
                  <a:gd name="connsiteY63" fmla="*/ 1046988 h 3790188"/>
                  <a:gd name="connsiteX64" fmla="*/ 61722 w 61722"/>
                  <a:gd name="connsiteY64" fmla="*/ 859536 h 3790188"/>
                  <a:gd name="connsiteX65" fmla="*/ 26289 w 61722"/>
                  <a:gd name="connsiteY65" fmla="*/ 859536 h 3790188"/>
                  <a:gd name="connsiteX66" fmla="*/ 61722 w 61722"/>
                  <a:gd name="connsiteY66" fmla="*/ 764667 h 3790188"/>
                  <a:gd name="connsiteX67" fmla="*/ 26289 w 61722"/>
                  <a:gd name="connsiteY67" fmla="*/ 764667 h 3790188"/>
                  <a:gd name="connsiteX68" fmla="*/ 61722 w 61722"/>
                  <a:gd name="connsiteY68" fmla="*/ 670941 h 3790188"/>
                  <a:gd name="connsiteX69" fmla="*/ 26289 w 61722"/>
                  <a:gd name="connsiteY69" fmla="*/ 670941 h 3790188"/>
                  <a:gd name="connsiteX70" fmla="*/ 61722 w 61722"/>
                  <a:gd name="connsiteY70" fmla="*/ 576072 h 3790188"/>
                  <a:gd name="connsiteX71" fmla="*/ 26289 w 61722"/>
                  <a:gd name="connsiteY71" fmla="*/ 576072 h 3790188"/>
                  <a:gd name="connsiteX72" fmla="*/ 61722 w 61722"/>
                  <a:gd name="connsiteY72" fmla="*/ 482346 h 3790188"/>
                  <a:gd name="connsiteX73" fmla="*/ 26289 w 61722"/>
                  <a:gd name="connsiteY73" fmla="*/ 482346 h 3790188"/>
                  <a:gd name="connsiteX74" fmla="*/ 61722 w 61722"/>
                  <a:gd name="connsiteY74" fmla="*/ 387477 h 3790188"/>
                  <a:gd name="connsiteX75" fmla="*/ 26289 w 61722"/>
                  <a:gd name="connsiteY75" fmla="*/ 387477 h 3790188"/>
                  <a:gd name="connsiteX76" fmla="*/ 61722 w 61722"/>
                  <a:gd name="connsiteY76" fmla="*/ 293751 h 3790188"/>
                  <a:gd name="connsiteX77" fmla="*/ 26289 w 61722"/>
                  <a:gd name="connsiteY77" fmla="*/ 293751 h 3790188"/>
                  <a:gd name="connsiteX78" fmla="*/ 61722 w 61722"/>
                  <a:gd name="connsiteY78" fmla="*/ 198882 h 3790188"/>
                  <a:gd name="connsiteX79" fmla="*/ 26289 w 61722"/>
                  <a:gd name="connsiteY79" fmla="*/ 198882 h 3790188"/>
                  <a:gd name="connsiteX80" fmla="*/ 61722 w 61722"/>
                  <a:gd name="connsiteY80" fmla="*/ 105156 h 3790188"/>
                  <a:gd name="connsiteX81" fmla="*/ 26289 w 61722"/>
                  <a:gd name="connsiteY81" fmla="*/ 105156 h 3790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61722" h="3790188">
                    <a:moveTo>
                      <a:pt x="61722" y="3790188"/>
                    </a:moveTo>
                    <a:lnTo>
                      <a:pt x="61722" y="0"/>
                    </a:lnTo>
                    <a:moveTo>
                      <a:pt x="61722" y="3779901"/>
                    </a:moveTo>
                    <a:lnTo>
                      <a:pt x="0" y="3779901"/>
                    </a:lnTo>
                    <a:moveTo>
                      <a:pt x="61722" y="2838069"/>
                    </a:moveTo>
                    <a:lnTo>
                      <a:pt x="0" y="2838069"/>
                    </a:lnTo>
                    <a:moveTo>
                      <a:pt x="61722" y="1895094"/>
                    </a:moveTo>
                    <a:lnTo>
                      <a:pt x="0" y="1895094"/>
                    </a:lnTo>
                    <a:moveTo>
                      <a:pt x="61722" y="953262"/>
                    </a:moveTo>
                    <a:lnTo>
                      <a:pt x="0" y="953262"/>
                    </a:lnTo>
                    <a:moveTo>
                      <a:pt x="61722" y="3686175"/>
                    </a:moveTo>
                    <a:lnTo>
                      <a:pt x="26289" y="3686175"/>
                    </a:lnTo>
                    <a:moveTo>
                      <a:pt x="61722" y="3591306"/>
                    </a:moveTo>
                    <a:lnTo>
                      <a:pt x="26289" y="3591306"/>
                    </a:lnTo>
                    <a:moveTo>
                      <a:pt x="61722" y="3497580"/>
                    </a:moveTo>
                    <a:lnTo>
                      <a:pt x="26289" y="3497580"/>
                    </a:lnTo>
                    <a:moveTo>
                      <a:pt x="61722" y="3402711"/>
                    </a:moveTo>
                    <a:lnTo>
                      <a:pt x="26289" y="3402711"/>
                    </a:lnTo>
                    <a:moveTo>
                      <a:pt x="61722" y="3308985"/>
                    </a:moveTo>
                    <a:lnTo>
                      <a:pt x="26289" y="3308985"/>
                    </a:lnTo>
                    <a:moveTo>
                      <a:pt x="61722" y="3214116"/>
                    </a:moveTo>
                    <a:lnTo>
                      <a:pt x="26289" y="3214116"/>
                    </a:lnTo>
                    <a:moveTo>
                      <a:pt x="61722" y="3120390"/>
                    </a:moveTo>
                    <a:lnTo>
                      <a:pt x="26289" y="3120390"/>
                    </a:lnTo>
                    <a:moveTo>
                      <a:pt x="61722" y="3025521"/>
                    </a:moveTo>
                    <a:lnTo>
                      <a:pt x="26289" y="3025521"/>
                    </a:lnTo>
                    <a:moveTo>
                      <a:pt x="61722" y="2931795"/>
                    </a:moveTo>
                    <a:lnTo>
                      <a:pt x="26289" y="2931795"/>
                    </a:lnTo>
                    <a:moveTo>
                      <a:pt x="61722" y="2744343"/>
                    </a:moveTo>
                    <a:lnTo>
                      <a:pt x="26289" y="2744343"/>
                    </a:lnTo>
                    <a:moveTo>
                      <a:pt x="61722" y="2649474"/>
                    </a:moveTo>
                    <a:lnTo>
                      <a:pt x="26289" y="2649474"/>
                    </a:lnTo>
                    <a:moveTo>
                      <a:pt x="61722" y="2555748"/>
                    </a:moveTo>
                    <a:lnTo>
                      <a:pt x="26289" y="2555748"/>
                    </a:lnTo>
                    <a:moveTo>
                      <a:pt x="61722" y="2460879"/>
                    </a:moveTo>
                    <a:lnTo>
                      <a:pt x="26289" y="2460879"/>
                    </a:lnTo>
                    <a:moveTo>
                      <a:pt x="61722" y="2367153"/>
                    </a:moveTo>
                    <a:lnTo>
                      <a:pt x="26289" y="2367153"/>
                    </a:lnTo>
                    <a:moveTo>
                      <a:pt x="61722" y="2272284"/>
                    </a:moveTo>
                    <a:lnTo>
                      <a:pt x="26289" y="2272284"/>
                    </a:lnTo>
                    <a:moveTo>
                      <a:pt x="61722" y="2178558"/>
                    </a:moveTo>
                    <a:lnTo>
                      <a:pt x="26289" y="2178558"/>
                    </a:lnTo>
                    <a:moveTo>
                      <a:pt x="61722" y="2083689"/>
                    </a:moveTo>
                    <a:lnTo>
                      <a:pt x="26289" y="2083689"/>
                    </a:lnTo>
                    <a:moveTo>
                      <a:pt x="61722" y="1989963"/>
                    </a:moveTo>
                    <a:lnTo>
                      <a:pt x="26289" y="1989963"/>
                    </a:lnTo>
                    <a:moveTo>
                      <a:pt x="61722" y="1801368"/>
                    </a:moveTo>
                    <a:lnTo>
                      <a:pt x="26289" y="1801368"/>
                    </a:lnTo>
                    <a:moveTo>
                      <a:pt x="61722" y="1706499"/>
                    </a:moveTo>
                    <a:lnTo>
                      <a:pt x="26289" y="1706499"/>
                    </a:lnTo>
                    <a:moveTo>
                      <a:pt x="61722" y="1612773"/>
                    </a:moveTo>
                    <a:lnTo>
                      <a:pt x="26289" y="1612773"/>
                    </a:lnTo>
                    <a:moveTo>
                      <a:pt x="61722" y="1517904"/>
                    </a:moveTo>
                    <a:lnTo>
                      <a:pt x="26289" y="1517904"/>
                    </a:lnTo>
                    <a:moveTo>
                      <a:pt x="61722" y="1424178"/>
                    </a:moveTo>
                    <a:lnTo>
                      <a:pt x="26289" y="1424178"/>
                    </a:lnTo>
                    <a:moveTo>
                      <a:pt x="61722" y="1329309"/>
                    </a:moveTo>
                    <a:lnTo>
                      <a:pt x="26289" y="1329309"/>
                    </a:lnTo>
                    <a:moveTo>
                      <a:pt x="61722" y="1235583"/>
                    </a:moveTo>
                    <a:lnTo>
                      <a:pt x="26289" y="1235583"/>
                    </a:lnTo>
                    <a:moveTo>
                      <a:pt x="61722" y="1140714"/>
                    </a:moveTo>
                    <a:lnTo>
                      <a:pt x="26289" y="1140714"/>
                    </a:lnTo>
                    <a:moveTo>
                      <a:pt x="61722" y="1046988"/>
                    </a:moveTo>
                    <a:lnTo>
                      <a:pt x="26289" y="1046988"/>
                    </a:lnTo>
                    <a:moveTo>
                      <a:pt x="61722" y="859536"/>
                    </a:moveTo>
                    <a:lnTo>
                      <a:pt x="26289" y="859536"/>
                    </a:lnTo>
                    <a:moveTo>
                      <a:pt x="61722" y="764667"/>
                    </a:moveTo>
                    <a:lnTo>
                      <a:pt x="26289" y="764667"/>
                    </a:lnTo>
                    <a:moveTo>
                      <a:pt x="61722" y="670941"/>
                    </a:moveTo>
                    <a:lnTo>
                      <a:pt x="26289" y="670941"/>
                    </a:lnTo>
                    <a:moveTo>
                      <a:pt x="61722" y="576072"/>
                    </a:moveTo>
                    <a:lnTo>
                      <a:pt x="26289" y="576072"/>
                    </a:lnTo>
                    <a:moveTo>
                      <a:pt x="61722" y="482346"/>
                    </a:moveTo>
                    <a:lnTo>
                      <a:pt x="26289" y="482346"/>
                    </a:lnTo>
                    <a:moveTo>
                      <a:pt x="61722" y="387477"/>
                    </a:moveTo>
                    <a:lnTo>
                      <a:pt x="26289" y="387477"/>
                    </a:lnTo>
                    <a:moveTo>
                      <a:pt x="61722" y="293751"/>
                    </a:moveTo>
                    <a:lnTo>
                      <a:pt x="26289" y="293751"/>
                    </a:lnTo>
                    <a:moveTo>
                      <a:pt x="61722" y="198882"/>
                    </a:moveTo>
                    <a:lnTo>
                      <a:pt x="26289" y="198882"/>
                    </a:lnTo>
                    <a:moveTo>
                      <a:pt x="61722" y="105156"/>
                    </a:moveTo>
                    <a:lnTo>
                      <a:pt x="26289" y="105156"/>
                    </a:lnTo>
                  </a:path>
                </a:pathLst>
              </a:custGeom>
              <a:noFill/>
              <a:ln w="12700" cap="rnd">
                <a:solidFill>
                  <a:schemeClr val="tx1"/>
                </a:solid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E1AE53D3-CE16-4998-8630-067FBE7BA729}"/>
                  </a:ext>
                </a:extLst>
              </p:cNvPr>
              <p:cNvSpPr/>
              <p:nvPr/>
            </p:nvSpPr>
            <p:spPr>
              <a:xfrm>
                <a:off x="6919463" y="4391215"/>
                <a:ext cx="304038" cy="314325"/>
              </a:xfrm>
              <a:custGeom>
                <a:avLst/>
                <a:gdLst>
                  <a:gd name="connsiteX0" fmla="*/ 0 w 304038"/>
                  <a:gd name="connsiteY0" fmla="*/ 314325 h 314325"/>
                  <a:gd name="connsiteX1" fmla="*/ 304038 w 304038"/>
                  <a:gd name="connsiteY1" fmla="*/ 314325 h 314325"/>
                  <a:gd name="connsiteX2" fmla="*/ 152019 w 304038"/>
                  <a:gd name="connsiteY2" fmla="*/ 314325 h 314325"/>
                  <a:gd name="connsiteX3" fmla="*/ 152019 w 304038"/>
                  <a:gd name="connsiteY3" fmla="*/ 0 h 314325"/>
                </a:gdLst>
                <a:ahLst/>
                <a:cxnLst>
                  <a:cxn ang="0">
                    <a:pos x="connsiteX0" y="connsiteY0"/>
                  </a:cxn>
                  <a:cxn ang="0">
                    <a:pos x="connsiteX1" y="connsiteY1"/>
                  </a:cxn>
                  <a:cxn ang="0">
                    <a:pos x="connsiteX2" y="connsiteY2"/>
                  </a:cxn>
                  <a:cxn ang="0">
                    <a:pos x="connsiteX3" y="connsiteY3"/>
                  </a:cxn>
                </a:cxnLst>
                <a:rect l="l" t="t" r="r" b="b"/>
                <a:pathLst>
                  <a:path w="304038" h="314325">
                    <a:moveTo>
                      <a:pt x="0" y="314325"/>
                    </a:moveTo>
                    <a:lnTo>
                      <a:pt x="304038" y="314325"/>
                    </a:lnTo>
                    <a:lnTo>
                      <a:pt x="152019" y="314325"/>
                    </a:lnTo>
                    <a:lnTo>
                      <a:pt x="152019" y="0"/>
                    </a:lnTo>
                  </a:path>
                </a:pathLst>
              </a:custGeom>
              <a:noFill/>
              <a:ln w="14288" cap="rnd">
                <a:solidFill>
                  <a:srgbClr val="000000"/>
                </a:solid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969868B9-8EBA-4AD7-A6F2-895E3BA7DAC0}"/>
                  </a:ext>
                </a:extLst>
              </p:cNvPr>
              <p:cNvSpPr/>
              <p:nvPr/>
            </p:nvSpPr>
            <p:spPr>
              <a:xfrm>
                <a:off x="6006206" y="4305490"/>
                <a:ext cx="304038" cy="310896"/>
              </a:xfrm>
              <a:custGeom>
                <a:avLst/>
                <a:gdLst>
                  <a:gd name="connsiteX0" fmla="*/ 0 w 304038"/>
                  <a:gd name="connsiteY0" fmla="*/ 310896 h 310896"/>
                  <a:gd name="connsiteX1" fmla="*/ 304038 w 304038"/>
                  <a:gd name="connsiteY1" fmla="*/ 310896 h 310896"/>
                  <a:gd name="connsiteX2" fmla="*/ 152019 w 304038"/>
                  <a:gd name="connsiteY2" fmla="*/ 310896 h 310896"/>
                  <a:gd name="connsiteX3" fmla="*/ 152019 w 304038"/>
                  <a:gd name="connsiteY3" fmla="*/ 0 h 310896"/>
                </a:gdLst>
                <a:ahLst/>
                <a:cxnLst>
                  <a:cxn ang="0">
                    <a:pos x="connsiteX0" y="connsiteY0"/>
                  </a:cxn>
                  <a:cxn ang="0">
                    <a:pos x="connsiteX1" y="connsiteY1"/>
                  </a:cxn>
                  <a:cxn ang="0">
                    <a:pos x="connsiteX2" y="connsiteY2"/>
                  </a:cxn>
                  <a:cxn ang="0">
                    <a:pos x="connsiteX3" y="connsiteY3"/>
                  </a:cxn>
                </a:cxnLst>
                <a:rect l="l" t="t" r="r" b="b"/>
                <a:pathLst>
                  <a:path w="304038" h="310896">
                    <a:moveTo>
                      <a:pt x="0" y="310896"/>
                    </a:moveTo>
                    <a:lnTo>
                      <a:pt x="304038" y="310896"/>
                    </a:lnTo>
                    <a:lnTo>
                      <a:pt x="152019" y="310896"/>
                    </a:lnTo>
                    <a:lnTo>
                      <a:pt x="152019" y="0"/>
                    </a:lnTo>
                  </a:path>
                </a:pathLst>
              </a:custGeom>
              <a:noFill/>
              <a:ln w="14288" cap="rnd">
                <a:solidFill>
                  <a:srgbClr val="000000"/>
                </a:solid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E4EDA7BE-8EA6-4168-B5A8-3BDD8F223356}"/>
                  </a:ext>
                </a:extLst>
              </p:cNvPr>
              <p:cNvSpPr/>
              <p:nvPr/>
            </p:nvSpPr>
            <p:spPr>
              <a:xfrm>
                <a:off x="5092949" y="4145470"/>
                <a:ext cx="304037" cy="310895"/>
              </a:xfrm>
              <a:custGeom>
                <a:avLst/>
                <a:gdLst>
                  <a:gd name="connsiteX0" fmla="*/ 0 w 304037"/>
                  <a:gd name="connsiteY0" fmla="*/ 310896 h 310895"/>
                  <a:gd name="connsiteX1" fmla="*/ 304038 w 304037"/>
                  <a:gd name="connsiteY1" fmla="*/ 310896 h 310895"/>
                  <a:gd name="connsiteX2" fmla="*/ 152019 w 304037"/>
                  <a:gd name="connsiteY2" fmla="*/ 310896 h 310895"/>
                  <a:gd name="connsiteX3" fmla="*/ 152019 w 304037"/>
                  <a:gd name="connsiteY3" fmla="*/ 0 h 310895"/>
                </a:gdLst>
                <a:ahLst/>
                <a:cxnLst>
                  <a:cxn ang="0">
                    <a:pos x="connsiteX0" y="connsiteY0"/>
                  </a:cxn>
                  <a:cxn ang="0">
                    <a:pos x="connsiteX1" y="connsiteY1"/>
                  </a:cxn>
                  <a:cxn ang="0">
                    <a:pos x="connsiteX2" y="connsiteY2"/>
                  </a:cxn>
                  <a:cxn ang="0">
                    <a:pos x="connsiteX3" y="connsiteY3"/>
                  </a:cxn>
                </a:cxnLst>
                <a:rect l="l" t="t" r="r" b="b"/>
                <a:pathLst>
                  <a:path w="304037" h="310895">
                    <a:moveTo>
                      <a:pt x="0" y="310896"/>
                    </a:moveTo>
                    <a:lnTo>
                      <a:pt x="304038" y="310896"/>
                    </a:lnTo>
                    <a:lnTo>
                      <a:pt x="152019" y="310896"/>
                    </a:lnTo>
                    <a:lnTo>
                      <a:pt x="152019" y="0"/>
                    </a:lnTo>
                  </a:path>
                </a:pathLst>
              </a:custGeom>
              <a:noFill/>
              <a:ln w="14288" cap="rnd">
                <a:solidFill>
                  <a:srgbClr val="000000"/>
                </a:solid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D2865A6C-87E9-46E1-A1AF-33E442EAA1D3}"/>
                  </a:ext>
                </a:extLst>
              </p:cNvPr>
              <p:cNvSpPr/>
              <p:nvPr/>
            </p:nvSpPr>
            <p:spPr>
              <a:xfrm>
                <a:off x="4179692" y="3463099"/>
                <a:ext cx="304037" cy="308609"/>
              </a:xfrm>
              <a:custGeom>
                <a:avLst/>
                <a:gdLst>
                  <a:gd name="connsiteX0" fmla="*/ 0 w 304037"/>
                  <a:gd name="connsiteY0" fmla="*/ 308610 h 308609"/>
                  <a:gd name="connsiteX1" fmla="*/ 304038 w 304037"/>
                  <a:gd name="connsiteY1" fmla="*/ 308610 h 308609"/>
                  <a:gd name="connsiteX2" fmla="*/ 152019 w 304037"/>
                  <a:gd name="connsiteY2" fmla="*/ 308610 h 308609"/>
                  <a:gd name="connsiteX3" fmla="*/ 152019 w 304037"/>
                  <a:gd name="connsiteY3" fmla="*/ 0 h 308609"/>
                </a:gdLst>
                <a:ahLst/>
                <a:cxnLst>
                  <a:cxn ang="0">
                    <a:pos x="connsiteX0" y="connsiteY0"/>
                  </a:cxn>
                  <a:cxn ang="0">
                    <a:pos x="connsiteX1" y="connsiteY1"/>
                  </a:cxn>
                  <a:cxn ang="0">
                    <a:pos x="connsiteX2" y="connsiteY2"/>
                  </a:cxn>
                  <a:cxn ang="0">
                    <a:pos x="connsiteX3" y="connsiteY3"/>
                  </a:cxn>
                </a:cxnLst>
                <a:rect l="l" t="t" r="r" b="b"/>
                <a:pathLst>
                  <a:path w="304037" h="308609">
                    <a:moveTo>
                      <a:pt x="0" y="308610"/>
                    </a:moveTo>
                    <a:lnTo>
                      <a:pt x="304038" y="308610"/>
                    </a:lnTo>
                    <a:lnTo>
                      <a:pt x="152019" y="308610"/>
                    </a:lnTo>
                    <a:lnTo>
                      <a:pt x="152019" y="0"/>
                    </a:lnTo>
                  </a:path>
                </a:pathLst>
              </a:custGeom>
              <a:noFill/>
              <a:ln w="14288" cap="rnd">
                <a:solidFill>
                  <a:srgbClr val="000000"/>
                </a:solidFill>
                <a:prstDash val="solid"/>
                <a:miter/>
              </a:ln>
            </p:spPr>
            <p:txBody>
              <a:bodyPr rtlCol="0" anchor="ctr"/>
              <a:lstStyle/>
              <a:p>
                <a:endParaRPr lang="en-US"/>
              </a:p>
            </p:txBody>
          </p:sp>
          <p:sp>
            <p:nvSpPr>
              <p:cNvPr id="22" name="TextBox 21">
                <a:extLst>
                  <a:ext uri="{FF2B5EF4-FFF2-40B4-BE49-F238E27FC236}">
                    <a16:creationId xmlns:a16="http://schemas.microsoft.com/office/drawing/2014/main" id="{36C73E59-9EFF-4736-AD23-071C75C7F378}"/>
                  </a:ext>
                </a:extLst>
              </p:cNvPr>
              <p:cNvSpPr txBox="1"/>
              <p:nvPr/>
            </p:nvSpPr>
            <p:spPr>
              <a:xfrm>
                <a:off x="3265129" y="1400819"/>
                <a:ext cx="324719" cy="336237"/>
              </a:xfrm>
              <a:prstGeom prst="rect">
                <a:avLst/>
              </a:prstGeom>
              <a:noFill/>
            </p:spPr>
            <p:txBody>
              <a:bodyPr wrap="square" lIns="0" tIns="0" rIns="0" bIns="0" rtlCol="0">
                <a:noAutofit/>
              </a:bodyPr>
              <a:lstStyle/>
              <a:p>
                <a:pPr algn="r"/>
                <a:r>
                  <a:rPr lang="en-US" sz="1600" dirty="0"/>
                  <a:t>0</a:t>
                </a:r>
              </a:p>
            </p:txBody>
          </p:sp>
          <p:sp>
            <p:nvSpPr>
              <p:cNvPr id="23" name="TextBox 22">
                <a:extLst>
                  <a:ext uri="{FF2B5EF4-FFF2-40B4-BE49-F238E27FC236}">
                    <a16:creationId xmlns:a16="http://schemas.microsoft.com/office/drawing/2014/main" id="{67EDBCFC-2A03-4D43-822E-869088BE3174}"/>
                  </a:ext>
                </a:extLst>
              </p:cNvPr>
              <p:cNvSpPr txBox="1"/>
              <p:nvPr/>
            </p:nvSpPr>
            <p:spPr>
              <a:xfrm>
                <a:off x="3036317" y="2325414"/>
                <a:ext cx="553532" cy="336237"/>
              </a:xfrm>
              <a:prstGeom prst="rect">
                <a:avLst/>
              </a:prstGeom>
              <a:noFill/>
            </p:spPr>
            <p:txBody>
              <a:bodyPr wrap="square" lIns="0" tIns="0" rIns="0" bIns="0" rtlCol="0">
                <a:noAutofit/>
              </a:bodyPr>
              <a:lstStyle/>
              <a:p>
                <a:pPr algn="r"/>
                <a:r>
                  <a:rPr lang="en-US" sz="1600" dirty="0"/>
                  <a:t>-20</a:t>
                </a:r>
              </a:p>
            </p:txBody>
          </p:sp>
          <p:sp>
            <p:nvSpPr>
              <p:cNvPr id="24" name="TextBox 23">
                <a:extLst>
                  <a:ext uri="{FF2B5EF4-FFF2-40B4-BE49-F238E27FC236}">
                    <a16:creationId xmlns:a16="http://schemas.microsoft.com/office/drawing/2014/main" id="{9C1C556F-3273-414C-BE9B-098D907136F8}"/>
                  </a:ext>
                </a:extLst>
              </p:cNvPr>
              <p:cNvSpPr txBox="1"/>
              <p:nvPr/>
            </p:nvSpPr>
            <p:spPr>
              <a:xfrm>
                <a:off x="3141091" y="3276600"/>
                <a:ext cx="448757" cy="336237"/>
              </a:xfrm>
              <a:prstGeom prst="rect">
                <a:avLst/>
              </a:prstGeom>
              <a:noFill/>
            </p:spPr>
            <p:txBody>
              <a:bodyPr wrap="square" lIns="0" tIns="0" rIns="0" bIns="0" rtlCol="0">
                <a:noAutofit/>
              </a:bodyPr>
              <a:lstStyle/>
              <a:p>
                <a:pPr algn="r"/>
                <a:r>
                  <a:rPr lang="en-US" sz="1600" dirty="0"/>
                  <a:t>-40</a:t>
                </a:r>
              </a:p>
            </p:txBody>
          </p:sp>
          <p:sp>
            <p:nvSpPr>
              <p:cNvPr id="25" name="TextBox 24">
                <a:extLst>
                  <a:ext uri="{FF2B5EF4-FFF2-40B4-BE49-F238E27FC236}">
                    <a16:creationId xmlns:a16="http://schemas.microsoft.com/office/drawing/2014/main" id="{44DF2CF2-016B-4FC6-91FF-888CA2CD4163}"/>
                  </a:ext>
                </a:extLst>
              </p:cNvPr>
              <p:cNvSpPr txBox="1"/>
              <p:nvPr/>
            </p:nvSpPr>
            <p:spPr>
              <a:xfrm>
                <a:off x="3141091" y="4191000"/>
                <a:ext cx="448757" cy="336237"/>
              </a:xfrm>
              <a:prstGeom prst="rect">
                <a:avLst/>
              </a:prstGeom>
              <a:noFill/>
            </p:spPr>
            <p:txBody>
              <a:bodyPr wrap="square" lIns="0" tIns="0" rIns="0" bIns="0" rtlCol="0">
                <a:noAutofit/>
              </a:bodyPr>
              <a:lstStyle/>
              <a:p>
                <a:pPr algn="r"/>
                <a:r>
                  <a:rPr lang="en-US" sz="1600" dirty="0"/>
                  <a:t>-60</a:t>
                </a:r>
              </a:p>
            </p:txBody>
          </p:sp>
          <p:sp>
            <p:nvSpPr>
              <p:cNvPr id="26" name="TextBox 25">
                <a:extLst>
                  <a:ext uri="{FF2B5EF4-FFF2-40B4-BE49-F238E27FC236}">
                    <a16:creationId xmlns:a16="http://schemas.microsoft.com/office/drawing/2014/main" id="{E54C05AA-D778-47C6-8537-33E831859C21}"/>
                  </a:ext>
                </a:extLst>
              </p:cNvPr>
              <p:cNvSpPr txBox="1"/>
              <p:nvPr/>
            </p:nvSpPr>
            <p:spPr>
              <a:xfrm>
                <a:off x="3141091" y="5169444"/>
                <a:ext cx="448757" cy="336237"/>
              </a:xfrm>
              <a:prstGeom prst="rect">
                <a:avLst/>
              </a:prstGeom>
              <a:noFill/>
            </p:spPr>
            <p:txBody>
              <a:bodyPr wrap="square" lIns="0" tIns="0" rIns="0" bIns="0" rtlCol="0">
                <a:noAutofit/>
              </a:bodyPr>
              <a:lstStyle/>
              <a:p>
                <a:pPr algn="r"/>
                <a:r>
                  <a:rPr lang="en-US" sz="1600" dirty="0"/>
                  <a:t>-80</a:t>
                </a:r>
              </a:p>
            </p:txBody>
          </p:sp>
        </p:grpSp>
        <p:sp>
          <p:nvSpPr>
            <p:cNvPr id="27" name="TextBox 26">
              <a:extLst>
                <a:ext uri="{FF2B5EF4-FFF2-40B4-BE49-F238E27FC236}">
                  <a16:creationId xmlns:a16="http://schemas.microsoft.com/office/drawing/2014/main" id="{9AAFC6E0-FB06-4A6F-B2D3-579F0F3574A1}"/>
                </a:ext>
              </a:extLst>
            </p:cNvPr>
            <p:cNvSpPr txBox="1"/>
            <p:nvPr/>
          </p:nvSpPr>
          <p:spPr>
            <a:xfrm>
              <a:off x="1328716" y="5626279"/>
              <a:ext cx="1091565" cy="323161"/>
            </a:xfrm>
            <a:prstGeom prst="rect">
              <a:avLst/>
            </a:prstGeom>
            <a:noFill/>
          </p:spPr>
          <p:txBody>
            <a:bodyPr wrap="square" lIns="0" tIns="0" rIns="0" bIns="0" rtlCol="0">
              <a:noAutofit/>
            </a:bodyPr>
            <a:lstStyle/>
            <a:p>
              <a:pPr algn="ctr"/>
              <a:r>
                <a:rPr lang="en-US" sz="1600" dirty="0"/>
                <a:t>6 mg</a:t>
              </a:r>
            </a:p>
          </p:txBody>
        </p:sp>
        <p:sp>
          <p:nvSpPr>
            <p:cNvPr id="28" name="TextBox 27">
              <a:extLst>
                <a:ext uri="{FF2B5EF4-FFF2-40B4-BE49-F238E27FC236}">
                  <a16:creationId xmlns:a16="http://schemas.microsoft.com/office/drawing/2014/main" id="{CDE69C16-A21B-4848-BF28-AA3990E772B3}"/>
                </a:ext>
              </a:extLst>
            </p:cNvPr>
            <p:cNvSpPr txBox="1"/>
            <p:nvPr/>
          </p:nvSpPr>
          <p:spPr>
            <a:xfrm>
              <a:off x="2236256" y="5626279"/>
              <a:ext cx="1091565" cy="323161"/>
            </a:xfrm>
            <a:prstGeom prst="rect">
              <a:avLst/>
            </a:prstGeom>
            <a:noFill/>
          </p:spPr>
          <p:txBody>
            <a:bodyPr wrap="square" lIns="0" tIns="0" rIns="0" bIns="0" rtlCol="0">
              <a:noAutofit/>
            </a:bodyPr>
            <a:lstStyle/>
            <a:p>
              <a:pPr algn="ctr"/>
              <a:r>
                <a:rPr lang="en-US" sz="1600" dirty="0"/>
                <a:t>12 mg</a:t>
              </a:r>
            </a:p>
          </p:txBody>
        </p:sp>
        <p:sp>
          <p:nvSpPr>
            <p:cNvPr id="29" name="TextBox 28">
              <a:extLst>
                <a:ext uri="{FF2B5EF4-FFF2-40B4-BE49-F238E27FC236}">
                  <a16:creationId xmlns:a16="http://schemas.microsoft.com/office/drawing/2014/main" id="{6DB0E9D7-9B7B-4462-8AF8-D1D1ACEE3563}"/>
                </a:ext>
              </a:extLst>
            </p:cNvPr>
            <p:cNvSpPr txBox="1"/>
            <p:nvPr/>
          </p:nvSpPr>
          <p:spPr>
            <a:xfrm>
              <a:off x="3152090" y="5626279"/>
              <a:ext cx="1091565" cy="323161"/>
            </a:xfrm>
            <a:prstGeom prst="rect">
              <a:avLst/>
            </a:prstGeom>
            <a:noFill/>
          </p:spPr>
          <p:txBody>
            <a:bodyPr wrap="square" lIns="0" tIns="0" rIns="0" bIns="0" rtlCol="0">
              <a:noAutofit/>
            </a:bodyPr>
            <a:lstStyle/>
            <a:p>
              <a:pPr algn="ctr"/>
              <a:r>
                <a:rPr lang="en-US" sz="1600" dirty="0"/>
                <a:t>18 mg</a:t>
              </a:r>
            </a:p>
          </p:txBody>
        </p:sp>
        <p:sp>
          <p:nvSpPr>
            <p:cNvPr id="30" name="TextBox 29">
              <a:extLst>
                <a:ext uri="{FF2B5EF4-FFF2-40B4-BE49-F238E27FC236}">
                  <a16:creationId xmlns:a16="http://schemas.microsoft.com/office/drawing/2014/main" id="{4A728086-2908-4CC3-A5ED-352F0365C12D}"/>
                </a:ext>
              </a:extLst>
            </p:cNvPr>
            <p:cNvSpPr txBox="1"/>
            <p:nvPr/>
          </p:nvSpPr>
          <p:spPr>
            <a:xfrm>
              <a:off x="4157395" y="5626279"/>
              <a:ext cx="877321" cy="323161"/>
            </a:xfrm>
            <a:prstGeom prst="rect">
              <a:avLst/>
            </a:prstGeom>
            <a:noFill/>
          </p:spPr>
          <p:txBody>
            <a:bodyPr wrap="square" lIns="0" tIns="0" rIns="0" bIns="0" rtlCol="0">
              <a:noAutofit/>
            </a:bodyPr>
            <a:lstStyle/>
            <a:p>
              <a:pPr algn="ctr"/>
              <a:r>
                <a:rPr lang="en-US" sz="1600" dirty="0"/>
                <a:t>30 mg</a:t>
              </a:r>
            </a:p>
          </p:txBody>
        </p:sp>
        <p:sp>
          <p:nvSpPr>
            <p:cNvPr id="31" name="TextBox 30">
              <a:extLst>
                <a:ext uri="{FF2B5EF4-FFF2-40B4-BE49-F238E27FC236}">
                  <a16:creationId xmlns:a16="http://schemas.microsoft.com/office/drawing/2014/main" id="{EEB6369F-C5B4-4448-AFA4-0C0E0FBA7D96}"/>
                </a:ext>
              </a:extLst>
            </p:cNvPr>
            <p:cNvSpPr txBox="1"/>
            <p:nvPr/>
          </p:nvSpPr>
          <p:spPr>
            <a:xfrm>
              <a:off x="1466582" y="4066787"/>
              <a:ext cx="710451" cy="369332"/>
            </a:xfrm>
            <a:prstGeom prst="rect">
              <a:avLst/>
            </a:prstGeom>
            <a:noFill/>
          </p:spPr>
          <p:txBody>
            <a:bodyPr wrap="none" rtlCol="0">
              <a:spAutoFit/>
            </a:bodyPr>
            <a:lstStyle/>
            <a:p>
              <a:pPr algn="ctr"/>
              <a:r>
                <a:rPr lang="en-US" b="1" spc="0" dirty="0">
                  <a:solidFill>
                    <a:srgbClr val="010101"/>
                  </a:solidFill>
                  <a:latin typeface="Arial"/>
                  <a:cs typeface="Arial"/>
                  <a:sym typeface="Arial"/>
                  <a:rtl val="0"/>
                </a:rPr>
                <a:t>-41.2</a:t>
              </a:r>
            </a:p>
          </p:txBody>
        </p:sp>
        <p:sp>
          <p:nvSpPr>
            <p:cNvPr id="32" name="TextBox 31">
              <a:extLst>
                <a:ext uri="{FF2B5EF4-FFF2-40B4-BE49-F238E27FC236}">
                  <a16:creationId xmlns:a16="http://schemas.microsoft.com/office/drawing/2014/main" id="{693D3E1F-EE7C-4017-B9F8-7A02AE6C4993}"/>
                </a:ext>
              </a:extLst>
            </p:cNvPr>
            <p:cNvSpPr txBox="1"/>
            <p:nvPr/>
          </p:nvSpPr>
          <p:spPr>
            <a:xfrm>
              <a:off x="3277649" y="4840204"/>
              <a:ext cx="710451" cy="369332"/>
            </a:xfrm>
            <a:prstGeom prst="rect">
              <a:avLst/>
            </a:prstGeom>
            <a:noFill/>
          </p:spPr>
          <p:txBody>
            <a:bodyPr wrap="none" rtlCol="0">
              <a:spAutoFit/>
            </a:bodyPr>
            <a:lstStyle/>
            <a:p>
              <a:pPr algn="l"/>
              <a:r>
                <a:rPr lang="en-US" b="1" spc="0" baseline="0" dirty="0">
                  <a:solidFill>
                    <a:srgbClr val="010101"/>
                  </a:solidFill>
                  <a:latin typeface="Arial"/>
                  <a:cs typeface="Arial"/>
                  <a:sym typeface="Arial"/>
                  <a:rtl val="0"/>
                </a:rPr>
                <a:t>-59.1</a:t>
              </a:r>
            </a:p>
          </p:txBody>
        </p:sp>
        <p:sp>
          <p:nvSpPr>
            <p:cNvPr id="33" name="TextBox 32">
              <a:extLst>
                <a:ext uri="{FF2B5EF4-FFF2-40B4-BE49-F238E27FC236}">
                  <a16:creationId xmlns:a16="http://schemas.microsoft.com/office/drawing/2014/main" id="{54A8B03A-8BAE-4FAF-B438-4EEC4979BBD6}"/>
                </a:ext>
              </a:extLst>
            </p:cNvPr>
            <p:cNvSpPr txBox="1"/>
            <p:nvPr/>
          </p:nvSpPr>
          <p:spPr>
            <a:xfrm>
              <a:off x="2314462" y="4716546"/>
              <a:ext cx="710451" cy="369332"/>
            </a:xfrm>
            <a:prstGeom prst="rect">
              <a:avLst/>
            </a:prstGeom>
            <a:noFill/>
          </p:spPr>
          <p:txBody>
            <a:bodyPr wrap="none" rtlCol="0">
              <a:spAutoFit/>
            </a:bodyPr>
            <a:lstStyle/>
            <a:p>
              <a:pPr algn="l"/>
              <a:r>
                <a:rPr lang="en-US" b="1" spc="0" baseline="0" dirty="0">
                  <a:solidFill>
                    <a:srgbClr val="010101"/>
                  </a:solidFill>
                  <a:latin typeface="Arial"/>
                  <a:cs typeface="Arial"/>
                  <a:sym typeface="Arial"/>
                  <a:rtl val="0"/>
                </a:rPr>
                <a:t>-55.7</a:t>
              </a:r>
            </a:p>
          </p:txBody>
        </p:sp>
        <p:sp>
          <p:nvSpPr>
            <p:cNvPr id="34" name="TextBox 33">
              <a:extLst>
                <a:ext uri="{FF2B5EF4-FFF2-40B4-BE49-F238E27FC236}">
                  <a16:creationId xmlns:a16="http://schemas.microsoft.com/office/drawing/2014/main" id="{E2867E3E-92FF-46E8-9B8F-F6887EE75D58}"/>
                </a:ext>
              </a:extLst>
            </p:cNvPr>
            <p:cNvSpPr txBox="1"/>
            <p:nvPr/>
          </p:nvSpPr>
          <p:spPr>
            <a:xfrm>
              <a:off x="4226171" y="4919331"/>
              <a:ext cx="710451" cy="369332"/>
            </a:xfrm>
            <a:prstGeom prst="rect">
              <a:avLst/>
            </a:prstGeom>
            <a:noFill/>
          </p:spPr>
          <p:txBody>
            <a:bodyPr wrap="none" rtlCol="0">
              <a:spAutoFit/>
            </a:bodyPr>
            <a:lstStyle/>
            <a:p>
              <a:pPr algn="l"/>
              <a:r>
                <a:rPr lang="en-US" b="1" spc="0" baseline="0" dirty="0">
                  <a:solidFill>
                    <a:srgbClr val="010101"/>
                  </a:solidFill>
                  <a:latin typeface="Arial"/>
                  <a:cs typeface="Arial"/>
                  <a:sym typeface="Arial"/>
                  <a:rtl val="0"/>
                </a:rPr>
                <a:t>-60.9</a:t>
              </a:r>
            </a:p>
          </p:txBody>
        </p:sp>
        <p:sp>
          <p:nvSpPr>
            <p:cNvPr id="35" name="TextBox 34">
              <a:extLst>
                <a:ext uri="{FF2B5EF4-FFF2-40B4-BE49-F238E27FC236}">
                  <a16:creationId xmlns:a16="http://schemas.microsoft.com/office/drawing/2014/main" id="{E95B1D64-4876-4A17-BCE2-4D4D9A8CB77C}"/>
                </a:ext>
              </a:extLst>
            </p:cNvPr>
            <p:cNvSpPr txBox="1"/>
            <p:nvPr/>
          </p:nvSpPr>
          <p:spPr>
            <a:xfrm>
              <a:off x="1285442" y="4347033"/>
              <a:ext cx="1072731" cy="276999"/>
            </a:xfrm>
            <a:prstGeom prst="rect">
              <a:avLst/>
            </a:prstGeom>
            <a:noFill/>
          </p:spPr>
          <p:txBody>
            <a:bodyPr wrap="none" rtlCol="0">
              <a:spAutoFit/>
            </a:bodyPr>
            <a:lstStyle/>
            <a:p>
              <a:pPr algn="ctr"/>
              <a:r>
                <a:rPr lang="en-US" sz="1200" b="1" spc="0" baseline="0" dirty="0">
                  <a:solidFill>
                    <a:srgbClr val="010101"/>
                  </a:solidFill>
                  <a:latin typeface="Arial"/>
                  <a:cs typeface="Arial"/>
                  <a:sym typeface="Arial"/>
                  <a:rtl val="0"/>
                </a:rPr>
                <a:t>(-47.8, -34.7)</a:t>
              </a:r>
            </a:p>
          </p:txBody>
        </p:sp>
        <p:sp>
          <p:nvSpPr>
            <p:cNvPr id="36" name="TextBox 35">
              <a:extLst>
                <a:ext uri="{FF2B5EF4-FFF2-40B4-BE49-F238E27FC236}">
                  <a16:creationId xmlns:a16="http://schemas.microsoft.com/office/drawing/2014/main" id="{544B2C8F-6ABD-4616-ACDA-A2360F73D5ED}"/>
                </a:ext>
              </a:extLst>
            </p:cNvPr>
            <p:cNvSpPr txBox="1"/>
            <p:nvPr/>
          </p:nvSpPr>
          <p:spPr>
            <a:xfrm>
              <a:off x="2133322" y="5011226"/>
              <a:ext cx="1072731" cy="276999"/>
            </a:xfrm>
            <a:prstGeom prst="rect">
              <a:avLst/>
            </a:prstGeom>
            <a:noFill/>
          </p:spPr>
          <p:txBody>
            <a:bodyPr wrap="none" rtlCol="0">
              <a:spAutoFit/>
            </a:bodyPr>
            <a:lstStyle/>
            <a:p>
              <a:pPr algn="ctr"/>
              <a:r>
                <a:rPr lang="en-US" sz="1200" b="1" spc="0" baseline="0" dirty="0">
                  <a:solidFill>
                    <a:srgbClr val="010101"/>
                  </a:solidFill>
                  <a:latin typeface="Arial"/>
                  <a:cs typeface="Arial"/>
                  <a:sym typeface="Arial"/>
                  <a:rtl val="0"/>
                </a:rPr>
                <a:t>(-62.3, -49.1)</a:t>
              </a:r>
            </a:p>
          </p:txBody>
        </p:sp>
        <p:sp>
          <p:nvSpPr>
            <p:cNvPr id="37" name="TextBox 36">
              <a:extLst>
                <a:ext uri="{FF2B5EF4-FFF2-40B4-BE49-F238E27FC236}">
                  <a16:creationId xmlns:a16="http://schemas.microsoft.com/office/drawing/2014/main" id="{0E23D7F6-CE3E-46FB-9472-B7931DB1CCC5}"/>
                </a:ext>
              </a:extLst>
            </p:cNvPr>
            <p:cNvSpPr txBox="1"/>
            <p:nvPr/>
          </p:nvSpPr>
          <p:spPr>
            <a:xfrm>
              <a:off x="3096509" y="5110345"/>
              <a:ext cx="1072731" cy="276999"/>
            </a:xfrm>
            <a:prstGeom prst="rect">
              <a:avLst/>
            </a:prstGeom>
            <a:noFill/>
          </p:spPr>
          <p:txBody>
            <a:bodyPr wrap="none" rtlCol="0">
              <a:spAutoFit/>
            </a:bodyPr>
            <a:lstStyle/>
            <a:p>
              <a:pPr algn="ctr"/>
              <a:r>
                <a:rPr lang="en-US" sz="1200" b="1" spc="0" baseline="0" dirty="0">
                  <a:solidFill>
                    <a:srgbClr val="010101"/>
                  </a:solidFill>
                  <a:latin typeface="Arial"/>
                  <a:cs typeface="Arial"/>
                  <a:sym typeface="Arial"/>
                  <a:rtl val="0"/>
                </a:rPr>
                <a:t>(-65.7, -52.5)</a:t>
              </a:r>
            </a:p>
          </p:txBody>
        </p:sp>
        <p:sp>
          <p:nvSpPr>
            <p:cNvPr id="38" name="TextBox 37">
              <a:extLst>
                <a:ext uri="{FF2B5EF4-FFF2-40B4-BE49-F238E27FC236}">
                  <a16:creationId xmlns:a16="http://schemas.microsoft.com/office/drawing/2014/main" id="{B3217F6D-C3D4-4F9A-B6F0-D5D792CB9386}"/>
                </a:ext>
              </a:extLst>
            </p:cNvPr>
            <p:cNvSpPr txBox="1"/>
            <p:nvPr/>
          </p:nvSpPr>
          <p:spPr>
            <a:xfrm>
              <a:off x="4045031" y="5213092"/>
              <a:ext cx="1072731" cy="276999"/>
            </a:xfrm>
            <a:prstGeom prst="rect">
              <a:avLst/>
            </a:prstGeom>
            <a:noFill/>
          </p:spPr>
          <p:txBody>
            <a:bodyPr wrap="none" rtlCol="0">
              <a:spAutoFit/>
            </a:bodyPr>
            <a:lstStyle/>
            <a:p>
              <a:pPr algn="ctr"/>
              <a:r>
                <a:rPr lang="en-US" sz="1200" b="1" spc="0" baseline="0" dirty="0">
                  <a:solidFill>
                    <a:srgbClr val="010101"/>
                  </a:solidFill>
                  <a:latin typeface="Arial"/>
                  <a:cs typeface="Arial"/>
                  <a:sym typeface="Arial"/>
                  <a:rtl val="0"/>
                </a:rPr>
                <a:t>(-67.6, -54.3)</a:t>
              </a:r>
            </a:p>
          </p:txBody>
        </p:sp>
        <p:cxnSp>
          <p:nvCxnSpPr>
            <p:cNvPr id="39" name="Straight Connector 38">
              <a:extLst>
                <a:ext uri="{FF2B5EF4-FFF2-40B4-BE49-F238E27FC236}">
                  <a16:creationId xmlns:a16="http://schemas.microsoft.com/office/drawing/2014/main" id="{0E8DF135-A4D8-4DF4-88D7-DDF806956728}"/>
                </a:ext>
              </a:extLst>
            </p:cNvPr>
            <p:cNvCxnSpPr>
              <a:cxnSpLocks/>
            </p:cNvCxnSpPr>
            <p:nvPr/>
          </p:nvCxnSpPr>
          <p:spPr>
            <a:xfrm>
              <a:off x="1159715" y="1893271"/>
              <a:ext cx="40776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0" name="TextBox 39">
            <a:extLst>
              <a:ext uri="{FF2B5EF4-FFF2-40B4-BE49-F238E27FC236}">
                <a16:creationId xmlns:a16="http://schemas.microsoft.com/office/drawing/2014/main" id="{EBAF5D10-57B4-4F55-BD90-BB0196F4AB35}"/>
              </a:ext>
            </a:extLst>
          </p:cNvPr>
          <p:cNvSpPr txBox="1"/>
          <p:nvPr/>
        </p:nvSpPr>
        <p:spPr>
          <a:xfrm rot="16200000">
            <a:off x="-948794" y="3386985"/>
            <a:ext cx="3410854" cy="584775"/>
          </a:xfrm>
          <a:prstGeom prst="rect">
            <a:avLst/>
          </a:prstGeom>
          <a:noFill/>
        </p:spPr>
        <p:txBody>
          <a:bodyPr wrap="square">
            <a:spAutoFit/>
          </a:bodyPr>
          <a:lstStyle/>
          <a:p>
            <a:pPr algn="ctr"/>
            <a:r>
              <a:rPr lang="en-US" sz="1600" i="0" u="none" strike="noStrike" baseline="0" dirty="0">
                <a:latin typeface="Arial" panose="020B0604020202020204" pitchFamily="34" charset="0"/>
              </a:rPr>
              <a:t>Difference in Percent Change from</a:t>
            </a:r>
          </a:p>
          <a:p>
            <a:pPr algn="ctr"/>
            <a:r>
              <a:rPr lang="en-US" sz="1600" i="0" u="none" strike="noStrike" baseline="0" dirty="0">
                <a:latin typeface="Arial" panose="020B0604020202020204" pitchFamily="34" charset="0"/>
              </a:rPr>
              <a:t>Baseline vs. Placebo (95% CI)</a:t>
            </a:r>
            <a:endParaRPr lang="en-US" sz="1600" dirty="0"/>
          </a:p>
        </p:txBody>
      </p:sp>
      <p:sp>
        <p:nvSpPr>
          <p:cNvPr id="42" name="TextBox 41">
            <a:extLst>
              <a:ext uri="{FF2B5EF4-FFF2-40B4-BE49-F238E27FC236}">
                <a16:creationId xmlns:a16="http://schemas.microsoft.com/office/drawing/2014/main" id="{60EBD14E-69D3-45BE-ABAD-C5DB8B7A3B8F}"/>
              </a:ext>
            </a:extLst>
          </p:cNvPr>
          <p:cNvSpPr txBox="1"/>
          <p:nvPr/>
        </p:nvSpPr>
        <p:spPr>
          <a:xfrm>
            <a:off x="405581" y="482084"/>
            <a:ext cx="11407878" cy="646331"/>
          </a:xfrm>
          <a:prstGeom prst="rect">
            <a:avLst/>
          </a:prstGeom>
          <a:noFill/>
        </p:spPr>
        <p:txBody>
          <a:bodyPr wrap="square">
            <a:spAutoFit/>
          </a:bodyPr>
          <a:lstStyle/>
          <a:p>
            <a:r>
              <a:rPr lang="en-US" sz="3600" b="1" dirty="0">
                <a:solidFill>
                  <a:srgbClr val="00539B"/>
                </a:solidFill>
              </a:rPr>
              <a:t>Results – Primary Endpoint</a:t>
            </a:r>
            <a:endParaRPr lang="en-US" sz="2800" dirty="0">
              <a:solidFill>
                <a:srgbClr val="00539B"/>
              </a:solidFill>
            </a:endParaRPr>
          </a:p>
        </p:txBody>
      </p:sp>
      <p:pic>
        <p:nvPicPr>
          <p:cNvPr id="4" name="Picture 3" descr="Logo&#10;&#10;Description automatically generated">
            <a:extLst>
              <a:ext uri="{FF2B5EF4-FFF2-40B4-BE49-F238E27FC236}">
                <a16:creationId xmlns:a16="http://schemas.microsoft.com/office/drawing/2014/main" id="{D506CC5E-A3F2-F36B-4DEE-F51CFA70AB25}"/>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1146968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8E5EFE92-3190-4A78-A14C-D132CB1B7542}"/>
              </a:ext>
            </a:extLst>
          </p:cNvPr>
          <p:cNvSpPr txBox="1"/>
          <p:nvPr/>
        </p:nvSpPr>
        <p:spPr>
          <a:xfrm>
            <a:off x="7893749" y="5163023"/>
            <a:ext cx="4298251" cy="600164"/>
          </a:xfrm>
          <a:prstGeom prst="rect">
            <a:avLst/>
          </a:prstGeom>
          <a:noFill/>
        </p:spPr>
        <p:txBody>
          <a:bodyPr wrap="square">
            <a:spAutoFit/>
          </a:bodyPr>
          <a:lstStyle/>
          <a:p>
            <a:pPr marL="0" marR="0">
              <a:spcBef>
                <a:spcPts val="0"/>
              </a:spcBef>
              <a:spcAft>
                <a:spcPts val="0"/>
              </a:spcAft>
            </a:pPr>
            <a:r>
              <a:rPr lang="en-US" sz="800" b="1" baseline="30000" dirty="0">
                <a:effectLst/>
                <a:latin typeface="Arial Nova" panose="020B0604020202020204" pitchFamily="34" charset="0"/>
                <a:ea typeface="Calibri" panose="020F0502020204030204" pitchFamily="34" charset="0"/>
                <a:cs typeface="Times New Roman" panose="02020603050405020304" pitchFamily="18" charset="0"/>
              </a:rPr>
              <a:t>†</a:t>
            </a:r>
            <a:r>
              <a:rPr lang="en-US" sz="800" b="1" dirty="0">
                <a:effectLst/>
                <a:latin typeface="Arial Nova" panose="020B0604020202020204" pitchFamily="34" charset="0"/>
                <a:ea typeface="Calibri" panose="020F0502020204030204" pitchFamily="34" charset="0"/>
                <a:cs typeface="Times New Roman" panose="02020603050405020304" pitchFamily="18" charset="0"/>
              </a:rPr>
              <a:t>Defined as:</a:t>
            </a:r>
            <a:endParaRPr lang="en-US" sz="700" b="1" dirty="0">
              <a:effectLst/>
              <a:latin typeface="Arial Nova" panose="020B0604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800" b="1" dirty="0">
                <a:effectLst/>
                <a:latin typeface="Arial Nova" panose="020B0604020202020204" pitchFamily="34" charset="0"/>
                <a:ea typeface="Calibri" panose="020F0502020204030204" pitchFamily="34" charset="0"/>
                <a:cs typeface="Times New Roman" panose="02020603050405020304" pitchFamily="18" charset="0"/>
              </a:rPr>
              <a:t>LDL-C &lt;70 mg/dL (&lt;1.81 mmol/L) in participants with clinical ASCVD;</a:t>
            </a:r>
            <a:endParaRPr lang="en-US" sz="700" b="1" dirty="0">
              <a:effectLst/>
              <a:latin typeface="Arial Nova" panose="020B0604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800" b="1" dirty="0">
                <a:effectLst/>
                <a:latin typeface="Arial Nova" panose="020B0604020202020204" pitchFamily="34" charset="0"/>
                <a:ea typeface="Calibri" panose="020F0502020204030204" pitchFamily="34" charset="0"/>
                <a:cs typeface="Times New Roman" panose="02020603050405020304" pitchFamily="18" charset="0"/>
              </a:rPr>
              <a:t>LDL-C &lt;100 mg/dL (&lt;2.59 mmol/L) in participants with high/intermediate ASCVD risk</a:t>
            </a:r>
            <a:endParaRPr lang="en-US" sz="700" b="1" dirty="0">
              <a:effectLst/>
              <a:latin typeface="Arial Nova" panose="020B0604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800" b="1" dirty="0">
                <a:effectLst/>
                <a:latin typeface="Arial Nova" panose="020B0604020202020204" pitchFamily="34" charset="0"/>
                <a:ea typeface="Calibri" panose="020F0502020204030204" pitchFamily="34" charset="0"/>
                <a:cs typeface="Times New Roman" panose="02020603050405020304" pitchFamily="18" charset="0"/>
              </a:rPr>
              <a:t>LDL-C &lt;130 mg/dL (&lt;3.37 mmol/L) in participants with borderline ASCVD risk</a:t>
            </a:r>
            <a:endParaRPr lang="en-US" sz="700" b="1" dirty="0">
              <a:effectLst/>
              <a:latin typeface="Arial Nova" panose="020B060402020202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8D420785-14E3-442A-A920-9A0C269CE7D8}"/>
              </a:ext>
            </a:extLst>
          </p:cNvPr>
          <p:cNvSpPr txBox="1"/>
          <p:nvPr/>
        </p:nvSpPr>
        <p:spPr>
          <a:xfrm>
            <a:off x="129310" y="5702174"/>
            <a:ext cx="10125071" cy="246221"/>
          </a:xfrm>
          <a:prstGeom prst="rect">
            <a:avLst/>
          </a:prstGeom>
          <a:noFill/>
        </p:spPr>
        <p:txBody>
          <a:bodyPr wrap="square">
            <a:spAutoFit/>
          </a:bodyPr>
          <a:lstStyle/>
          <a:p>
            <a:r>
              <a:rPr lang="en-US" sz="1000" dirty="0">
                <a:effectLst/>
                <a:latin typeface="+mj-lt"/>
                <a:ea typeface="Calibri" panose="020F0502020204030204" pitchFamily="34" charset="0"/>
              </a:rPr>
              <a:t>Efficacy Population:  All participants who received ≥1 dose, had ≥1 observation for the analysis endpoint, and had baseline data for those analyses that require baseline data.</a:t>
            </a:r>
          </a:p>
        </p:txBody>
      </p:sp>
      <p:graphicFrame>
        <p:nvGraphicFramePr>
          <p:cNvPr id="32" name="Table 2">
            <a:extLst>
              <a:ext uri="{FF2B5EF4-FFF2-40B4-BE49-F238E27FC236}">
                <a16:creationId xmlns:a16="http://schemas.microsoft.com/office/drawing/2014/main" id="{7818B418-DBD7-4067-A5A5-F4238574D0A4}"/>
              </a:ext>
            </a:extLst>
          </p:cNvPr>
          <p:cNvGraphicFramePr>
            <a:graphicFrameLocks noGrp="1"/>
          </p:cNvGraphicFramePr>
          <p:nvPr>
            <p:extLst>
              <p:ext uri="{D42A27DB-BD31-4B8C-83A1-F6EECF244321}">
                <p14:modId xmlns:p14="http://schemas.microsoft.com/office/powerpoint/2010/main" val="829634766"/>
              </p:ext>
            </p:extLst>
          </p:nvPr>
        </p:nvGraphicFramePr>
        <p:xfrm>
          <a:off x="129310" y="1127911"/>
          <a:ext cx="11983944" cy="640080"/>
        </p:xfrm>
        <a:graphic>
          <a:graphicData uri="http://schemas.openxmlformats.org/drawingml/2006/table">
            <a:tbl>
              <a:tblPr firstRow="1" bandRow="1">
                <a:tableStyleId>{2D5ABB26-0587-4C30-8999-92F81FD0307C}</a:tableStyleId>
              </a:tblPr>
              <a:tblGrid>
                <a:gridCol w="3819902">
                  <a:extLst>
                    <a:ext uri="{9D8B030D-6E8A-4147-A177-3AD203B41FA5}">
                      <a16:colId xmlns:a16="http://schemas.microsoft.com/office/drawing/2014/main" val="2676851021"/>
                    </a:ext>
                  </a:extLst>
                </a:gridCol>
                <a:gridCol w="3915053">
                  <a:extLst>
                    <a:ext uri="{9D8B030D-6E8A-4147-A177-3AD203B41FA5}">
                      <a16:colId xmlns:a16="http://schemas.microsoft.com/office/drawing/2014/main" val="2315150364"/>
                    </a:ext>
                  </a:extLst>
                </a:gridCol>
                <a:gridCol w="4248989">
                  <a:extLst>
                    <a:ext uri="{9D8B030D-6E8A-4147-A177-3AD203B41FA5}">
                      <a16:colId xmlns:a16="http://schemas.microsoft.com/office/drawing/2014/main" val="3839244328"/>
                    </a:ext>
                  </a:extLst>
                </a:gridCol>
              </a:tblGrid>
              <a:tr h="145682">
                <a:tc>
                  <a:txBody>
                    <a:bodyPr/>
                    <a:lstStyle/>
                    <a:p>
                      <a:pPr algn="ctr"/>
                      <a:r>
                        <a:rPr lang="en-US" err="1">
                          <a:solidFill>
                            <a:schemeClr val="bg1"/>
                          </a:solidFill>
                        </a:rPr>
                        <a:t>ApoB</a:t>
                      </a:r>
                      <a:r>
                        <a:rPr lang="en-US">
                          <a:solidFill>
                            <a:schemeClr val="bg1"/>
                          </a:solidFill>
                        </a:rPr>
                        <a:t> at Week 8</a:t>
                      </a:r>
                    </a:p>
                  </a:txBody>
                  <a:tcPr anchor="ctr">
                    <a:lnL w="9525" cap="flat" cmpd="sng" algn="ctr">
                      <a:noFill/>
                      <a:prstDash val="solid"/>
                      <a:round/>
                      <a:headEnd type="none" w="med" len="med"/>
                      <a:tailEnd type="none" w="med" len="med"/>
                    </a:lnL>
                    <a:lnR w="7620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tc>
                  <a:txBody>
                    <a:bodyPr/>
                    <a:lstStyle/>
                    <a:p>
                      <a:pPr algn="ctr"/>
                      <a:r>
                        <a:rPr lang="en-US" dirty="0">
                          <a:solidFill>
                            <a:schemeClr val="bg1"/>
                          </a:solidFill>
                        </a:rPr>
                        <a:t>Non-HDL-C at Week 8</a:t>
                      </a: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tc>
                  <a:txBody>
                    <a:bodyPr/>
                    <a:lstStyle/>
                    <a:p>
                      <a:pPr algn="ctr"/>
                      <a:r>
                        <a:rPr lang="en-US" dirty="0">
                          <a:solidFill>
                            <a:schemeClr val="bg1"/>
                          </a:solidFill>
                        </a:rPr>
                        <a:t>Achievement of Protocol-Defined Goals</a:t>
                      </a:r>
                      <a:r>
                        <a:rPr lang="en-US" baseline="30000" dirty="0">
                          <a:solidFill>
                            <a:schemeClr val="bg1"/>
                          </a:solidFill>
                        </a:rPr>
                        <a:t>†</a:t>
                      </a:r>
                    </a:p>
                  </a:txBody>
                  <a:tcPr anchor="ctr">
                    <a:lnL w="762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3063A4"/>
                    </a:solidFill>
                  </a:tcPr>
                </a:tc>
                <a:extLst>
                  <a:ext uri="{0D108BD9-81ED-4DB2-BD59-A6C34878D82A}">
                    <a16:rowId xmlns:a16="http://schemas.microsoft.com/office/drawing/2014/main" val="718217710"/>
                  </a:ext>
                </a:extLst>
              </a:tr>
            </a:tbl>
          </a:graphicData>
        </a:graphic>
      </p:graphicFrame>
      <p:sp>
        <p:nvSpPr>
          <p:cNvPr id="18" name="TextBox 17">
            <a:extLst>
              <a:ext uri="{FF2B5EF4-FFF2-40B4-BE49-F238E27FC236}">
                <a16:creationId xmlns:a16="http://schemas.microsoft.com/office/drawing/2014/main" id="{B4CC6A2B-451D-43EB-A70A-E55F676552CD}"/>
              </a:ext>
            </a:extLst>
          </p:cNvPr>
          <p:cNvSpPr txBox="1"/>
          <p:nvPr/>
        </p:nvSpPr>
        <p:spPr>
          <a:xfrm rot="16200000">
            <a:off x="-1381875" y="3423640"/>
            <a:ext cx="3410854" cy="523220"/>
          </a:xfrm>
          <a:prstGeom prst="rect">
            <a:avLst/>
          </a:prstGeom>
          <a:noFill/>
        </p:spPr>
        <p:txBody>
          <a:bodyPr wrap="square">
            <a:spAutoFit/>
          </a:bodyPr>
          <a:lstStyle/>
          <a:p>
            <a:pPr algn="ctr"/>
            <a:r>
              <a:rPr lang="en-US" sz="1400" i="0" u="none" strike="noStrike" baseline="0" dirty="0">
                <a:latin typeface="Arial" panose="020B0604020202020204" pitchFamily="34" charset="0"/>
              </a:rPr>
              <a:t>Difference in Percent Change from</a:t>
            </a:r>
          </a:p>
          <a:p>
            <a:pPr algn="ctr"/>
            <a:r>
              <a:rPr lang="en-US" sz="1400" i="0" u="none" strike="noStrike" baseline="0" dirty="0">
                <a:latin typeface="Arial" panose="020B0604020202020204" pitchFamily="34" charset="0"/>
              </a:rPr>
              <a:t>Baseline vs Placebo (95% CI)</a:t>
            </a:r>
            <a:endParaRPr lang="en-US" sz="1400" dirty="0"/>
          </a:p>
        </p:txBody>
      </p:sp>
      <p:sp>
        <p:nvSpPr>
          <p:cNvPr id="66" name="TextBox 65">
            <a:extLst>
              <a:ext uri="{FF2B5EF4-FFF2-40B4-BE49-F238E27FC236}">
                <a16:creationId xmlns:a16="http://schemas.microsoft.com/office/drawing/2014/main" id="{050577AF-D312-4C67-AD33-0F6F76E45991}"/>
              </a:ext>
            </a:extLst>
          </p:cNvPr>
          <p:cNvSpPr txBox="1"/>
          <p:nvPr/>
        </p:nvSpPr>
        <p:spPr>
          <a:xfrm rot="16200000">
            <a:off x="2442582" y="3340395"/>
            <a:ext cx="3410854" cy="523220"/>
          </a:xfrm>
          <a:prstGeom prst="rect">
            <a:avLst/>
          </a:prstGeom>
          <a:noFill/>
        </p:spPr>
        <p:txBody>
          <a:bodyPr wrap="square">
            <a:spAutoFit/>
          </a:bodyPr>
          <a:lstStyle/>
          <a:p>
            <a:pPr algn="ctr"/>
            <a:r>
              <a:rPr lang="en-US" sz="1400" i="0" u="none" strike="noStrike" baseline="0" dirty="0">
                <a:latin typeface="Arial" panose="020B0604020202020204" pitchFamily="34" charset="0"/>
              </a:rPr>
              <a:t>Difference in Percent Change from</a:t>
            </a:r>
          </a:p>
          <a:p>
            <a:pPr algn="ctr"/>
            <a:r>
              <a:rPr lang="en-US" sz="1400" i="0" u="none" strike="noStrike" baseline="0" dirty="0">
                <a:latin typeface="Arial" panose="020B0604020202020204" pitchFamily="34" charset="0"/>
              </a:rPr>
              <a:t>Baseline vs Placebo (95% CI)</a:t>
            </a:r>
            <a:endParaRPr lang="en-US" sz="1400" dirty="0"/>
          </a:p>
        </p:txBody>
      </p:sp>
      <p:grpSp>
        <p:nvGrpSpPr>
          <p:cNvPr id="68" name="Group 67">
            <a:extLst>
              <a:ext uri="{FF2B5EF4-FFF2-40B4-BE49-F238E27FC236}">
                <a16:creationId xmlns:a16="http://schemas.microsoft.com/office/drawing/2014/main" id="{01C980DD-6A52-477B-854B-A7DB9CB0138E}"/>
              </a:ext>
            </a:extLst>
          </p:cNvPr>
          <p:cNvGrpSpPr/>
          <p:nvPr/>
        </p:nvGrpSpPr>
        <p:grpSpPr>
          <a:xfrm>
            <a:off x="7780976" y="2010695"/>
            <a:ext cx="4156884" cy="3237548"/>
            <a:chOff x="7780976" y="2010695"/>
            <a:chExt cx="4156884" cy="3237548"/>
          </a:xfrm>
        </p:grpSpPr>
        <p:grpSp>
          <p:nvGrpSpPr>
            <p:cNvPr id="69" name="Group 68">
              <a:extLst>
                <a:ext uri="{FF2B5EF4-FFF2-40B4-BE49-F238E27FC236}">
                  <a16:creationId xmlns:a16="http://schemas.microsoft.com/office/drawing/2014/main" id="{AB8CCFD2-9305-4065-8326-B3D9F2874842}"/>
                </a:ext>
              </a:extLst>
            </p:cNvPr>
            <p:cNvGrpSpPr/>
            <p:nvPr/>
          </p:nvGrpSpPr>
          <p:grpSpPr>
            <a:xfrm>
              <a:off x="7780976" y="2010695"/>
              <a:ext cx="4129594" cy="2710652"/>
              <a:chOff x="7780976" y="2010694"/>
              <a:chExt cx="4129594" cy="3107860"/>
            </a:xfrm>
          </p:grpSpPr>
          <p:sp>
            <p:nvSpPr>
              <p:cNvPr id="74" name="Freeform: Shape 73">
                <a:extLst>
                  <a:ext uri="{FF2B5EF4-FFF2-40B4-BE49-F238E27FC236}">
                    <a16:creationId xmlns:a16="http://schemas.microsoft.com/office/drawing/2014/main" id="{FBEA2B44-A0F7-426D-BC72-CB9F89299474}"/>
                  </a:ext>
                </a:extLst>
              </p:cNvPr>
              <p:cNvSpPr/>
              <p:nvPr/>
            </p:nvSpPr>
            <p:spPr>
              <a:xfrm>
                <a:off x="10010946" y="2505391"/>
                <a:ext cx="454913" cy="2250754"/>
              </a:xfrm>
              <a:custGeom>
                <a:avLst/>
                <a:gdLst>
                  <a:gd name="connsiteX0" fmla="*/ 0 w 454913"/>
                  <a:gd name="connsiteY0" fmla="*/ 0 h 2170286"/>
                  <a:gd name="connsiteX1" fmla="*/ 454914 w 454913"/>
                  <a:gd name="connsiteY1" fmla="*/ 0 h 2170286"/>
                  <a:gd name="connsiteX2" fmla="*/ 454914 w 454913"/>
                  <a:gd name="connsiteY2" fmla="*/ 2170287 h 2170286"/>
                  <a:gd name="connsiteX3" fmla="*/ 0 w 454913"/>
                  <a:gd name="connsiteY3" fmla="*/ 2170287 h 2170286"/>
                  <a:gd name="connsiteX4" fmla="*/ 0 w 454913"/>
                  <a:gd name="connsiteY4" fmla="*/ 0 h 2170286"/>
                  <a:gd name="connsiteX5" fmla="*/ 0 w 454913"/>
                  <a:gd name="connsiteY5" fmla="*/ 0 h 2170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3" h="2170286">
                    <a:moveTo>
                      <a:pt x="0" y="0"/>
                    </a:moveTo>
                    <a:lnTo>
                      <a:pt x="454914" y="0"/>
                    </a:lnTo>
                    <a:lnTo>
                      <a:pt x="454914" y="2170287"/>
                    </a:lnTo>
                    <a:lnTo>
                      <a:pt x="0" y="2170287"/>
                    </a:lnTo>
                    <a:lnTo>
                      <a:pt x="0" y="0"/>
                    </a:lnTo>
                    <a:lnTo>
                      <a:pt x="0" y="0"/>
                    </a:lnTo>
                    <a:close/>
                  </a:path>
                </a:pathLst>
              </a:custGeom>
              <a:solidFill>
                <a:srgbClr val="0F99B2"/>
              </a:solidFill>
              <a:ln w="9525" cap="flat">
                <a:noFill/>
                <a:prstDash val="solid"/>
                <a:miter/>
              </a:ln>
            </p:spPr>
            <p:txBody>
              <a:bodyPr rtlCol="0" anchor="ctr"/>
              <a:lstStyle/>
              <a:p>
                <a:endParaRPr lang="en-US" sz="1400" dirty="0"/>
              </a:p>
            </p:txBody>
          </p:sp>
          <p:sp>
            <p:nvSpPr>
              <p:cNvPr id="75" name="Freeform: Shape 74">
                <a:extLst>
                  <a:ext uri="{FF2B5EF4-FFF2-40B4-BE49-F238E27FC236}">
                    <a16:creationId xmlns:a16="http://schemas.microsoft.com/office/drawing/2014/main" id="{A61A716C-3015-467C-A72F-AAEEF6CCAD9B}"/>
                  </a:ext>
                </a:extLst>
              </p:cNvPr>
              <p:cNvSpPr/>
              <p:nvPr/>
            </p:nvSpPr>
            <p:spPr>
              <a:xfrm>
                <a:off x="10691032" y="2438401"/>
                <a:ext cx="454913" cy="2318120"/>
              </a:xfrm>
              <a:custGeom>
                <a:avLst/>
                <a:gdLst>
                  <a:gd name="connsiteX0" fmla="*/ 0 w 454913"/>
                  <a:gd name="connsiteY0" fmla="*/ 0 h 2305737"/>
                  <a:gd name="connsiteX1" fmla="*/ 454914 w 454913"/>
                  <a:gd name="connsiteY1" fmla="*/ 0 h 2305737"/>
                  <a:gd name="connsiteX2" fmla="*/ 454914 w 454913"/>
                  <a:gd name="connsiteY2" fmla="*/ 2305737 h 2305737"/>
                  <a:gd name="connsiteX3" fmla="*/ 0 w 454913"/>
                  <a:gd name="connsiteY3" fmla="*/ 2305737 h 2305737"/>
                  <a:gd name="connsiteX4" fmla="*/ 0 w 454913"/>
                  <a:gd name="connsiteY4" fmla="*/ 0 h 2305737"/>
                  <a:gd name="connsiteX5" fmla="*/ 0 w 454913"/>
                  <a:gd name="connsiteY5" fmla="*/ 0 h 230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3" h="2305737">
                    <a:moveTo>
                      <a:pt x="0" y="0"/>
                    </a:moveTo>
                    <a:lnTo>
                      <a:pt x="454914" y="0"/>
                    </a:lnTo>
                    <a:lnTo>
                      <a:pt x="454914" y="2305737"/>
                    </a:lnTo>
                    <a:lnTo>
                      <a:pt x="0" y="2305737"/>
                    </a:lnTo>
                    <a:lnTo>
                      <a:pt x="0" y="0"/>
                    </a:lnTo>
                    <a:lnTo>
                      <a:pt x="0" y="0"/>
                    </a:lnTo>
                    <a:close/>
                  </a:path>
                </a:pathLst>
              </a:custGeom>
              <a:solidFill>
                <a:srgbClr val="0F99B2"/>
              </a:solidFill>
              <a:ln w="9525" cap="flat">
                <a:noFill/>
                <a:prstDash val="solid"/>
                <a:miter/>
              </a:ln>
            </p:spPr>
            <p:txBody>
              <a:bodyPr rtlCol="0" anchor="ctr"/>
              <a:lstStyle/>
              <a:p>
                <a:endParaRPr lang="en-US" sz="1400" dirty="0"/>
              </a:p>
            </p:txBody>
          </p:sp>
          <p:sp>
            <p:nvSpPr>
              <p:cNvPr id="76" name="Freeform: Shape 75">
                <a:extLst>
                  <a:ext uri="{FF2B5EF4-FFF2-40B4-BE49-F238E27FC236}">
                    <a16:creationId xmlns:a16="http://schemas.microsoft.com/office/drawing/2014/main" id="{B0B2C553-0127-4E5E-B7A5-2FAC20920123}"/>
                  </a:ext>
                </a:extLst>
              </p:cNvPr>
              <p:cNvSpPr/>
              <p:nvPr/>
            </p:nvSpPr>
            <p:spPr>
              <a:xfrm>
                <a:off x="11372259" y="2438401"/>
                <a:ext cx="454914" cy="2318120"/>
              </a:xfrm>
              <a:custGeom>
                <a:avLst/>
                <a:gdLst>
                  <a:gd name="connsiteX0" fmla="*/ 0 w 454914"/>
                  <a:gd name="connsiteY0" fmla="*/ 0 h 2305737"/>
                  <a:gd name="connsiteX1" fmla="*/ 454914 w 454914"/>
                  <a:gd name="connsiteY1" fmla="*/ 0 h 2305737"/>
                  <a:gd name="connsiteX2" fmla="*/ 454914 w 454914"/>
                  <a:gd name="connsiteY2" fmla="*/ 2305737 h 2305737"/>
                  <a:gd name="connsiteX3" fmla="*/ 0 w 454914"/>
                  <a:gd name="connsiteY3" fmla="*/ 2305737 h 2305737"/>
                  <a:gd name="connsiteX4" fmla="*/ 0 w 454914"/>
                  <a:gd name="connsiteY4" fmla="*/ 0 h 2305737"/>
                  <a:gd name="connsiteX5" fmla="*/ 0 w 454914"/>
                  <a:gd name="connsiteY5" fmla="*/ 0 h 230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4" h="2305737">
                    <a:moveTo>
                      <a:pt x="0" y="0"/>
                    </a:moveTo>
                    <a:lnTo>
                      <a:pt x="454914" y="0"/>
                    </a:lnTo>
                    <a:lnTo>
                      <a:pt x="454914" y="2305737"/>
                    </a:lnTo>
                    <a:lnTo>
                      <a:pt x="0" y="2305737"/>
                    </a:lnTo>
                    <a:lnTo>
                      <a:pt x="0" y="0"/>
                    </a:lnTo>
                    <a:lnTo>
                      <a:pt x="0" y="0"/>
                    </a:lnTo>
                    <a:close/>
                  </a:path>
                </a:pathLst>
              </a:custGeom>
              <a:solidFill>
                <a:srgbClr val="0F99B2"/>
              </a:solidFill>
              <a:ln w="9525" cap="flat">
                <a:noFill/>
                <a:prstDash val="solid"/>
                <a:miter/>
              </a:ln>
            </p:spPr>
            <p:txBody>
              <a:bodyPr rtlCol="0" anchor="ctr"/>
              <a:lstStyle/>
              <a:p>
                <a:endParaRPr lang="en-US" sz="1400" dirty="0"/>
              </a:p>
            </p:txBody>
          </p:sp>
          <p:sp>
            <p:nvSpPr>
              <p:cNvPr id="77" name="Freeform: Shape 76">
                <a:extLst>
                  <a:ext uri="{FF2B5EF4-FFF2-40B4-BE49-F238E27FC236}">
                    <a16:creationId xmlns:a16="http://schemas.microsoft.com/office/drawing/2014/main" id="{27522BE8-ED01-4630-A789-DB4057A9C337}"/>
                  </a:ext>
                </a:extLst>
              </p:cNvPr>
              <p:cNvSpPr/>
              <p:nvPr/>
            </p:nvSpPr>
            <p:spPr>
              <a:xfrm>
                <a:off x="9329719" y="2132298"/>
                <a:ext cx="454914" cy="512438"/>
              </a:xfrm>
              <a:custGeom>
                <a:avLst/>
                <a:gdLst>
                  <a:gd name="connsiteX0" fmla="*/ 0 w 454914"/>
                  <a:gd name="connsiteY0" fmla="*/ 0 h 495625"/>
                  <a:gd name="connsiteX1" fmla="*/ 454914 w 454914"/>
                  <a:gd name="connsiteY1" fmla="*/ 0 h 495625"/>
                  <a:gd name="connsiteX2" fmla="*/ 454914 w 454914"/>
                  <a:gd name="connsiteY2" fmla="*/ 495626 h 495625"/>
                  <a:gd name="connsiteX3" fmla="*/ 0 w 454914"/>
                  <a:gd name="connsiteY3" fmla="*/ 495626 h 495625"/>
                  <a:gd name="connsiteX4" fmla="*/ 0 w 454914"/>
                  <a:gd name="connsiteY4" fmla="*/ 0 h 495625"/>
                  <a:gd name="connsiteX5" fmla="*/ 0 w 454914"/>
                  <a:gd name="connsiteY5" fmla="*/ 0 h 495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4" h="495625">
                    <a:moveTo>
                      <a:pt x="0" y="0"/>
                    </a:moveTo>
                    <a:lnTo>
                      <a:pt x="454914" y="0"/>
                    </a:lnTo>
                    <a:lnTo>
                      <a:pt x="454914" y="495626"/>
                    </a:lnTo>
                    <a:lnTo>
                      <a:pt x="0" y="495626"/>
                    </a:lnTo>
                    <a:lnTo>
                      <a:pt x="0" y="0"/>
                    </a:lnTo>
                    <a:lnTo>
                      <a:pt x="0" y="0"/>
                    </a:lnTo>
                    <a:close/>
                  </a:path>
                </a:pathLst>
              </a:custGeom>
              <a:solidFill>
                <a:srgbClr val="D4D4D4"/>
              </a:solidFill>
              <a:ln w="9525" cap="flat">
                <a:noFill/>
                <a:prstDash val="solid"/>
                <a:miter/>
              </a:ln>
            </p:spPr>
            <p:txBody>
              <a:bodyPr rtlCol="0" anchor="ctr"/>
              <a:lstStyle/>
              <a:p>
                <a:endParaRPr lang="en-US" sz="1400"/>
              </a:p>
            </p:txBody>
          </p:sp>
          <p:sp>
            <p:nvSpPr>
              <p:cNvPr id="78" name="Freeform: Shape 77">
                <a:extLst>
                  <a:ext uri="{FF2B5EF4-FFF2-40B4-BE49-F238E27FC236}">
                    <a16:creationId xmlns:a16="http://schemas.microsoft.com/office/drawing/2014/main" id="{0294FB1C-2D69-4670-BD30-CA706D054474}"/>
                  </a:ext>
                </a:extLst>
              </p:cNvPr>
              <p:cNvSpPr/>
              <p:nvPr/>
            </p:nvSpPr>
            <p:spPr>
              <a:xfrm>
                <a:off x="8649634" y="2132298"/>
                <a:ext cx="454913" cy="2382362"/>
              </a:xfrm>
              <a:custGeom>
                <a:avLst/>
                <a:gdLst>
                  <a:gd name="connsiteX0" fmla="*/ 0 w 454913"/>
                  <a:gd name="connsiteY0" fmla="*/ 0 h 2304197"/>
                  <a:gd name="connsiteX1" fmla="*/ 454914 w 454913"/>
                  <a:gd name="connsiteY1" fmla="*/ 0 h 2304197"/>
                  <a:gd name="connsiteX2" fmla="*/ 454914 w 454913"/>
                  <a:gd name="connsiteY2" fmla="*/ 2304198 h 2304197"/>
                  <a:gd name="connsiteX3" fmla="*/ 0 w 454913"/>
                  <a:gd name="connsiteY3" fmla="*/ 2304198 h 2304197"/>
                  <a:gd name="connsiteX4" fmla="*/ 0 w 454913"/>
                  <a:gd name="connsiteY4" fmla="*/ 0 h 2304197"/>
                  <a:gd name="connsiteX5" fmla="*/ 0 w 454913"/>
                  <a:gd name="connsiteY5" fmla="*/ 0 h 2304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3" h="2304197">
                    <a:moveTo>
                      <a:pt x="0" y="0"/>
                    </a:moveTo>
                    <a:lnTo>
                      <a:pt x="454914" y="0"/>
                    </a:lnTo>
                    <a:lnTo>
                      <a:pt x="454914" y="2304198"/>
                    </a:lnTo>
                    <a:lnTo>
                      <a:pt x="0" y="2304198"/>
                    </a:lnTo>
                    <a:lnTo>
                      <a:pt x="0" y="0"/>
                    </a:lnTo>
                    <a:lnTo>
                      <a:pt x="0" y="0"/>
                    </a:lnTo>
                    <a:close/>
                  </a:path>
                </a:pathLst>
              </a:custGeom>
              <a:solidFill>
                <a:srgbClr val="D4D4D4"/>
              </a:solidFill>
              <a:ln w="9525" cap="flat">
                <a:noFill/>
                <a:prstDash val="solid"/>
                <a:miter/>
              </a:ln>
            </p:spPr>
            <p:txBody>
              <a:bodyPr rtlCol="0" anchor="ctr"/>
              <a:lstStyle/>
              <a:p>
                <a:endParaRPr lang="en-US" sz="1400" dirty="0"/>
              </a:p>
            </p:txBody>
          </p:sp>
          <p:sp>
            <p:nvSpPr>
              <p:cNvPr id="79" name="Freeform: Shape 78">
                <a:extLst>
                  <a:ext uri="{FF2B5EF4-FFF2-40B4-BE49-F238E27FC236}">
                    <a16:creationId xmlns:a16="http://schemas.microsoft.com/office/drawing/2014/main" id="{06BB92CB-86F2-4B2F-A772-2DC3EDF2CAF9}"/>
                  </a:ext>
                </a:extLst>
              </p:cNvPr>
              <p:cNvSpPr/>
              <p:nvPr/>
            </p:nvSpPr>
            <p:spPr>
              <a:xfrm>
                <a:off x="10010946" y="2132298"/>
                <a:ext cx="454913" cy="381941"/>
              </a:xfrm>
              <a:custGeom>
                <a:avLst/>
                <a:gdLst>
                  <a:gd name="connsiteX0" fmla="*/ 0 w 454913"/>
                  <a:gd name="connsiteY0" fmla="*/ 0 h 369410"/>
                  <a:gd name="connsiteX1" fmla="*/ 454914 w 454913"/>
                  <a:gd name="connsiteY1" fmla="*/ 0 h 369410"/>
                  <a:gd name="connsiteX2" fmla="*/ 454914 w 454913"/>
                  <a:gd name="connsiteY2" fmla="*/ 369410 h 369410"/>
                  <a:gd name="connsiteX3" fmla="*/ 0 w 454913"/>
                  <a:gd name="connsiteY3" fmla="*/ 369410 h 369410"/>
                  <a:gd name="connsiteX4" fmla="*/ 0 w 454913"/>
                  <a:gd name="connsiteY4" fmla="*/ 0 h 369410"/>
                  <a:gd name="connsiteX5" fmla="*/ 0 w 454913"/>
                  <a:gd name="connsiteY5" fmla="*/ 0 h 369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3" h="369410">
                    <a:moveTo>
                      <a:pt x="0" y="0"/>
                    </a:moveTo>
                    <a:lnTo>
                      <a:pt x="454914" y="0"/>
                    </a:lnTo>
                    <a:lnTo>
                      <a:pt x="454914" y="369410"/>
                    </a:lnTo>
                    <a:lnTo>
                      <a:pt x="0" y="369410"/>
                    </a:lnTo>
                    <a:lnTo>
                      <a:pt x="0" y="0"/>
                    </a:lnTo>
                    <a:lnTo>
                      <a:pt x="0" y="0"/>
                    </a:lnTo>
                    <a:close/>
                  </a:path>
                </a:pathLst>
              </a:custGeom>
              <a:solidFill>
                <a:srgbClr val="D4D4D4"/>
              </a:solidFill>
              <a:ln w="9525" cap="flat">
                <a:noFill/>
                <a:prstDash val="solid"/>
                <a:miter/>
              </a:ln>
            </p:spPr>
            <p:txBody>
              <a:bodyPr rtlCol="0" anchor="ctr"/>
              <a:lstStyle/>
              <a:p>
                <a:endParaRPr lang="en-US" sz="1400"/>
              </a:p>
            </p:txBody>
          </p:sp>
          <p:sp>
            <p:nvSpPr>
              <p:cNvPr id="80" name="Freeform: Shape 79">
                <a:extLst>
                  <a:ext uri="{FF2B5EF4-FFF2-40B4-BE49-F238E27FC236}">
                    <a16:creationId xmlns:a16="http://schemas.microsoft.com/office/drawing/2014/main" id="{FA2428E8-D23B-4805-892C-D492DDC8A0E1}"/>
                  </a:ext>
                </a:extLst>
              </p:cNvPr>
              <p:cNvSpPr/>
              <p:nvPr/>
            </p:nvSpPr>
            <p:spPr>
              <a:xfrm>
                <a:off x="10691032" y="2132298"/>
                <a:ext cx="454913" cy="306102"/>
              </a:xfrm>
              <a:custGeom>
                <a:avLst/>
                <a:gdLst>
                  <a:gd name="connsiteX0" fmla="*/ 0 w 454913"/>
                  <a:gd name="connsiteY0" fmla="*/ 0 h 233959"/>
                  <a:gd name="connsiteX1" fmla="*/ 454914 w 454913"/>
                  <a:gd name="connsiteY1" fmla="*/ 0 h 233959"/>
                  <a:gd name="connsiteX2" fmla="*/ 454914 w 454913"/>
                  <a:gd name="connsiteY2" fmla="*/ 233960 h 233959"/>
                  <a:gd name="connsiteX3" fmla="*/ 0 w 454913"/>
                  <a:gd name="connsiteY3" fmla="*/ 233960 h 233959"/>
                  <a:gd name="connsiteX4" fmla="*/ 0 w 454913"/>
                  <a:gd name="connsiteY4" fmla="*/ 0 h 233959"/>
                  <a:gd name="connsiteX5" fmla="*/ 0 w 454913"/>
                  <a:gd name="connsiteY5" fmla="*/ 0 h 233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3" h="233959">
                    <a:moveTo>
                      <a:pt x="0" y="0"/>
                    </a:moveTo>
                    <a:lnTo>
                      <a:pt x="454914" y="0"/>
                    </a:lnTo>
                    <a:lnTo>
                      <a:pt x="454914" y="233960"/>
                    </a:lnTo>
                    <a:lnTo>
                      <a:pt x="0" y="233960"/>
                    </a:lnTo>
                    <a:lnTo>
                      <a:pt x="0" y="0"/>
                    </a:lnTo>
                    <a:lnTo>
                      <a:pt x="0" y="0"/>
                    </a:lnTo>
                    <a:close/>
                  </a:path>
                </a:pathLst>
              </a:custGeom>
              <a:solidFill>
                <a:srgbClr val="D4D4D4"/>
              </a:solidFill>
              <a:ln w="9525" cap="flat">
                <a:noFill/>
                <a:prstDash val="solid"/>
                <a:miter/>
              </a:ln>
            </p:spPr>
            <p:txBody>
              <a:bodyPr rtlCol="0" anchor="ctr"/>
              <a:lstStyle/>
              <a:p>
                <a:endParaRPr lang="en-US" sz="1400"/>
              </a:p>
            </p:txBody>
          </p:sp>
          <p:sp>
            <p:nvSpPr>
              <p:cNvPr id="81" name="Freeform: Shape 80">
                <a:extLst>
                  <a:ext uri="{FF2B5EF4-FFF2-40B4-BE49-F238E27FC236}">
                    <a16:creationId xmlns:a16="http://schemas.microsoft.com/office/drawing/2014/main" id="{D94778BD-6A89-43A9-96C9-591F917B012D}"/>
                  </a:ext>
                </a:extLst>
              </p:cNvPr>
              <p:cNvSpPr/>
              <p:nvPr/>
            </p:nvSpPr>
            <p:spPr>
              <a:xfrm>
                <a:off x="11372259" y="2132298"/>
                <a:ext cx="454914" cy="312123"/>
              </a:xfrm>
              <a:custGeom>
                <a:avLst/>
                <a:gdLst>
                  <a:gd name="connsiteX0" fmla="*/ 0 w 454914"/>
                  <a:gd name="connsiteY0" fmla="*/ 0 h 233959"/>
                  <a:gd name="connsiteX1" fmla="*/ 454914 w 454914"/>
                  <a:gd name="connsiteY1" fmla="*/ 0 h 233959"/>
                  <a:gd name="connsiteX2" fmla="*/ 454914 w 454914"/>
                  <a:gd name="connsiteY2" fmla="*/ 233960 h 233959"/>
                  <a:gd name="connsiteX3" fmla="*/ 0 w 454914"/>
                  <a:gd name="connsiteY3" fmla="*/ 233960 h 233959"/>
                  <a:gd name="connsiteX4" fmla="*/ 0 w 454914"/>
                  <a:gd name="connsiteY4" fmla="*/ 0 h 233959"/>
                  <a:gd name="connsiteX5" fmla="*/ 0 w 454914"/>
                  <a:gd name="connsiteY5" fmla="*/ 0 h 233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4" h="233959">
                    <a:moveTo>
                      <a:pt x="0" y="0"/>
                    </a:moveTo>
                    <a:lnTo>
                      <a:pt x="454914" y="0"/>
                    </a:lnTo>
                    <a:lnTo>
                      <a:pt x="454914" y="233960"/>
                    </a:lnTo>
                    <a:lnTo>
                      <a:pt x="0" y="233960"/>
                    </a:lnTo>
                    <a:lnTo>
                      <a:pt x="0" y="0"/>
                    </a:lnTo>
                    <a:lnTo>
                      <a:pt x="0" y="0"/>
                    </a:lnTo>
                    <a:close/>
                  </a:path>
                </a:pathLst>
              </a:custGeom>
              <a:solidFill>
                <a:srgbClr val="D4D4D4"/>
              </a:solidFill>
              <a:ln w="9525" cap="flat">
                <a:noFill/>
                <a:prstDash val="solid"/>
                <a:miter/>
              </a:ln>
            </p:spPr>
            <p:txBody>
              <a:bodyPr rtlCol="0" anchor="ctr"/>
              <a:lstStyle/>
              <a:p>
                <a:endParaRPr lang="en-US" sz="1400"/>
              </a:p>
            </p:txBody>
          </p:sp>
          <p:sp>
            <p:nvSpPr>
              <p:cNvPr id="82" name="Freeform: Shape 81">
                <a:extLst>
                  <a:ext uri="{FF2B5EF4-FFF2-40B4-BE49-F238E27FC236}">
                    <a16:creationId xmlns:a16="http://schemas.microsoft.com/office/drawing/2014/main" id="{88EFAAB7-4B50-4F02-A0BF-FE71296425E8}"/>
                  </a:ext>
                </a:extLst>
              </p:cNvPr>
              <p:cNvSpPr/>
              <p:nvPr/>
            </p:nvSpPr>
            <p:spPr>
              <a:xfrm>
                <a:off x="9329719" y="2644737"/>
                <a:ext cx="454914" cy="2111062"/>
              </a:xfrm>
              <a:custGeom>
                <a:avLst/>
                <a:gdLst>
                  <a:gd name="connsiteX0" fmla="*/ 0 w 454914"/>
                  <a:gd name="connsiteY0" fmla="*/ 0 h 2044071"/>
                  <a:gd name="connsiteX1" fmla="*/ 454914 w 454914"/>
                  <a:gd name="connsiteY1" fmla="*/ 0 h 2044071"/>
                  <a:gd name="connsiteX2" fmla="*/ 454914 w 454914"/>
                  <a:gd name="connsiteY2" fmla="*/ 2044071 h 2044071"/>
                  <a:gd name="connsiteX3" fmla="*/ 0 w 454914"/>
                  <a:gd name="connsiteY3" fmla="*/ 2044071 h 2044071"/>
                  <a:gd name="connsiteX4" fmla="*/ 0 w 454914"/>
                  <a:gd name="connsiteY4" fmla="*/ 0 h 2044071"/>
                  <a:gd name="connsiteX5" fmla="*/ 0 w 454914"/>
                  <a:gd name="connsiteY5" fmla="*/ 0 h 2044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4" h="2044071">
                    <a:moveTo>
                      <a:pt x="0" y="0"/>
                    </a:moveTo>
                    <a:lnTo>
                      <a:pt x="454914" y="0"/>
                    </a:lnTo>
                    <a:lnTo>
                      <a:pt x="454914" y="2044071"/>
                    </a:lnTo>
                    <a:lnTo>
                      <a:pt x="0" y="2044071"/>
                    </a:lnTo>
                    <a:lnTo>
                      <a:pt x="0" y="0"/>
                    </a:lnTo>
                    <a:lnTo>
                      <a:pt x="0" y="0"/>
                    </a:lnTo>
                    <a:close/>
                  </a:path>
                </a:pathLst>
              </a:custGeom>
              <a:solidFill>
                <a:srgbClr val="0F99B2"/>
              </a:solidFill>
              <a:ln w="9525" cap="flat">
                <a:noFill/>
                <a:prstDash val="solid"/>
                <a:miter/>
              </a:ln>
            </p:spPr>
            <p:txBody>
              <a:bodyPr rtlCol="0" anchor="ctr"/>
              <a:lstStyle/>
              <a:p>
                <a:endParaRPr lang="en-US" sz="1400"/>
              </a:p>
            </p:txBody>
          </p:sp>
          <p:sp>
            <p:nvSpPr>
              <p:cNvPr id="83" name="TextBox 82">
                <a:extLst>
                  <a:ext uri="{FF2B5EF4-FFF2-40B4-BE49-F238E27FC236}">
                    <a16:creationId xmlns:a16="http://schemas.microsoft.com/office/drawing/2014/main" id="{E274269C-64FF-4CFF-8211-FD39B5657A14}"/>
                  </a:ext>
                </a:extLst>
              </p:cNvPr>
              <p:cNvSpPr txBox="1"/>
              <p:nvPr/>
            </p:nvSpPr>
            <p:spPr>
              <a:xfrm>
                <a:off x="8571854" y="2940113"/>
                <a:ext cx="603050" cy="352877"/>
              </a:xfrm>
              <a:prstGeom prst="rect">
                <a:avLst/>
              </a:prstGeom>
              <a:noFill/>
            </p:spPr>
            <p:txBody>
              <a:bodyPr wrap="none" rtlCol="0">
                <a:spAutoFit/>
              </a:bodyPr>
              <a:lstStyle/>
              <a:p>
                <a:pPr algn="ctr"/>
                <a:r>
                  <a:rPr lang="en-US" sz="1400" b="1" dirty="0">
                    <a:solidFill>
                      <a:prstClr val="black"/>
                    </a:solidFill>
                    <a:latin typeface="Arial Narrow" panose="020B0606020202030204" pitchFamily="34" charset="0"/>
                    <a:cs typeface="Arial"/>
                    <a:sym typeface="Arial"/>
                    <a:rtl val="0"/>
                  </a:rPr>
                  <a:t>90.7%</a:t>
                </a:r>
              </a:p>
            </p:txBody>
          </p:sp>
          <p:sp>
            <p:nvSpPr>
              <p:cNvPr id="84" name="TextBox 83">
                <a:extLst>
                  <a:ext uri="{FF2B5EF4-FFF2-40B4-BE49-F238E27FC236}">
                    <a16:creationId xmlns:a16="http://schemas.microsoft.com/office/drawing/2014/main" id="{7CF7D2B9-83B8-495A-8896-8DB77ADEE60A}"/>
                  </a:ext>
                </a:extLst>
              </p:cNvPr>
              <p:cNvSpPr txBox="1"/>
              <p:nvPr/>
            </p:nvSpPr>
            <p:spPr>
              <a:xfrm>
                <a:off x="9266746" y="2256359"/>
                <a:ext cx="603050" cy="352877"/>
              </a:xfrm>
              <a:prstGeom prst="rect">
                <a:avLst/>
              </a:prstGeom>
              <a:noFill/>
            </p:spPr>
            <p:txBody>
              <a:bodyPr wrap="none" rtlCol="0">
                <a:spAutoFit/>
              </a:bodyPr>
              <a:lstStyle/>
              <a:p>
                <a:pPr algn="ctr"/>
                <a:r>
                  <a:rPr lang="en-US" sz="1400" b="1" dirty="0">
                    <a:solidFill>
                      <a:prstClr val="black"/>
                    </a:solidFill>
                    <a:latin typeface="Arial Narrow" panose="020B0606020202030204" pitchFamily="34" charset="0"/>
                    <a:cs typeface="Arial"/>
                    <a:sym typeface="Arial"/>
                    <a:rtl val="0"/>
                  </a:rPr>
                  <a:t>19.5%</a:t>
                </a:r>
              </a:p>
            </p:txBody>
          </p:sp>
          <p:sp>
            <p:nvSpPr>
              <p:cNvPr id="85" name="TextBox 84">
                <a:extLst>
                  <a:ext uri="{FF2B5EF4-FFF2-40B4-BE49-F238E27FC236}">
                    <a16:creationId xmlns:a16="http://schemas.microsoft.com/office/drawing/2014/main" id="{264466A0-667C-4ECE-9E96-5C3541A6094B}"/>
                  </a:ext>
                </a:extLst>
              </p:cNvPr>
              <p:cNvSpPr txBox="1"/>
              <p:nvPr/>
            </p:nvSpPr>
            <p:spPr>
              <a:xfrm>
                <a:off x="9266745" y="3191595"/>
                <a:ext cx="603050" cy="352877"/>
              </a:xfrm>
              <a:prstGeom prst="rect">
                <a:avLst/>
              </a:prstGeom>
              <a:noFill/>
            </p:spPr>
            <p:txBody>
              <a:bodyPr wrap="none" rtlCol="0">
                <a:spAutoFit/>
              </a:bodyPr>
              <a:lstStyle/>
              <a:p>
                <a:pPr algn="ctr"/>
                <a:r>
                  <a:rPr lang="en-US" sz="1400" b="1" dirty="0">
                    <a:solidFill>
                      <a:schemeClr val="bg1"/>
                    </a:solidFill>
                    <a:latin typeface="Arial Narrow" panose="020B0606020202030204" pitchFamily="34" charset="0"/>
                    <a:cs typeface="Arial"/>
                    <a:sym typeface="Arial"/>
                    <a:rtl val="0"/>
                  </a:rPr>
                  <a:t>80.5%</a:t>
                </a:r>
              </a:p>
            </p:txBody>
          </p:sp>
          <p:sp>
            <p:nvSpPr>
              <p:cNvPr id="86" name="TextBox 85">
                <a:extLst>
                  <a:ext uri="{FF2B5EF4-FFF2-40B4-BE49-F238E27FC236}">
                    <a16:creationId xmlns:a16="http://schemas.microsoft.com/office/drawing/2014/main" id="{5679E131-2631-42C3-90E8-E147651102AA}"/>
                  </a:ext>
                </a:extLst>
              </p:cNvPr>
              <p:cNvSpPr txBox="1"/>
              <p:nvPr/>
            </p:nvSpPr>
            <p:spPr>
              <a:xfrm>
                <a:off x="9952545" y="2223081"/>
                <a:ext cx="603050" cy="352877"/>
              </a:xfrm>
              <a:prstGeom prst="rect">
                <a:avLst/>
              </a:prstGeom>
              <a:noFill/>
            </p:spPr>
            <p:txBody>
              <a:bodyPr wrap="none" rtlCol="0">
                <a:spAutoFit/>
              </a:bodyPr>
              <a:lstStyle/>
              <a:p>
                <a:pPr algn="ctr"/>
                <a:r>
                  <a:rPr lang="en-US" sz="1400" b="1" dirty="0">
                    <a:solidFill>
                      <a:prstClr val="black"/>
                    </a:solidFill>
                    <a:latin typeface="Arial Narrow" panose="020B0606020202030204" pitchFamily="34" charset="0"/>
                    <a:cs typeface="Arial"/>
                    <a:sym typeface="Arial"/>
                    <a:rtl val="0"/>
                  </a:rPr>
                  <a:t>14.5%</a:t>
                </a:r>
              </a:p>
            </p:txBody>
          </p:sp>
          <p:sp>
            <p:nvSpPr>
              <p:cNvPr id="87" name="TextBox 86">
                <a:extLst>
                  <a:ext uri="{FF2B5EF4-FFF2-40B4-BE49-F238E27FC236}">
                    <a16:creationId xmlns:a16="http://schemas.microsoft.com/office/drawing/2014/main" id="{3B0E3633-D16B-4343-B97C-9C36E0275BCF}"/>
                  </a:ext>
                </a:extLst>
              </p:cNvPr>
              <p:cNvSpPr txBox="1"/>
              <p:nvPr/>
            </p:nvSpPr>
            <p:spPr>
              <a:xfrm>
                <a:off x="9944232" y="3147362"/>
                <a:ext cx="603050" cy="352877"/>
              </a:xfrm>
              <a:prstGeom prst="rect">
                <a:avLst/>
              </a:prstGeom>
              <a:noFill/>
            </p:spPr>
            <p:txBody>
              <a:bodyPr wrap="none" rtlCol="0">
                <a:spAutoFit/>
              </a:bodyPr>
              <a:lstStyle/>
              <a:p>
                <a:pPr algn="ctr"/>
                <a:r>
                  <a:rPr lang="en-US" sz="1400" b="1" dirty="0">
                    <a:solidFill>
                      <a:schemeClr val="bg1"/>
                    </a:solidFill>
                    <a:latin typeface="Arial Narrow" panose="020B0606020202030204" pitchFamily="34" charset="0"/>
                    <a:cs typeface="Arial"/>
                    <a:sym typeface="Arial"/>
                    <a:rtl val="0"/>
                  </a:rPr>
                  <a:t>85.5%</a:t>
                </a:r>
              </a:p>
            </p:txBody>
          </p:sp>
          <p:sp>
            <p:nvSpPr>
              <p:cNvPr id="88" name="TextBox 87">
                <a:extLst>
                  <a:ext uri="{FF2B5EF4-FFF2-40B4-BE49-F238E27FC236}">
                    <a16:creationId xmlns:a16="http://schemas.microsoft.com/office/drawing/2014/main" id="{6622E266-A67D-4C95-A10C-ACA16DB4648B}"/>
                  </a:ext>
                </a:extLst>
              </p:cNvPr>
              <p:cNvSpPr txBox="1"/>
              <p:nvPr/>
            </p:nvSpPr>
            <p:spPr>
              <a:xfrm>
                <a:off x="10679222" y="2161402"/>
                <a:ext cx="521297" cy="352877"/>
              </a:xfrm>
              <a:prstGeom prst="rect">
                <a:avLst/>
              </a:prstGeom>
              <a:noFill/>
            </p:spPr>
            <p:txBody>
              <a:bodyPr wrap="none" rtlCol="0">
                <a:spAutoFit/>
              </a:bodyPr>
              <a:lstStyle/>
              <a:p>
                <a:pPr algn="ctr"/>
                <a:r>
                  <a:rPr lang="en-US" sz="1400" b="1" dirty="0">
                    <a:solidFill>
                      <a:prstClr val="black"/>
                    </a:solidFill>
                    <a:latin typeface="Arial Narrow" panose="020B0606020202030204" pitchFamily="34" charset="0"/>
                    <a:cs typeface="Arial"/>
                    <a:sym typeface="Arial"/>
                    <a:rtl val="0"/>
                  </a:rPr>
                  <a:t>9.2%</a:t>
                </a:r>
              </a:p>
            </p:txBody>
          </p:sp>
          <p:sp>
            <p:nvSpPr>
              <p:cNvPr id="89" name="TextBox 88">
                <a:extLst>
                  <a:ext uri="{FF2B5EF4-FFF2-40B4-BE49-F238E27FC236}">
                    <a16:creationId xmlns:a16="http://schemas.microsoft.com/office/drawing/2014/main" id="{A3BC0190-004B-4A15-A3F6-079DD45C8F49}"/>
                  </a:ext>
                </a:extLst>
              </p:cNvPr>
              <p:cNvSpPr txBox="1"/>
              <p:nvPr/>
            </p:nvSpPr>
            <p:spPr>
              <a:xfrm>
                <a:off x="10630033" y="3022822"/>
                <a:ext cx="603050" cy="352877"/>
              </a:xfrm>
              <a:prstGeom prst="rect">
                <a:avLst/>
              </a:prstGeom>
              <a:noFill/>
            </p:spPr>
            <p:txBody>
              <a:bodyPr wrap="none" rtlCol="0">
                <a:spAutoFit/>
              </a:bodyPr>
              <a:lstStyle/>
              <a:p>
                <a:pPr algn="ctr"/>
                <a:r>
                  <a:rPr lang="en-US" sz="1400" b="1" dirty="0">
                    <a:solidFill>
                      <a:schemeClr val="bg1"/>
                    </a:solidFill>
                    <a:latin typeface="Arial Narrow" panose="020B0606020202030204" pitchFamily="34" charset="0"/>
                    <a:cs typeface="Arial"/>
                    <a:sym typeface="Arial"/>
                    <a:rtl val="0"/>
                  </a:rPr>
                  <a:t>90.8%</a:t>
                </a:r>
              </a:p>
            </p:txBody>
          </p:sp>
          <p:sp>
            <p:nvSpPr>
              <p:cNvPr id="90" name="TextBox 89">
                <a:extLst>
                  <a:ext uri="{FF2B5EF4-FFF2-40B4-BE49-F238E27FC236}">
                    <a16:creationId xmlns:a16="http://schemas.microsoft.com/office/drawing/2014/main" id="{0E56222A-41EC-414E-B423-CE5C437A3463}"/>
                  </a:ext>
                </a:extLst>
              </p:cNvPr>
              <p:cNvSpPr txBox="1"/>
              <p:nvPr/>
            </p:nvSpPr>
            <p:spPr>
              <a:xfrm>
                <a:off x="11365022" y="2161402"/>
                <a:ext cx="521297" cy="352877"/>
              </a:xfrm>
              <a:prstGeom prst="rect">
                <a:avLst/>
              </a:prstGeom>
              <a:noFill/>
            </p:spPr>
            <p:txBody>
              <a:bodyPr wrap="none" rtlCol="0">
                <a:spAutoFit/>
              </a:bodyPr>
              <a:lstStyle/>
              <a:p>
                <a:pPr algn="ctr"/>
                <a:r>
                  <a:rPr lang="en-US" sz="1400" b="1" dirty="0">
                    <a:solidFill>
                      <a:prstClr val="black"/>
                    </a:solidFill>
                    <a:latin typeface="Arial Narrow" panose="020B0606020202030204" pitchFamily="34" charset="0"/>
                    <a:cs typeface="Arial"/>
                    <a:sym typeface="Arial"/>
                    <a:rtl val="0"/>
                  </a:rPr>
                  <a:t>9.2%</a:t>
                </a:r>
              </a:p>
            </p:txBody>
          </p:sp>
          <p:sp>
            <p:nvSpPr>
              <p:cNvPr id="91" name="TextBox 90">
                <a:extLst>
                  <a:ext uri="{FF2B5EF4-FFF2-40B4-BE49-F238E27FC236}">
                    <a16:creationId xmlns:a16="http://schemas.microsoft.com/office/drawing/2014/main" id="{DDC3DA84-D8E9-4690-8974-AB5F83C102F0}"/>
                  </a:ext>
                </a:extLst>
              </p:cNvPr>
              <p:cNvSpPr txBox="1"/>
              <p:nvPr/>
            </p:nvSpPr>
            <p:spPr>
              <a:xfrm>
                <a:off x="11307520" y="3033768"/>
                <a:ext cx="603050" cy="352877"/>
              </a:xfrm>
              <a:prstGeom prst="rect">
                <a:avLst/>
              </a:prstGeom>
              <a:noFill/>
            </p:spPr>
            <p:txBody>
              <a:bodyPr wrap="none" rtlCol="0">
                <a:spAutoFit/>
              </a:bodyPr>
              <a:lstStyle/>
              <a:p>
                <a:pPr algn="ctr"/>
                <a:r>
                  <a:rPr lang="en-US" sz="1400" b="1" dirty="0">
                    <a:solidFill>
                      <a:schemeClr val="bg1"/>
                    </a:solidFill>
                    <a:latin typeface="Arial Narrow" panose="020B0606020202030204" pitchFamily="34" charset="0"/>
                    <a:cs typeface="Arial"/>
                    <a:sym typeface="Arial"/>
                    <a:rtl val="0"/>
                  </a:rPr>
                  <a:t>90.8%</a:t>
                </a:r>
              </a:p>
            </p:txBody>
          </p:sp>
          <p:grpSp>
            <p:nvGrpSpPr>
              <p:cNvPr id="93" name="Group 92">
                <a:extLst>
                  <a:ext uri="{FF2B5EF4-FFF2-40B4-BE49-F238E27FC236}">
                    <a16:creationId xmlns:a16="http://schemas.microsoft.com/office/drawing/2014/main" id="{4F426B2C-3B91-43A4-8C14-EFC102FB329B}"/>
                  </a:ext>
                </a:extLst>
              </p:cNvPr>
              <p:cNvGrpSpPr/>
              <p:nvPr/>
            </p:nvGrpSpPr>
            <p:grpSpPr>
              <a:xfrm>
                <a:off x="8882596" y="4756146"/>
                <a:ext cx="2722047" cy="75502"/>
                <a:chOff x="8882596" y="4756146"/>
                <a:chExt cx="2722047" cy="75502"/>
              </a:xfrm>
            </p:grpSpPr>
            <p:cxnSp>
              <p:nvCxnSpPr>
                <p:cNvPr id="116" name="Straight Connector 115">
                  <a:extLst>
                    <a:ext uri="{FF2B5EF4-FFF2-40B4-BE49-F238E27FC236}">
                      <a16:creationId xmlns:a16="http://schemas.microsoft.com/office/drawing/2014/main" id="{323BF812-3B04-40A9-8C9B-DB3BD2432FF5}"/>
                    </a:ext>
                  </a:extLst>
                </p:cNvPr>
                <p:cNvCxnSpPr/>
                <p:nvPr/>
              </p:nvCxnSpPr>
              <p:spPr>
                <a:xfrm flipV="1">
                  <a:off x="8882596" y="4756146"/>
                  <a:ext cx="0" cy="75502"/>
                </a:xfrm>
                <a:prstGeom prst="line">
                  <a:avLst/>
                </a:prstGeom>
                <a:noFill/>
                <a:ln w="12700" cap="flat" cmpd="sng" algn="ctr">
                  <a:solidFill>
                    <a:sysClr val="windowText" lastClr="000000"/>
                  </a:solidFill>
                  <a:prstDash val="solid"/>
                  <a:miter lim="800000"/>
                </a:ln>
                <a:effectLst/>
              </p:spPr>
            </p:cxnSp>
            <p:cxnSp>
              <p:nvCxnSpPr>
                <p:cNvPr id="117" name="Straight Connector 116">
                  <a:extLst>
                    <a:ext uri="{FF2B5EF4-FFF2-40B4-BE49-F238E27FC236}">
                      <a16:creationId xmlns:a16="http://schemas.microsoft.com/office/drawing/2014/main" id="{5C45779B-B966-425E-9C96-FB6E1AFE82CE}"/>
                    </a:ext>
                  </a:extLst>
                </p:cNvPr>
                <p:cNvCxnSpPr/>
                <p:nvPr/>
              </p:nvCxnSpPr>
              <p:spPr>
                <a:xfrm flipV="1">
                  <a:off x="9561658" y="4756146"/>
                  <a:ext cx="0" cy="75502"/>
                </a:xfrm>
                <a:prstGeom prst="line">
                  <a:avLst/>
                </a:prstGeom>
                <a:noFill/>
                <a:ln w="12700" cap="flat" cmpd="sng" algn="ctr">
                  <a:solidFill>
                    <a:sysClr val="windowText" lastClr="000000"/>
                  </a:solidFill>
                  <a:prstDash val="solid"/>
                  <a:miter lim="800000"/>
                </a:ln>
                <a:effectLst/>
              </p:spPr>
            </p:cxnSp>
            <p:cxnSp>
              <p:nvCxnSpPr>
                <p:cNvPr id="118" name="Straight Connector 117">
                  <a:extLst>
                    <a:ext uri="{FF2B5EF4-FFF2-40B4-BE49-F238E27FC236}">
                      <a16:creationId xmlns:a16="http://schemas.microsoft.com/office/drawing/2014/main" id="{4D3CFF3B-FB87-4D0E-B6B3-0A307C0CFFF0}"/>
                    </a:ext>
                  </a:extLst>
                </p:cNvPr>
                <p:cNvCxnSpPr/>
                <p:nvPr/>
              </p:nvCxnSpPr>
              <p:spPr>
                <a:xfrm flipV="1">
                  <a:off x="10254381" y="4756146"/>
                  <a:ext cx="0" cy="75502"/>
                </a:xfrm>
                <a:prstGeom prst="line">
                  <a:avLst/>
                </a:prstGeom>
                <a:noFill/>
                <a:ln w="12700" cap="flat" cmpd="sng" algn="ctr">
                  <a:solidFill>
                    <a:sysClr val="windowText" lastClr="000000"/>
                  </a:solidFill>
                  <a:prstDash val="solid"/>
                  <a:miter lim="800000"/>
                </a:ln>
                <a:effectLst/>
              </p:spPr>
            </p:cxnSp>
            <p:cxnSp>
              <p:nvCxnSpPr>
                <p:cNvPr id="119" name="Straight Connector 118">
                  <a:extLst>
                    <a:ext uri="{FF2B5EF4-FFF2-40B4-BE49-F238E27FC236}">
                      <a16:creationId xmlns:a16="http://schemas.microsoft.com/office/drawing/2014/main" id="{0D676A89-85D9-49B0-AF25-51DDA793DF59}"/>
                    </a:ext>
                  </a:extLst>
                </p:cNvPr>
                <p:cNvCxnSpPr/>
                <p:nvPr/>
              </p:nvCxnSpPr>
              <p:spPr>
                <a:xfrm flipV="1">
                  <a:off x="10925844" y="4756146"/>
                  <a:ext cx="0" cy="75502"/>
                </a:xfrm>
                <a:prstGeom prst="line">
                  <a:avLst/>
                </a:prstGeom>
                <a:noFill/>
                <a:ln w="12700" cap="flat" cmpd="sng" algn="ctr">
                  <a:solidFill>
                    <a:sysClr val="windowText" lastClr="000000"/>
                  </a:solidFill>
                  <a:prstDash val="solid"/>
                  <a:miter lim="800000"/>
                </a:ln>
                <a:effectLst/>
              </p:spPr>
            </p:cxnSp>
            <p:cxnSp>
              <p:nvCxnSpPr>
                <p:cNvPr id="120" name="Straight Connector 119">
                  <a:extLst>
                    <a:ext uri="{FF2B5EF4-FFF2-40B4-BE49-F238E27FC236}">
                      <a16:creationId xmlns:a16="http://schemas.microsoft.com/office/drawing/2014/main" id="{A202C0C1-344E-4897-99F6-007FF8B631BC}"/>
                    </a:ext>
                  </a:extLst>
                </p:cNvPr>
                <p:cNvCxnSpPr/>
                <p:nvPr/>
              </p:nvCxnSpPr>
              <p:spPr>
                <a:xfrm flipV="1">
                  <a:off x="11604643" y="4756146"/>
                  <a:ext cx="0" cy="75502"/>
                </a:xfrm>
                <a:prstGeom prst="line">
                  <a:avLst/>
                </a:prstGeom>
                <a:noFill/>
                <a:ln w="12700" cap="flat" cmpd="sng" algn="ctr">
                  <a:solidFill>
                    <a:sysClr val="windowText" lastClr="000000"/>
                  </a:solidFill>
                  <a:prstDash val="solid"/>
                  <a:miter lim="800000"/>
                </a:ln>
                <a:effectLst/>
              </p:spPr>
            </p:cxnSp>
          </p:grpSp>
          <p:grpSp>
            <p:nvGrpSpPr>
              <p:cNvPr id="94" name="Group 93">
                <a:extLst>
                  <a:ext uri="{FF2B5EF4-FFF2-40B4-BE49-F238E27FC236}">
                    <a16:creationId xmlns:a16="http://schemas.microsoft.com/office/drawing/2014/main" id="{DFD5FB4E-AA34-401B-891E-2FE8D9AC0555}"/>
                  </a:ext>
                </a:extLst>
              </p:cNvPr>
              <p:cNvGrpSpPr/>
              <p:nvPr/>
            </p:nvGrpSpPr>
            <p:grpSpPr>
              <a:xfrm>
                <a:off x="8007246" y="2010694"/>
                <a:ext cx="524341" cy="2876165"/>
                <a:chOff x="8007246" y="2010694"/>
                <a:chExt cx="524341" cy="2876165"/>
              </a:xfrm>
            </p:grpSpPr>
            <p:grpSp>
              <p:nvGrpSpPr>
                <p:cNvPr id="103" name="Group 102">
                  <a:extLst>
                    <a:ext uri="{FF2B5EF4-FFF2-40B4-BE49-F238E27FC236}">
                      <a16:creationId xmlns:a16="http://schemas.microsoft.com/office/drawing/2014/main" id="{78778A5E-23A7-4994-B068-9DE0DF83FB0E}"/>
                    </a:ext>
                  </a:extLst>
                </p:cNvPr>
                <p:cNvGrpSpPr/>
                <p:nvPr/>
              </p:nvGrpSpPr>
              <p:grpSpPr>
                <a:xfrm>
                  <a:off x="8463606" y="2132298"/>
                  <a:ext cx="67981" cy="2624868"/>
                  <a:chOff x="8639656" y="2132298"/>
                  <a:chExt cx="67981" cy="2624868"/>
                </a:xfrm>
              </p:grpSpPr>
              <p:cxnSp>
                <p:nvCxnSpPr>
                  <p:cNvPr id="110" name="Straight Connector 109">
                    <a:extLst>
                      <a:ext uri="{FF2B5EF4-FFF2-40B4-BE49-F238E27FC236}">
                        <a16:creationId xmlns:a16="http://schemas.microsoft.com/office/drawing/2014/main" id="{5DFB1060-DD16-42DF-B946-DAFA766D9698}"/>
                      </a:ext>
                    </a:extLst>
                  </p:cNvPr>
                  <p:cNvCxnSpPr>
                    <a:cxnSpLocks/>
                  </p:cNvCxnSpPr>
                  <p:nvPr/>
                </p:nvCxnSpPr>
                <p:spPr>
                  <a:xfrm flipH="1">
                    <a:off x="8639656" y="2132298"/>
                    <a:ext cx="67981" cy="0"/>
                  </a:xfrm>
                  <a:prstGeom prst="line">
                    <a:avLst/>
                  </a:prstGeom>
                  <a:noFill/>
                  <a:ln w="12700" cap="flat" cmpd="sng" algn="ctr">
                    <a:solidFill>
                      <a:sysClr val="windowText" lastClr="000000"/>
                    </a:solidFill>
                    <a:prstDash val="solid"/>
                    <a:miter lim="800000"/>
                  </a:ln>
                  <a:effectLst/>
                </p:spPr>
              </p:cxnSp>
              <p:cxnSp>
                <p:nvCxnSpPr>
                  <p:cNvPr id="111" name="Straight Connector 110">
                    <a:extLst>
                      <a:ext uri="{FF2B5EF4-FFF2-40B4-BE49-F238E27FC236}">
                        <a16:creationId xmlns:a16="http://schemas.microsoft.com/office/drawing/2014/main" id="{9B986C97-D906-4953-B0FD-D3CF1FD19648}"/>
                      </a:ext>
                    </a:extLst>
                  </p:cNvPr>
                  <p:cNvCxnSpPr>
                    <a:cxnSpLocks/>
                  </p:cNvCxnSpPr>
                  <p:nvPr/>
                </p:nvCxnSpPr>
                <p:spPr>
                  <a:xfrm flipH="1">
                    <a:off x="8639656" y="2647680"/>
                    <a:ext cx="67981" cy="0"/>
                  </a:xfrm>
                  <a:prstGeom prst="line">
                    <a:avLst/>
                  </a:prstGeom>
                  <a:noFill/>
                  <a:ln w="12700" cap="flat" cmpd="sng" algn="ctr">
                    <a:solidFill>
                      <a:sysClr val="windowText" lastClr="000000"/>
                    </a:solidFill>
                    <a:prstDash val="solid"/>
                    <a:miter lim="800000"/>
                  </a:ln>
                  <a:effectLst/>
                </p:spPr>
              </p:cxnSp>
              <p:cxnSp>
                <p:nvCxnSpPr>
                  <p:cNvPr id="112" name="Straight Connector 111">
                    <a:extLst>
                      <a:ext uri="{FF2B5EF4-FFF2-40B4-BE49-F238E27FC236}">
                        <a16:creationId xmlns:a16="http://schemas.microsoft.com/office/drawing/2014/main" id="{D36776C3-865F-4A14-AF26-7ABC80E8455F}"/>
                      </a:ext>
                    </a:extLst>
                  </p:cNvPr>
                  <p:cNvCxnSpPr>
                    <a:cxnSpLocks/>
                  </p:cNvCxnSpPr>
                  <p:nvPr/>
                </p:nvCxnSpPr>
                <p:spPr>
                  <a:xfrm flipH="1">
                    <a:off x="8639656" y="3181080"/>
                    <a:ext cx="67981" cy="0"/>
                  </a:xfrm>
                  <a:prstGeom prst="line">
                    <a:avLst/>
                  </a:prstGeom>
                  <a:noFill/>
                  <a:ln w="12700" cap="flat" cmpd="sng" algn="ctr">
                    <a:solidFill>
                      <a:sysClr val="windowText" lastClr="000000"/>
                    </a:solidFill>
                    <a:prstDash val="solid"/>
                    <a:miter lim="800000"/>
                  </a:ln>
                  <a:effectLst/>
                </p:spPr>
              </p:cxnSp>
              <p:cxnSp>
                <p:nvCxnSpPr>
                  <p:cNvPr id="113" name="Straight Connector 112">
                    <a:extLst>
                      <a:ext uri="{FF2B5EF4-FFF2-40B4-BE49-F238E27FC236}">
                        <a16:creationId xmlns:a16="http://schemas.microsoft.com/office/drawing/2014/main" id="{CEACF944-6DA4-4DE2-A074-BA31299FDB50}"/>
                      </a:ext>
                    </a:extLst>
                  </p:cNvPr>
                  <p:cNvCxnSpPr>
                    <a:cxnSpLocks/>
                  </p:cNvCxnSpPr>
                  <p:nvPr/>
                </p:nvCxnSpPr>
                <p:spPr>
                  <a:xfrm flipH="1">
                    <a:off x="8639656" y="3698380"/>
                    <a:ext cx="67981" cy="0"/>
                  </a:xfrm>
                  <a:prstGeom prst="line">
                    <a:avLst/>
                  </a:prstGeom>
                  <a:noFill/>
                  <a:ln w="12700" cap="flat" cmpd="sng" algn="ctr">
                    <a:solidFill>
                      <a:sysClr val="windowText" lastClr="000000"/>
                    </a:solidFill>
                    <a:prstDash val="solid"/>
                    <a:miter lim="800000"/>
                  </a:ln>
                  <a:effectLst/>
                </p:spPr>
              </p:cxnSp>
              <p:cxnSp>
                <p:nvCxnSpPr>
                  <p:cNvPr id="114" name="Straight Connector 113">
                    <a:extLst>
                      <a:ext uri="{FF2B5EF4-FFF2-40B4-BE49-F238E27FC236}">
                        <a16:creationId xmlns:a16="http://schemas.microsoft.com/office/drawing/2014/main" id="{40509EF3-D95F-4BF6-91CA-F3F4A006FB00}"/>
                      </a:ext>
                    </a:extLst>
                  </p:cNvPr>
                  <p:cNvCxnSpPr>
                    <a:cxnSpLocks/>
                  </p:cNvCxnSpPr>
                  <p:nvPr/>
                </p:nvCxnSpPr>
                <p:spPr>
                  <a:xfrm flipH="1">
                    <a:off x="8639656" y="4218902"/>
                    <a:ext cx="67981" cy="0"/>
                  </a:xfrm>
                  <a:prstGeom prst="line">
                    <a:avLst/>
                  </a:prstGeom>
                  <a:noFill/>
                  <a:ln w="12700" cap="flat" cmpd="sng" algn="ctr">
                    <a:solidFill>
                      <a:sysClr val="windowText" lastClr="000000"/>
                    </a:solidFill>
                    <a:prstDash val="solid"/>
                    <a:miter lim="800000"/>
                  </a:ln>
                  <a:effectLst/>
                </p:spPr>
              </p:cxnSp>
              <p:cxnSp>
                <p:nvCxnSpPr>
                  <p:cNvPr id="115" name="Straight Connector 114">
                    <a:extLst>
                      <a:ext uri="{FF2B5EF4-FFF2-40B4-BE49-F238E27FC236}">
                        <a16:creationId xmlns:a16="http://schemas.microsoft.com/office/drawing/2014/main" id="{7A9058F5-7190-453A-9201-E425878A193B}"/>
                      </a:ext>
                    </a:extLst>
                  </p:cNvPr>
                  <p:cNvCxnSpPr>
                    <a:cxnSpLocks/>
                  </p:cNvCxnSpPr>
                  <p:nvPr/>
                </p:nvCxnSpPr>
                <p:spPr>
                  <a:xfrm flipH="1">
                    <a:off x="8639656" y="4757166"/>
                    <a:ext cx="67981" cy="0"/>
                  </a:xfrm>
                  <a:prstGeom prst="line">
                    <a:avLst/>
                  </a:prstGeom>
                  <a:noFill/>
                  <a:ln w="12700" cap="flat" cmpd="sng" algn="ctr">
                    <a:solidFill>
                      <a:sysClr val="windowText" lastClr="000000"/>
                    </a:solidFill>
                    <a:prstDash val="solid"/>
                    <a:miter lim="800000"/>
                  </a:ln>
                  <a:effectLst/>
                </p:spPr>
              </p:cxnSp>
            </p:grpSp>
            <p:sp>
              <p:nvSpPr>
                <p:cNvPr id="104" name="TextBox 103">
                  <a:extLst>
                    <a:ext uri="{FF2B5EF4-FFF2-40B4-BE49-F238E27FC236}">
                      <a16:creationId xmlns:a16="http://schemas.microsoft.com/office/drawing/2014/main" id="{33026F6F-5EA0-4714-B0A5-F7122B9C7599}"/>
                    </a:ext>
                  </a:extLst>
                </p:cNvPr>
                <p:cNvSpPr txBox="1"/>
                <p:nvPr/>
              </p:nvSpPr>
              <p:spPr>
                <a:xfrm>
                  <a:off x="8007246" y="2010694"/>
                  <a:ext cx="428994" cy="245665"/>
                </a:xfrm>
                <a:prstGeom prst="rect">
                  <a:avLst/>
                </a:prstGeom>
                <a:noFill/>
              </p:spPr>
              <p:txBody>
                <a:bodyPr wrap="none" lIns="0" tIns="0" rIns="0" bIns="0" rtlCol="0">
                  <a:noAutofit/>
                </a:bodyPr>
                <a:lstStyle/>
                <a:p>
                  <a:pPr algn="r"/>
                  <a:r>
                    <a:rPr lang="en-US" sz="1400" dirty="0">
                      <a:solidFill>
                        <a:srgbClr val="010101"/>
                      </a:solidFill>
                      <a:latin typeface="Arial Narrow" panose="020B0606020202030204" pitchFamily="34" charset="0"/>
                      <a:cs typeface="Arial"/>
                      <a:sym typeface="Arial"/>
                      <a:rtl val="0"/>
                    </a:rPr>
                    <a:t>100%</a:t>
                  </a:r>
                </a:p>
              </p:txBody>
            </p:sp>
            <p:sp>
              <p:nvSpPr>
                <p:cNvPr id="105" name="TextBox 104">
                  <a:extLst>
                    <a:ext uri="{FF2B5EF4-FFF2-40B4-BE49-F238E27FC236}">
                      <a16:creationId xmlns:a16="http://schemas.microsoft.com/office/drawing/2014/main" id="{DAD8F284-39B6-485F-A40F-502F72FB5ADB}"/>
                    </a:ext>
                  </a:extLst>
                </p:cNvPr>
                <p:cNvSpPr txBox="1"/>
                <p:nvPr/>
              </p:nvSpPr>
              <p:spPr>
                <a:xfrm>
                  <a:off x="8007246" y="2514600"/>
                  <a:ext cx="428994" cy="245665"/>
                </a:xfrm>
                <a:prstGeom prst="rect">
                  <a:avLst/>
                </a:prstGeom>
                <a:noFill/>
              </p:spPr>
              <p:txBody>
                <a:bodyPr wrap="none" lIns="0" tIns="0" rIns="0" bIns="0" rtlCol="0">
                  <a:noAutofit/>
                </a:bodyPr>
                <a:lstStyle/>
                <a:p>
                  <a:pPr algn="r"/>
                  <a:r>
                    <a:rPr lang="en-US" sz="1400" dirty="0">
                      <a:solidFill>
                        <a:srgbClr val="010101"/>
                      </a:solidFill>
                      <a:latin typeface="Arial Narrow" panose="020B0606020202030204" pitchFamily="34" charset="0"/>
                      <a:cs typeface="Arial"/>
                      <a:sym typeface="Arial"/>
                      <a:rtl val="0"/>
                    </a:rPr>
                    <a:t>80%</a:t>
                  </a:r>
                </a:p>
              </p:txBody>
            </p:sp>
            <p:sp>
              <p:nvSpPr>
                <p:cNvPr id="106" name="TextBox 105">
                  <a:extLst>
                    <a:ext uri="{FF2B5EF4-FFF2-40B4-BE49-F238E27FC236}">
                      <a16:creationId xmlns:a16="http://schemas.microsoft.com/office/drawing/2014/main" id="{BAB16417-52A8-411B-A04F-9CC3B903A0E9}"/>
                    </a:ext>
                  </a:extLst>
                </p:cNvPr>
                <p:cNvSpPr txBox="1"/>
                <p:nvPr/>
              </p:nvSpPr>
              <p:spPr>
                <a:xfrm>
                  <a:off x="8007246" y="3048000"/>
                  <a:ext cx="428994" cy="245665"/>
                </a:xfrm>
                <a:prstGeom prst="rect">
                  <a:avLst/>
                </a:prstGeom>
                <a:noFill/>
              </p:spPr>
              <p:txBody>
                <a:bodyPr wrap="none" lIns="0" tIns="0" rIns="0" bIns="0" rtlCol="0">
                  <a:noAutofit/>
                </a:bodyPr>
                <a:lstStyle/>
                <a:p>
                  <a:pPr algn="r"/>
                  <a:r>
                    <a:rPr lang="en-US" sz="1400" dirty="0">
                      <a:solidFill>
                        <a:srgbClr val="010101"/>
                      </a:solidFill>
                      <a:latin typeface="Arial Narrow" panose="020B0606020202030204" pitchFamily="34" charset="0"/>
                      <a:cs typeface="Arial"/>
                      <a:sym typeface="Arial"/>
                      <a:rtl val="0"/>
                    </a:rPr>
                    <a:t>60%</a:t>
                  </a:r>
                </a:p>
              </p:txBody>
            </p:sp>
            <p:sp>
              <p:nvSpPr>
                <p:cNvPr id="107" name="TextBox 106">
                  <a:extLst>
                    <a:ext uri="{FF2B5EF4-FFF2-40B4-BE49-F238E27FC236}">
                      <a16:creationId xmlns:a16="http://schemas.microsoft.com/office/drawing/2014/main" id="{EE18A634-45AE-4A1B-8897-5C7CC71F9513}"/>
                    </a:ext>
                  </a:extLst>
                </p:cNvPr>
                <p:cNvSpPr txBox="1"/>
                <p:nvPr/>
              </p:nvSpPr>
              <p:spPr>
                <a:xfrm>
                  <a:off x="8007246" y="3581400"/>
                  <a:ext cx="428994" cy="245665"/>
                </a:xfrm>
                <a:prstGeom prst="rect">
                  <a:avLst/>
                </a:prstGeom>
                <a:noFill/>
              </p:spPr>
              <p:txBody>
                <a:bodyPr wrap="none" lIns="0" tIns="0" rIns="0" bIns="0" rtlCol="0">
                  <a:noAutofit/>
                </a:bodyPr>
                <a:lstStyle/>
                <a:p>
                  <a:pPr algn="r"/>
                  <a:r>
                    <a:rPr lang="en-US" sz="1400" dirty="0">
                      <a:solidFill>
                        <a:srgbClr val="010101"/>
                      </a:solidFill>
                      <a:latin typeface="Arial Narrow" panose="020B0606020202030204" pitchFamily="34" charset="0"/>
                      <a:cs typeface="Arial"/>
                      <a:sym typeface="Arial"/>
                      <a:rtl val="0"/>
                    </a:rPr>
                    <a:t>40%</a:t>
                  </a:r>
                </a:p>
              </p:txBody>
            </p:sp>
            <p:sp>
              <p:nvSpPr>
                <p:cNvPr id="108" name="TextBox 107">
                  <a:extLst>
                    <a:ext uri="{FF2B5EF4-FFF2-40B4-BE49-F238E27FC236}">
                      <a16:creationId xmlns:a16="http://schemas.microsoft.com/office/drawing/2014/main" id="{567D34D4-A1C3-4C58-8741-6E098CE549DD}"/>
                    </a:ext>
                  </a:extLst>
                </p:cNvPr>
                <p:cNvSpPr txBox="1"/>
                <p:nvPr/>
              </p:nvSpPr>
              <p:spPr>
                <a:xfrm>
                  <a:off x="8007246" y="4114800"/>
                  <a:ext cx="428994" cy="245665"/>
                </a:xfrm>
                <a:prstGeom prst="rect">
                  <a:avLst/>
                </a:prstGeom>
                <a:noFill/>
              </p:spPr>
              <p:txBody>
                <a:bodyPr wrap="none" lIns="0" tIns="0" rIns="0" bIns="0" rtlCol="0">
                  <a:noAutofit/>
                </a:bodyPr>
                <a:lstStyle/>
                <a:p>
                  <a:pPr algn="r"/>
                  <a:r>
                    <a:rPr lang="en-US" sz="1400" dirty="0">
                      <a:solidFill>
                        <a:srgbClr val="010101"/>
                      </a:solidFill>
                      <a:latin typeface="Arial Narrow" panose="020B0606020202030204" pitchFamily="34" charset="0"/>
                      <a:cs typeface="Arial"/>
                      <a:sym typeface="Arial"/>
                      <a:rtl val="0"/>
                    </a:rPr>
                    <a:t>20%</a:t>
                  </a:r>
                </a:p>
              </p:txBody>
            </p:sp>
            <p:sp>
              <p:nvSpPr>
                <p:cNvPr id="109" name="TextBox 108">
                  <a:extLst>
                    <a:ext uri="{FF2B5EF4-FFF2-40B4-BE49-F238E27FC236}">
                      <a16:creationId xmlns:a16="http://schemas.microsoft.com/office/drawing/2014/main" id="{6665229A-9C8F-4C7A-AFBF-8F0350697D8B}"/>
                    </a:ext>
                  </a:extLst>
                </p:cNvPr>
                <p:cNvSpPr txBox="1"/>
                <p:nvPr/>
              </p:nvSpPr>
              <p:spPr>
                <a:xfrm>
                  <a:off x="8007246" y="4641194"/>
                  <a:ext cx="428994" cy="245665"/>
                </a:xfrm>
                <a:prstGeom prst="rect">
                  <a:avLst/>
                </a:prstGeom>
                <a:noFill/>
              </p:spPr>
              <p:txBody>
                <a:bodyPr wrap="none" lIns="0" tIns="0" rIns="0" bIns="0" rtlCol="0">
                  <a:noAutofit/>
                </a:bodyPr>
                <a:lstStyle/>
                <a:p>
                  <a:pPr algn="r"/>
                  <a:r>
                    <a:rPr lang="en-US" sz="1400" dirty="0">
                      <a:solidFill>
                        <a:srgbClr val="010101"/>
                      </a:solidFill>
                      <a:latin typeface="Arial Narrow" panose="020B0606020202030204" pitchFamily="34" charset="0"/>
                      <a:cs typeface="Arial"/>
                      <a:sym typeface="Arial"/>
                      <a:rtl val="0"/>
                    </a:rPr>
                    <a:t>0%</a:t>
                  </a:r>
                </a:p>
              </p:txBody>
            </p:sp>
          </p:grpSp>
          <p:sp>
            <p:nvSpPr>
              <p:cNvPr id="95" name="TextBox 94">
                <a:extLst>
                  <a:ext uri="{FF2B5EF4-FFF2-40B4-BE49-F238E27FC236}">
                    <a16:creationId xmlns:a16="http://schemas.microsoft.com/office/drawing/2014/main" id="{C83B6654-A28A-4AAF-88CC-1011BB90C6DD}"/>
                  </a:ext>
                </a:extLst>
              </p:cNvPr>
              <p:cNvSpPr txBox="1"/>
              <p:nvPr/>
            </p:nvSpPr>
            <p:spPr>
              <a:xfrm rot="16200000">
                <a:off x="6593169" y="3254574"/>
                <a:ext cx="2683392" cy="307777"/>
              </a:xfrm>
              <a:prstGeom prst="rect">
                <a:avLst/>
              </a:prstGeom>
              <a:noFill/>
            </p:spPr>
            <p:txBody>
              <a:bodyPr wrap="square" rtlCol="0">
                <a:spAutoFit/>
              </a:bodyPr>
              <a:lstStyle/>
              <a:p>
                <a:pPr algn="ctr"/>
                <a:r>
                  <a:rPr lang="en-US" sz="1400" spc="0" baseline="0" dirty="0">
                    <a:solidFill>
                      <a:srgbClr val="010101"/>
                    </a:solidFill>
                    <a:latin typeface="Arial"/>
                    <a:cs typeface="Arial"/>
                    <a:sym typeface="Arial"/>
                    <a:rtl val="0"/>
                  </a:rPr>
                  <a:t>% Participants</a:t>
                </a:r>
              </a:p>
            </p:txBody>
          </p:sp>
          <p:sp>
            <p:nvSpPr>
              <p:cNvPr id="96" name="Freeform: Shape 95">
                <a:extLst>
                  <a:ext uri="{FF2B5EF4-FFF2-40B4-BE49-F238E27FC236}">
                    <a16:creationId xmlns:a16="http://schemas.microsoft.com/office/drawing/2014/main" id="{B98B5305-07BF-45C5-BC01-836A58F06AC4}"/>
                  </a:ext>
                </a:extLst>
              </p:cNvPr>
              <p:cNvSpPr/>
              <p:nvPr/>
            </p:nvSpPr>
            <p:spPr>
              <a:xfrm>
                <a:off x="8649634" y="4470781"/>
                <a:ext cx="454913" cy="280027"/>
              </a:xfrm>
              <a:custGeom>
                <a:avLst/>
                <a:gdLst>
                  <a:gd name="connsiteX0" fmla="*/ 0 w 454913"/>
                  <a:gd name="connsiteY0" fmla="*/ 0 h 235499"/>
                  <a:gd name="connsiteX1" fmla="*/ 454914 w 454913"/>
                  <a:gd name="connsiteY1" fmla="*/ 0 h 235499"/>
                  <a:gd name="connsiteX2" fmla="*/ 454914 w 454913"/>
                  <a:gd name="connsiteY2" fmla="*/ 235499 h 235499"/>
                  <a:gd name="connsiteX3" fmla="*/ 0 w 454913"/>
                  <a:gd name="connsiteY3" fmla="*/ 235499 h 235499"/>
                  <a:gd name="connsiteX4" fmla="*/ 0 w 454913"/>
                  <a:gd name="connsiteY4" fmla="*/ 0 h 235499"/>
                  <a:gd name="connsiteX5" fmla="*/ 0 w 454913"/>
                  <a:gd name="connsiteY5" fmla="*/ 0 h 235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3" h="235499">
                    <a:moveTo>
                      <a:pt x="0" y="0"/>
                    </a:moveTo>
                    <a:lnTo>
                      <a:pt x="454914" y="0"/>
                    </a:lnTo>
                    <a:lnTo>
                      <a:pt x="454914" y="235499"/>
                    </a:lnTo>
                    <a:lnTo>
                      <a:pt x="0" y="235499"/>
                    </a:lnTo>
                    <a:lnTo>
                      <a:pt x="0" y="0"/>
                    </a:lnTo>
                    <a:lnTo>
                      <a:pt x="0" y="0"/>
                    </a:lnTo>
                    <a:close/>
                  </a:path>
                </a:pathLst>
              </a:custGeom>
              <a:solidFill>
                <a:srgbClr val="0F99B2"/>
              </a:solidFill>
              <a:ln w="9525" cap="flat">
                <a:noFill/>
                <a:prstDash val="solid"/>
                <a:miter/>
              </a:ln>
            </p:spPr>
            <p:txBody>
              <a:bodyPr rtlCol="0" anchor="ctr"/>
              <a:lstStyle/>
              <a:p>
                <a:endParaRPr lang="en-US" sz="1400"/>
              </a:p>
            </p:txBody>
          </p:sp>
          <p:sp>
            <p:nvSpPr>
              <p:cNvPr id="97" name="TextBox 96">
                <a:extLst>
                  <a:ext uri="{FF2B5EF4-FFF2-40B4-BE49-F238E27FC236}">
                    <a16:creationId xmlns:a16="http://schemas.microsoft.com/office/drawing/2014/main" id="{048B1C3F-CCCB-46FB-861C-427DDB307906}"/>
                  </a:ext>
                </a:extLst>
              </p:cNvPr>
              <p:cNvSpPr txBox="1"/>
              <p:nvPr/>
            </p:nvSpPr>
            <p:spPr>
              <a:xfrm>
                <a:off x="8521162" y="4790379"/>
                <a:ext cx="715259" cy="328175"/>
              </a:xfrm>
              <a:prstGeom prst="rect">
                <a:avLst/>
              </a:prstGeom>
              <a:noFill/>
            </p:spPr>
            <p:txBody>
              <a:bodyPr wrap="none" rtlCol="0">
                <a:spAutoFit/>
              </a:bodyPr>
              <a:lstStyle/>
              <a:p>
                <a:pPr algn="ctr">
                  <a:lnSpc>
                    <a:spcPct val="90000"/>
                  </a:lnSpc>
                </a:pPr>
                <a:r>
                  <a:rPr lang="en-US" sz="1400" dirty="0">
                    <a:solidFill>
                      <a:srgbClr val="000000"/>
                    </a:solidFill>
                    <a:latin typeface="Arial Narrow" panose="020B0606020202030204" pitchFamily="34" charset="0"/>
                    <a:cs typeface="Arial"/>
                    <a:sym typeface="Arial"/>
                    <a:rtl val="0"/>
                  </a:rPr>
                  <a:t>Placebo</a:t>
                </a:r>
              </a:p>
            </p:txBody>
          </p:sp>
          <p:sp>
            <p:nvSpPr>
              <p:cNvPr id="98" name="TextBox 97">
                <a:extLst>
                  <a:ext uri="{FF2B5EF4-FFF2-40B4-BE49-F238E27FC236}">
                    <a16:creationId xmlns:a16="http://schemas.microsoft.com/office/drawing/2014/main" id="{DFDAE46D-AC89-4C06-88AC-07B760880B6F}"/>
                  </a:ext>
                </a:extLst>
              </p:cNvPr>
              <p:cNvSpPr txBox="1"/>
              <p:nvPr/>
            </p:nvSpPr>
            <p:spPr>
              <a:xfrm>
                <a:off x="9305016" y="4790379"/>
                <a:ext cx="513282" cy="328175"/>
              </a:xfrm>
              <a:prstGeom prst="rect">
                <a:avLst/>
              </a:prstGeom>
              <a:noFill/>
            </p:spPr>
            <p:txBody>
              <a:bodyPr wrap="none" rtlCol="0">
                <a:spAutoFit/>
              </a:bodyPr>
              <a:lstStyle/>
              <a:p>
                <a:pPr algn="ctr">
                  <a:lnSpc>
                    <a:spcPct val="90000"/>
                  </a:lnSpc>
                </a:pPr>
                <a:r>
                  <a:rPr lang="en-US" sz="1400" dirty="0">
                    <a:solidFill>
                      <a:srgbClr val="000000"/>
                    </a:solidFill>
                    <a:latin typeface="Arial Narrow" panose="020B0606020202030204" pitchFamily="34" charset="0"/>
                    <a:cs typeface="Arial"/>
                    <a:sym typeface="Arial"/>
                    <a:rtl val="0"/>
                  </a:rPr>
                  <a:t>6 mg</a:t>
                </a:r>
              </a:p>
            </p:txBody>
          </p:sp>
          <p:sp>
            <p:nvSpPr>
              <p:cNvPr id="99" name="TextBox 98">
                <a:extLst>
                  <a:ext uri="{FF2B5EF4-FFF2-40B4-BE49-F238E27FC236}">
                    <a16:creationId xmlns:a16="http://schemas.microsoft.com/office/drawing/2014/main" id="{75E016A2-3609-4633-ABB3-C208C63A51A0}"/>
                  </a:ext>
                </a:extLst>
              </p:cNvPr>
              <p:cNvSpPr txBox="1"/>
              <p:nvPr/>
            </p:nvSpPr>
            <p:spPr>
              <a:xfrm>
                <a:off x="9965401" y="4790379"/>
                <a:ext cx="595035" cy="328175"/>
              </a:xfrm>
              <a:prstGeom prst="rect">
                <a:avLst/>
              </a:prstGeom>
              <a:noFill/>
            </p:spPr>
            <p:txBody>
              <a:bodyPr wrap="none" rtlCol="0">
                <a:spAutoFit/>
              </a:bodyPr>
              <a:lstStyle/>
              <a:p>
                <a:pPr algn="ctr">
                  <a:lnSpc>
                    <a:spcPct val="90000"/>
                  </a:lnSpc>
                </a:pPr>
                <a:r>
                  <a:rPr lang="en-US" sz="1400" dirty="0">
                    <a:solidFill>
                      <a:srgbClr val="000000"/>
                    </a:solidFill>
                    <a:latin typeface="Arial Narrow" panose="020B0606020202030204" pitchFamily="34" charset="0"/>
                    <a:cs typeface="Arial"/>
                    <a:sym typeface="Arial"/>
                    <a:rtl val="0"/>
                  </a:rPr>
                  <a:t>12 mg</a:t>
                </a:r>
              </a:p>
            </p:txBody>
          </p:sp>
          <p:sp>
            <p:nvSpPr>
              <p:cNvPr id="100" name="TextBox 99">
                <a:extLst>
                  <a:ext uri="{FF2B5EF4-FFF2-40B4-BE49-F238E27FC236}">
                    <a16:creationId xmlns:a16="http://schemas.microsoft.com/office/drawing/2014/main" id="{F7245104-5379-4484-A194-AD261FD7E9E2}"/>
                  </a:ext>
                </a:extLst>
              </p:cNvPr>
              <p:cNvSpPr txBox="1"/>
              <p:nvPr/>
            </p:nvSpPr>
            <p:spPr>
              <a:xfrm>
                <a:off x="10609376" y="4790379"/>
                <a:ext cx="595035" cy="328175"/>
              </a:xfrm>
              <a:prstGeom prst="rect">
                <a:avLst/>
              </a:prstGeom>
              <a:noFill/>
            </p:spPr>
            <p:txBody>
              <a:bodyPr wrap="none" rtlCol="0">
                <a:spAutoFit/>
              </a:bodyPr>
              <a:lstStyle/>
              <a:p>
                <a:pPr algn="ctr">
                  <a:lnSpc>
                    <a:spcPct val="90000"/>
                  </a:lnSpc>
                </a:pPr>
                <a:r>
                  <a:rPr lang="en-US" sz="1400" dirty="0">
                    <a:solidFill>
                      <a:srgbClr val="000000"/>
                    </a:solidFill>
                    <a:latin typeface="Arial Narrow" panose="020B0606020202030204" pitchFamily="34" charset="0"/>
                    <a:cs typeface="Arial"/>
                    <a:sym typeface="Arial"/>
                    <a:rtl val="0"/>
                  </a:rPr>
                  <a:t>18 mg</a:t>
                </a:r>
              </a:p>
            </p:txBody>
          </p:sp>
          <p:sp>
            <p:nvSpPr>
              <p:cNvPr id="101" name="TextBox 100">
                <a:extLst>
                  <a:ext uri="{FF2B5EF4-FFF2-40B4-BE49-F238E27FC236}">
                    <a16:creationId xmlns:a16="http://schemas.microsoft.com/office/drawing/2014/main" id="{D1E7D263-1FB4-4627-A291-DCCF2047CEF0}"/>
                  </a:ext>
                </a:extLst>
              </p:cNvPr>
              <p:cNvSpPr txBox="1"/>
              <p:nvPr/>
            </p:nvSpPr>
            <p:spPr>
              <a:xfrm>
                <a:off x="11314000" y="4790379"/>
                <a:ext cx="595035" cy="328175"/>
              </a:xfrm>
              <a:prstGeom prst="rect">
                <a:avLst/>
              </a:prstGeom>
              <a:noFill/>
            </p:spPr>
            <p:txBody>
              <a:bodyPr wrap="none" rtlCol="0">
                <a:spAutoFit/>
              </a:bodyPr>
              <a:lstStyle/>
              <a:p>
                <a:pPr algn="ctr">
                  <a:lnSpc>
                    <a:spcPct val="90000"/>
                  </a:lnSpc>
                </a:pPr>
                <a:r>
                  <a:rPr lang="en-US" sz="1400" dirty="0">
                    <a:solidFill>
                      <a:srgbClr val="000000"/>
                    </a:solidFill>
                    <a:latin typeface="Arial Narrow" panose="020B0606020202030204" pitchFamily="34" charset="0"/>
                    <a:cs typeface="Arial"/>
                    <a:sym typeface="Arial"/>
                    <a:rtl val="0"/>
                  </a:rPr>
                  <a:t>30 mg</a:t>
                </a:r>
              </a:p>
            </p:txBody>
          </p:sp>
          <p:sp>
            <p:nvSpPr>
              <p:cNvPr id="102" name="TextBox 101">
                <a:extLst>
                  <a:ext uri="{FF2B5EF4-FFF2-40B4-BE49-F238E27FC236}">
                    <a16:creationId xmlns:a16="http://schemas.microsoft.com/office/drawing/2014/main" id="{D6219206-4241-4737-BA89-F8F4E3027754}"/>
                  </a:ext>
                </a:extLst>
              </p:cNvPr>
              <p:cNvSpPr txBox="1"/>
              <p:nvPr/>
            </p:nvSpPr>
            <p:spPr>
              <a:xfrm>
                <a:off x="8612729" y="4424715"/>
                <a:ext cx="521297" cy="352877"/>
              </a:xfrm>
              <a:prstGeom prst="rect">
                <a:avLst/>
              </a:prstGeom>
              <a:noFill/>
            </p:spPr>
            <p:txBody>
              <a:bodyPr wrap="none" rtlCol="0">
                <a:spAutoFit/>
              </a:bodyPr>
              <a:lstStyle/>
              <a:p>
                <a:pPr algn="ctr"/>
                <a:r>
                  <a:rPr lang="en-US" sz="1400" b="1" dirty="0">
                    <a:solidFill>
                      <a:schemeClr val="bg1"/>
                    </a:solidFill>
                    <a:latin typeface="Arial Narrow" panose="020B0606020202030204" pitchFamily="34" charset="0"/>
                    <a:cs typeface="Arial"/>
                    <a:sym typeface="Arial"/>
                    <a:rtl val="0"/>
                  </a:rPr>
                  <a:t>9.3%</a:t>
                </a:r>
              </a:p>
            </p:txBody>
          </p:sp>
        </p:grpSp>
        <p:sp>
          <p:nvSpPr>
            <p:cNvPr id="70" name="Freeform: Shape 69">
              <a:extLst>
                <a:ext uri="{FF2B5EF4-FFF2-40B4-BE49-F238E27FC236}">
                  <a16:creationId xmlns:a16="http://schemas.microsoft.com/office/drawing/2014/main" id="{8B5E96DF-20C5-49C4-8805-8DFBBF8FCDFF}"/>
                </a:ext>
              </a:extLst>
            </p:cNvPr>
            <p:cNvSpPr/>
            <p:nvPr/>
          </p:nvSpPr>
          <p:spPr>
            <a:xfrm>
              <a:off x="8955152" y="4993174"/>
              <a:ext cx="215212" cy="171934"/>
            </a:xfrm>
            <a:custGeom>
              <a:avLst/>
              <a:gdLst>
                <a:gd name="connsiteX0" fmla="*/ 0 w 454914"/>
                <a:gd name="connsiteY0" fmla="*/ 0 h 2044071"/>
                <a:gd name="connsiteX1" fmla="*/ 454914 w 454914"/>
                <a:gd name="connsiteY1" fmla="*/ 0 h 2044071"/>
                <a:gd name="connsiteX2" fmla="*/ 454914 w 454914"/>
                <a:gd name="connsiteY2" fmla="*/ 2044071 h 2044071"/>
                <a:gd name="connsiteX3" fmla="*/ 0 w 454914"/>
                <a:gd name="connsiteY3" fmla="*/ 2044071 h 2044071"/>
                <a:gd name="connsiteX4" fmla="*/ 0 w 454914"/>
                <a:gd name="connsiteY4" fmla="*/ 0 h 2044071"/>
                <a:gd name="connsiteX5" fmla="*/ 0 w 454914"/>
                <a:gd name="connsiteY5" fmla="*/ 0 h 2044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4" h="2044071">
                  <a:moveTo>
                    <a:pt x="0" y="0"/>
                  </a:moveTo>
                  <a:lnTo>
                    <a:pt x="454914" y="0"/>
                  </a:lnTo>
                  <a:lnTo>
                    <a:pt x="454914" y="2044071"/>
                  </a:lnTo>
                  <a:lnTo>
                    <a:pt x="0" y="2044071"/>
                  </a:lnTo>
                  <a:lnTo>
                    <a:pt x="0" y="0"/>
                  </a:lnTo>
                  <a:lnTo>
                    <a:pt x="0" y="0"/>
                  </a:lnTo>
                  <a:close/>
                </a:path>
              </a:pathLst>
            </a:custGeom>
            <a:solidFill>
              <a:srgbClr val="0F99B2"/>
            </a:solidFill>
            <a:ln w="9525" cap="flat">
              <a:noFill/>
              <a:prstDash val="solid"/>
              <a:miter/>
            </a:ln>
          </p:spPr>
          <p:txBody>
            <a:bodyPr rtlCol="0" anchor="ctr"/>
            <a:lstStyle/>
            <a:p>
              <a:endParaRPr lang="en-US" sz="1400"/>
            </a:p>
          </p:txBody>
        </p:sp>
        <p:sp>
          <p:nvSpPr>
            <p:cNvPr id="71" name="TextBox 70">
              <a:extLst>
                <a:ext uri="{FF2B5EF4-FFF2-40B4-BE49-F238E27FC236}">
                  <a16:creationId xmlns:a16="http://schemas.microsoft.com/office/drawing/2014/main" id="{8D018AC8-8645-48B0-91E3-EBA9E5D08EFD}"/>
                </a:ext>
              </a:extLst>
            </p:cNvPr>
            <p:cNvSpPr txBox="1"/>
            <p:nvPr/>
          </p:nvSpPr>
          <p:spPr>
            <a:xfrm>
              <a:off x="9120711" y="4962011"/>
              <a:ext cx="1107996" cy="286232"/>
            </a:xfrm>
            <a:prstGeom prst="rect">
              <a:avLst/>
            </a:prstGeom>
            <a:noFill/>
          </p:spPr>
          <p:txBody>
            <a:bodyPr wrap="none" rtlCol="0">
              <a:spAutoFit/>
            </a:bodyPr>
            <a:lstStyle/>
            <a:p>
              <a:pPr>
                <a:lnSpc>
                  <a:spcPct val="90000"/>
                </a:lnSpc>
              </a:pPr>
              <a:r>
                <a:rPr lang="en-US" sz="1400" dirty="0">
                  <a:solidFill>
                    <a:srgbClr val="000000"/>
                  </a:solidFill>
                  <a:latin typeface="Arial Narrow" panose="020B0606020202030204" pitchFamily="34" charset="0"/>
                  <a:cs typeface="Arial"/>
                  <a:sym typeface="Arial"/>
                  <a:rtl val="0"/>
                </a:rPr>
                <a:t>Achieved goal</a:t>
              </a:r>
            </a:p>
          </p:txBody>
        </p:sp>
        <p:sp>
          <p:nvSpPr>
            <p:cNvPr id="72" name="Freeform: Shape 71">
              <a:extLst>
                <a:ext uri="{FF2B5EF4-FFF2-40B4-BE49-F238E27FC236}">
                  <a16:creationId xmlns:a16="http://schemas.microsoft.com/office/drawing/2014/main" id="{419656E5-4FCA-4DB2-89BF-A29959811A79}"/>
                </a:ext>
              </a:extLst>
            </p:cNvPr>
            <p:cNvSpPr/>
            <p:nvPr/>
          </p:nvSpPr>
          <p:spPr>
            <a:xfrm>
              <a:off x="10208858" y="4993174"/>
              <a:ext cx="215212" cy="171934"/>
            </a:xfrm>
            <a:custGeom>
              <a:avLst/>
              <a:gdLst>
                <a:gd name="connsiteX0" fmla="*/ 0 w 454914"/>
                <a:gd name="connsiteY0" fmla="*/ 0 h 2044071"/>
                <a:gd name="connsiteX1" fmla="*/ 454914 w 454914"/>
                <a:gd name="connsiteY1" fmla="*/ 0 h 2044071"/>
                <a:gd name="connsiteX2" fmla="*/ 454914 w 454914"/>
                <a:gd name="connsiteY2" fmla="*/ 2044071 h 2044071"/>
                <a:gd name="connsiteX3" fmla="*/ 0 w 454914"/>
                <a:gd name="connsiteY3" fmla="*/ 2044071 h 2044071"/>
                <a:gd name="connsiteX4" fmla="*/ 0 w 454914"/>
                <a:gd name="connsiteY4" fmla="*/ 0 h 2044071"/>
                <a:gd name="connsiteX5" fmla="*/ 0 w 454914"/>
                <a:gd name="connsiteY5" fmla="*/ 0 h 2044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54914" h="2044071">
                  <a:moveTo>
                    <a:pt x="0" y="0"/>
                  </a:moveTo>
                  <a:lnTo>
                    <a:pt x="454914" y="0"/>
                  </a:lnTo>
                  <a:lnTo>
                    <a:pt x="454914" y="2044071"/>
                  </a:lnTo>
                  <a:lnTo>
                    <a:pt x="0" y="2044071"/>
                  </a:lnTo>
                  <a:lnTo>
                    <a:pt x="0" y="0"/>
                  </a:lnTo>
                  <a:lnTo>
                    <a:pt x="0" y="0"/>
                  </a:lnTo>
                  <a:close/>
                </a:path>
              </a:pathLst>
            </a:custGeom>
            <a:solidFill>
              <a:srgbClr val="D4D4D4"/>
            </a:solidFill>
            <a:ln w="9525" cap="flat">
              <a:noFill/>
              <a:prstDash val="solid"/>
              <a:miter/>
            </a:ln>
          </p:spPr>
          <p:txBody>
            <a:bodyPr rtlCol="0" anchor="ctr"/>
            <a:lstStyle/>
            <a:p>
              <a:endParaRPr lang="en-US" sz="1400"/>
            </a:p>
          </p:txBody>
        </p:sp>
        <p:sp>
          <p:nvSpPr>
            <p:cNvPr id="73" name="TextBox 72">
              <a:extLst>
                <a:ext uri="{FF2B5EF4-FFF2-40B4-BE49-F238E27FC236}">
                  <a16:creationId xmlns:a16="http://schemas.microsoft.com/office/drawing/2014/main" id="{D99665E3-4D28-4DC2-8DF4-799942D9D889}"/>
                </a:ext>
              </a:extLst>
            </p:cNvPr>
            <p:cNvSpPr txBox="1"/>
            <p:nvPr/>
          </p:nvSpPr>
          <p:spPr>
            <a:xfrm>
              <a:off x="10419496" y="4962011"/>
              <a:ext cx="1518364" cy="286232"/>
            </a:xfrm>
            <a:prstGeom prst="rect">
              <a:avLst/>
            </a:prstGeom>
            <a:noFill/>
          </p:spPr>
          <p:txBody>
            <a:bodyPr wrap="none" rtlCol="0">
              <a:spAutoFit/>
            </a:bodyPr>
            <a:lstStyle/>
            <a:p>
              <a:pPr>
                <a:lnSpc>
                  <a:spcPct val="90000"/>
                </a:lnSpc>
              </a:pPr>
              <a:r>
                <a:rPr lang="en-US" sz="1400" dirty="0">
                  <a:solidFill>
                    <a:srgbClr val="000000"/>
                  </a:solidFill>
                  <a:latin typeface="Arial Narrow" panose="020B0606020202030204" pitchFamily="34" charset="0"/>
                  <a:cs typeface="Arial"/>
                  <a:sym typeface="Arial"/>
                  <a:rtl val="0"/>
                </a:rPr>
                <a:t>Did not achieve goal</a:t>
              </a:r>
            </a:p>
          </p:txBody>
        </p:sp>
      </p:grpSp>
      <p:grpSp>
        <p:nvGrpSpPr>
          <p:cNvPr id="151" name="Group 150">
            <a:extLst>
              <a:ext uri="{FF2B5EF4-FFF2-40B4-BE49-F238E27FC236}">
                <a16:creationId xmlns:a16="http://schemas.microsoft.com/office/drawing/2014/main" id="{4392D514-44CD-4A58-A6A0-51D25594E189}"/>
              </a:ext>
            </a:extLst>
          </p:cNvPr>
          <p:cNvGrpSpPr/>
          <p:nvPr/>
        </p:nvGrpSpPr>
        <p:grpSpPr>
          <a:xfrm>
            <a:off x="375251" y="2006553"/>
            <a:ext cx="3455688" cy="3543315"/>
            <a:chOff x="435369" y="2006158"/>
            <a:chExt cx="3455688" cy="3543315"/>
          </a:xfrm>
        </p:grpSpPr>
        <p:sp>
          <p:nvSpPr>
            <p:cNvPr id="3" name="Freeform: Shape 2">
              <a:extLst>
                <a:ext uri="{FF2B5EF4-FFF2-40B4-BE49-F238E27FC236}">
                  <a16:creationId xmlns:a16="http://schemas.microsoft.com/office/drawing/2014/main" id="{C36E25EA-6657-4ABB-854B-F8D892EEA081}"/>
                </a:ext>
              </a:extLst>
            </p:cNvPr>
            <p:cNvSpPr/>
            <p:nvPr/>
          </p:nvSpPr>
          <p:spPr>
            <a:xfrm>
              <a:off x="985531" y="2109865"/>
              <a:ext cx="2887453" cy="13503"/>
            </a:xfrm>
            <a:custGeom>
              <a:avLst/>
              <a:gdLst>
                <a:gd name="connsiteX0" fmla="*/ 0 w 2887453"/>
                <a:gd name="connsiteY0" fmla="*/ 0 h 13503"/>
                <a:gd name="connsiteX1" fmla="*/ 2887453 w 2887453"/>
                <a:gd name="connsiteY1" fmla="*/ 0 h 13503"/>
              </a:gdLst>
              <a:ahLst/>
              <a:cxnLst>
                <a:cxn ang="0">
                  <a:pos x="connsiteX0" y="connsiteY0"/>
                </a:cxn>
                <a:cxn ang="0">
                  <a:pos x="connsiteX1" y="connsiteY1"/>
                </a:cxn>
              </a:cxnLst>
              <a:rect l="l" t="t" r="r" b="b"/>
              <a:pathLst>
                <a:path w="2887453" h="13503">
                  <a:moveTo>
                    <a:pt x="0" y="0"/>
                  </a:moveTo>
                  <a:lnTo>
                    <a:pt x="2887453" y="0"/>
                  </a:lnTo>
                </a:path>
              </a:pathLst>
            </a:custGeom>
            <a:ln w="9253" cap="rnd">
              <a:solidFill>
                <a:srgbClr val="000000"/>
              </a:solidFill>
              <a:custDash>
                <a:ds d="0" sp="0"/>
                <a:ds d="0" sp="2700000"/>
              </a:custDash>
              <a:miter/>
            </a:ln>
          </p:spPr>
          <p:txBody>
            <a:bodyPr rtlCol="0" anchor="ctr"/>
            <a:lstStyle/>
            <a:p>
              <a:endParaRPr lang="en-US"/>
            </a:p>
          </p:txBody>
        </p:sp>
        <p:sp>
          <p:nvSpPr>
            <p:cNvPr id="4" name="Freeform: Shape 3">
              <a:extLst>
                <a:ext uri="{FF2B5EF4-FFF2-40B4-BE49-F238E27FC236}">
                  <a16:creationId xmlns:a16="http://schemas.microsoft.com/office/drawing/2014/main" id="{A1CA1F6C-E9F5-427D-A12C-26145D21F287}"/>
                </a:ext>
              </a:extLst>
            </p:cNvPr>
            <p:cNvSpPr/>
            <p:nvPr/>
          </p:nvSpPr>
          <p:spPr>
            <a:xfrm>
              <a:off x="3250502" y="2109865"/>
              <a:ext cx="414747" cy="2001372"/>
            </a:xfrm>
            <a:custGeom>
              <a:avLst/>
              <a:gdLst>
                <a:gd name="connsiteX0" fmla="*/ 0 w 414747"/>
                <a:gd name="connsiteY0" fmla="*/ 0 h 2001372"/>
                <a:gd name="connsiteX1" fmla="*/ 414747 w 414747"/>
                <a:gd name="connsiteY1" fmla="*/ 0 h 2001372"/>
                <a:gd name="connsiteX2" fmla="*/ 414747 w 414747"/>
                <a:gd name="connsiteY2" fmla="*/ 2001372 h 2001372"/>
                <a:gd name="connsiteX3" fmla="*/ 0 w 414747"/>
                <a:gd name="connsiteY3" fmla="*/ 2001372 h 2001372"/>
                <a:gd name="connsiteX4" fmla="*/ 0 w 414747"/>
                <a:gd name="connsiteY4" fmla="*/ 0 h 2001372"/>
                <a:gd name="connsiteX5" fmla="*/ 0 w 414747"/>
                <a:gd name="connsiteY5" fmla="*/ 0 h 2001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747" h="2001372">
                  <a:moveTo>
                    <a:pt x="0" y="0"/>
                  </a:moveTo>
                  <a:lnTo>
                    <a:pt x="414747" y="0"/>
                  </a:lnTo>
                  <a:lnTo>
                    <a:pt x="414747" y="2001372"/>
                  </a:lnTo>
                  <a:lnTo>
                    <a:pt x="0" y="2001372"/>
                  </a:lnTo>
                  <a:lnTo>
                    <a:pt x="0" y="0"/>
                  </a:lnTo>
                  <a:lnTo>
                    <a:pt x="0" y="0"/>
                  </a:lnTo>
                  <a:close/>
                </a:path>
              </a:pathLst>
            </a:custGeom>
            <a:solidFill>
              <a:srgbClr val="90BFF9"/>
            </a:solidFill>
            <a:ln w="11148" cap="flat">
              <a:noFill/>
              <a:prstDash val="solid"/>
              <a:miter/>
            </a:ln>
          </p:spPr>
          <p:txBody>
            <a:bodyPr rtlCol="0" anchor="ctr"/>
            <a:lstStyle/>
            <a:p>
              <a:endParaRPr lang="en-US"/>
            </a:p>
          </p:txBody>
        </p:sp>
        <p:sp>
          <p:nvSpPr>
            <p:cNvPr id="5" name="Freeform: Shape 4">
              <a:extLst>
                <a:ext uri="{FF2B5EF4-FFF2-40B4-BE49-F238E27FC236}">
                  <a16:creationId xmlns:a16="http://schemas.microsoft.com/office/drawing/2014/main" id="{3B77646F-384F-45E4-A40B-5883666A6AB4}"/>
                </a:ext>
              </a:extLst>
            </p:cNvPr>
            <p:cNvSpPr/>
            <p:nvPr/>
          </p:nvSpPr>
          <p:spPr>
            <a:xfrm>
              <a:off x="2580573" y="2109865"/>
              <a:ext cx="414746" cy="1881459"/>
            </a:xfrm>
            <a:custGeom>
              <a:avLst/>
              <a:gdLst>
                <a:gd name="connsiteX0" fmla="*/ 0 w 414746"/>
                <a:gd name="connsiteY0" fmla="*/ 0 h 1881459"/>
                <a:gd name="connsiteX1" fmla="*/ 414747 w 414746"/>
                <a:gd name="connsiteY1" fmla="*/ 0 h 1881459"/>
                <a:gd name="connsiteX2" fmla="*/ 414747 w 414746"/>
                <a:gd name="connsiteY2" fmla="*/ 1881460 h 1881459"/>
                <a:gd name="connsiteX3" fmla="*/ 0 w 414746"/>
                <a:gd name="connsiteY3" fmla="*/ 1881460 h 1881459"/>
                <a:gd name="connsiteX4" fmla="*/ 0 w 414746"/>
                <a:gd name="connsiteY4" fmla="*/ 0 h 1881459"/>
                <a:gd name="connsiteX5" fmla="*/ 0 w 414746"/>
                <a:gd name="connsiteY5" fmla="*/ 0 h 1881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746" h="1881459">
                  <a:moveTo>
                    <a:pt x="0" y="0"/>
                  </a:moveTo>
                  <a:lnTo>
                    <a:pt x="414747" y="0"/>
                  </a:lnTo>
                  <a:lnTo>
                    <a:pt x="414747" y="1881460"/>
                  </a:lnTo>
                  <a:lnTo>
                    <a:pt x="0" y="1881460"/>
                  </a:lnTo>
                  <a:lnTo>
                    <a:pt x="0" y="0"/>
                  </a:lnTo>
                  <a:lnTo>
                    <a:pt x="0" y="0"/>
                  </a:lnTo>
                  <a:close/>
                </a:path>
              </a:pathLst>
            </a:custGeom>
            <a:solidFill>
              <a:srgbClr val="1997CD"/>
            </a:solidFill>
            <a:ln w="11148"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9D8670E3-ED54-4294-98FC-B62D89014C57}"/>
                </a:ext>
              </a:extLst>
            </p:cNvPr>
            <p:cNvSpPr/>
            <p:nvPr/>
          </p:nvSpPr>
          <p:spPr>
            <a:xfrm>
              <a:off x="1898601" y="2109865"/>
              <a:ext cx="414747" cy="1760602"/>
            </a:xfrm>
            <a:custGeom>
              <a:avLst/>
              <a:gdLst>
                <a:gd name="connsiteX0" fmla="*/ 0 w 414747"/>
                <a:gd name="connsiteY0" fmla="*/ 0 h 1760602"/>
                <a:gd name="connsiteX1" fmla="*/ 414747 w 414747"/>
                <a:gd name="connsiteY1" fmla="*/ 0 h 1760602"/>
                <a:gd name="connsiteX2" fmla="*/ 414747 w 414747"/>
                <a:gd name="connsiteY2" fmla="*/ 1760603 h 1760602"/>
                <a:gd name="connsiteX3" fmla="*/ 0 w 414747"/>
                <a:gd name="connsiteY3" fmla="*/ 1760603 h 1760602"/>
                <a:gd name="connsiteX4" fmla="*/ 0 w 414747"/>
                <a:gd name="connsiteY4" fmla="*/ 0 h 1760602"/>
                <a:gd name="connsiteX5" fmla="*/ 0 w 414747"/>
                <a:gd name="connsiteY5" fmla="*/ 0 h 1760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747" h="1760602">
                  <a:moveTo>
                    <a:pt x="0" y="0"/>
                  </a:moveTo>
                  <a:lnTo>
                    <a:pt x="414747" y="0"/>
                  </a:lnTo>
                  <a:lnTo>
                    <a:pt x="414747" y="1760603"/>
                  </a:lnTo>
                  <a:lnTo>
                    <a:pt x="0" y="1760603"/>
                  </a:lnTo>
                  <a:lnTo>
                    <a:pt x="0" y="0"/>
                  </a:lnTo>
                  <a:lnTo>
                    <a:pt x="0" y="0"/>
                  </a:lnTo>
                  <a:close/>
                </a:path>
              </a:pathLst>
            </a:custGeom>
            <a:solidFill>
              <a:srgbClr val="0A31F6"/>
            </a:solidFill>
            <a:ln w="11148"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3A4E6647-EACF-4308-B933-D88D0A77AB28}"/>
                </a:ext>
              </a:extLst>
            </p:cNvPr>
            <p:cNvSpPr/>
            <p:nvPr/>
          </p:nvSpPr>
          <p:spPr>
            <a:xfrm>
              <a:off x="1252756" y="2109865"/>
              <a:ext cx="414746" cy="1265964"/>
            </a:xfrm>
            <a:custGeom>
              <a:avLst/>
              <a:gdLst>
                <a:gd name="connsiteX0" fmla="*/ 0 w 414746"/>
                <a:gd name="connsiteY0" fmla="*/ 0 h 1265964"/>
                <a:gd name="connsiteX1" fmla="*/ 414747 w 414746"/>
                <a:gd name="connsiteY1" fmla="*/ 0 h 1265964"/>
                <a:gd name="connsiteX2" fmla="*/ 414747 w 414746"/>
                <a:gd name="connsiteY2" fmla="*/ 1265965 h 1265964"/>
                <a:gd name="connsiteX3" fmla="*/ 0 w 414746"/>
                <a:gd name="connsiteY3" fmla="*/ 1265965 h 1265964"/>
                <a:gd name="connsiteX4" fmla="*/ 0 w 414746"/>
                <a:gd name="connsiteY4" fmla="*/ 0 h 1265964"/>
                <a:gd name="connsiteX5" fmla="*/ 0 w 414746"/>
                <a:gd name="connsiteY5" fmla="*/ 0 h 126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4746" h="1265964">
                  <a:moveTo>
                    <a:pt x="0" y="0"/>
                  </a:moveTo>
                  <a:lnTo>
                    <a:pt x="414747" y="0"/>
                  </a:lnTo>
                  <a:lnTo>
                    <a:pt x="414747" y="1265965"/>
                  </a:lnTo>
                  <a:lnTo>
                    <a:pt x="0" y="1265965"/>
                  </a:lnTo>
                  <a:lnTo>
                    <a:pt x="0" y="0"/>
                  </a:lnTo>
                  <a:lnTo>
                    <a:pt x="0" y="0"/>
                  </a:lnTo>
                  <a:close/>
                </a:path>
              </a:pathLst>
            </a:custGeom>
            <a:solidFill>
              <a:srgbClr val="808080"/>
            </a:solidFill>
            <a:ln w="11148"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F32CFF69-CB89-4B08-BA16-DCBDA6EADD92}"/>
                </a:ext>
              </a:extLst>
            </p:cNvPr>
            <p:cNvSpPr/>
            <p:nvPr/>
          </p:nvSpPr>
          <p:spPr>
            <a:xfrm>
              <a:off x="954461" y="5200034"/>
              <a:ext cx="2925507" cy="50638"/>
            </a:xfrm>
            <a:custGeom>
              <a:avLst/>
              <a:gdLst>
                <a:gd name="connsiteX0" fmla="*/ 0 w 2925507"/>
                <a:gd name="connsiteY0" fmla="*/ 0 h 50638"/>
                <a:gd name="connsiteX1" fmla="*/ 2925508 w 2925507"/>
                <a:gd name="connsiteY1" fmla="*/ 0 h 50638"/>
                <a:gd name="connsiteX2" fmla="*/ 505307 w 2925507"/>
                <a:gd name="connsiteY2" fmla="*/ 50639 h 50638"/>
                <a:gd name="connsiteX3" fmla="*/ 505307 w 2925507"/>
                <a:gd name="connsiteY3" fmla="*/ 0 h 50638"/>
                <a:gd name="connsiteX4" fmla="*/ 1151152 w 2925507"/>
                <a:gd name="connsiteY4" fmla="*/ 50639 h 50638"/>
                <a:gd name="connsiteX5" fmla="*/ 1151152 w 2925507"/>
                <a:gd name="connsiteY5" fmla="*/ 0 h 50638"/>
                <a:gd name="connsiteX6" fmla="*/ 1833124 w 2925507"/>
                <a:gd name="connsiteY6" fmla="*/ 50639 h 50638"/>
                <a:gd name="connsiteX7" fmla="*/ 1833124 w 2925507"/>
                <a:gd name="connsiteY7" fmla="*/ 0 h 50638"/>
                <a:gd name="connsiteX8" fmla="*/ 2503054 w 2925507"/>
                <a:gd name="connsiteY8" fmla="*/ 50639 h 50638"/>
                <a:gd name="connsiteX9" fmla="*/ 2503054 w 2925507"/>
                <a:gd name="connsiteY9" fmla="*/ 0 h 50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25507" h="50638">
                  <a:moveTo>
                    <a:pt x="0" y="0"/>
                  </a:moveTo>
                  <a:lnTo>
                    <a:pt x="2925508" y="0"/>
                  </a:lnTo>
                  <a:moveTo>
                    <a:pt x="505307" y="50639"/>
                  </a:moveTo>
                  <a:lnTo>
                    <a:pt x="505307" y="0"/>
                  </a:lnTo>
                  <a:moveTo>
                    <a:pt x="1151152" y="50639"/>
                  </a:moveTo>
                  <a:lnTo>
                    <a:pt x="1151152" y="0"/>
                  </a:lnTo>
                  <a:moveTo>
                    <a:pt x="1833124" y="50639"/>
                  </a:moveTo>
                  <a:lnTo>
                    <a:pt x="1833124" y="0"/>
                  </a:lnTo>
                  <a:moveTo>
                    <a:pt x="2503054" y="50639"/>
                  </a:moveTo>
                  <a:lnTo>
                    <a:pt x="2503054" y="0"/>
                  </a:lnTo>
                </a:path>
              </a:pathLst>
            </a:custGeom>
            <a:noFill/>
            <a:ln w="13935" cap="rnd">
              <a:solidFill>
                <a:srgbClr val="000000"/>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81401154-0419-4DFC-8E44-5DE7F525493A}"/>
                </a:ext>
              </a:extLst>
            </p:cNvPr>
            <p:cNvSpPr/>
            <p:nvPr/>
          </p:nvSpPr>
          <p:spPr>
            <a:xfrm>
              <a:off x="985531" y="2109865"/>
              <a:ext cx="2887453" cy="13503"/>
            </a:xfrm>
            <a:custGeom>
              <a:avLst/>
              <a:gdLst>
                <a:gd name="connsiteX0" fmla="*/ 0 w 2887453"/>
                <a:gd name="connsiteY0" fmla="*/ 0 h 13503"/>
                <a:gd name="connsiteX1" fmla="*/ 2887453 w 2887453"/>
                <a:gd name="connsiteY1" fmla="*/ 0 h 13503"/>
              </a:gdLst>
              <a:ahLst/>
              <a:cxnLst>
                <a:cxn ang="0">
                  <a:pos x="connsiteX0" y="connsiteY0"/>
                </a:cxn>
                <a:cxn ang="0">
                  <a:pos x="connsiteX1" y="connsiteY1"/>
                </a:cxn>
              </a:cxnLst>
              <a:rect l="l" t="t" r="r" b="b"/>
              <a:pathLst>
                <a:path w="2887453" h="13503">
                  <a:moveTo>
                    <a:pt x="0" y="0"/>
                  </a:moveTo>
                  <a:lnTo>
                    <a:pt x="2887453" y="0"/>
                  </a:lnTo>
                </a:path>
              </a:pathLst>
            </a:custGeom>
            <a:ln w="13935" cap="rnd">
              <a:solidFill>
                <a:srgbClr val="000000"/>
              </a:solidFill>
              <a:prstDash val="solid"/>
              <a:miter/>
            </a:ln>
          </p:spPr>
          <p:txBody>
            <a:bodyPr rtlCol="0" anchor="ctr"/>
            <a:lstStyle/>
            <a:p>
              <a:endParaRPr lang="en-US"/>
            </a:p>
          </p:txBody>
        </p:sp>
        <p:sp>
          <p:nvSpPr>
            <p:cNvPr id="51" name="Freeform: Shape 50">
              <a:extLst>
                <a:ext uri="{FF2B5EF4-FFF2-40B4-BE49-F238E27FC236}">
                  <a16:creationId xmlns:a16="http://schemas.microsoft.com/office/drawing/2014/main" id="{C62FB813-3052-4E6D-8DC8-014F04C423FF}"/>
                </a:ext>
              </a:extLst>
            </p:cNvPr>
            <p:cNvSpPr/>
            <p:nvPr/>
          </p:nvSpPr>
          <p:spPr>
            <a:xfrm>
              <a:off x="895211" y="2101493"/>
              <a:ext cx="90319" cy="3106913"/>
            </a:xfrm>
            <a:custGeom>
              <a:avLst/>
              <a:gdLst>
                <a:gd name="connsiteX0" fmla="*/ 90319 w 90319"/>
                <a:gd name="connsiteY0" fmla="*/ 3106914 h 3106913"/>
                <a:gd name="connsiteX1" fmla="*/ 90319 w 90319"/>
                <a:gd name="connsiteY1" fmla="*/ 0 h 3106913"/>
                <a:gd name="connsiteX2" fmla="*/ 90319 w 90319"/>
                <a:gd name="connsiteY2" fmla="*/ 3098542 h 3106913"/>
                <a:gd name="connsiteX3" fmla="*/ 0 w 90319"/>
                <a:gd name="connsiteY3" fmla="*/ 3098542 h 3106913"/>
                <a:gd name="connsiteX4" fmla="*/ 90319 w 90319"/>
                <a:gd name="connsiteY4" fmla="*/ 2326540 h 3106913"/>
                <a:gd name="connsiteX5" fmla="*/ 0 w 90319"/>
                <a:gd name="connsiteY5" fmla="*/ 2326540 h 3106913"/>
                <a:gd name="connsiteX6" fmla="*/ 90319 w 90319"/>
                <a:gd name="connsiteY6" fmla="*/ 1553592 h 3106913"/>
                <a:gd name="connsiteX7" fmla="*/ 0 w 90319"/>
                <a:gd name="connsiteY7" fmla="*/ 1553592 h 3106913"/>
                <a:gd name="connsiteX8" fmla="*/ 90319 w 90319"/>
                <a:gd name="connsiteY8" fmla="*/ 781590 h 3106913"/>
                <a:gd name="connsiteX9" fmla="*/ 0 w 90319"/>
                <a:gd name="connsiteY9" fmla="*/ 781590 h 3106913"/>
                <a:gd name="connsiteX10" fmla="*/ 90319 w 90319"/>
                <a:gd name="connsiteY10" fmla="*/ 3021841 h 3106913"/>
                <a:gd name="connsiteX11" fmla="*/ 42029 w 90319"/>
                <a:gd name="connsiteY11" fmla="*/ 3021841 h 3106913"/>
                <a:gd name="connsiteX12" fmla="*/ 90319 w 90319"/>
                <a:gd name="connsiteY12" fmla="*/ 2944060 h 3106913"/>
                <a:gd name="connsiteX13" fmla="*/ 42029 w 90319"/>
                <a:gd name="connsiteY13" fmla="*/ 2944060 h 3106913"/>
                <a:gd name="connsiteX14" fmla="*/ 90319 w 90319"/>
                <a:gd name="connsiteY14" fmla="*/ 2867225 h 3106913"/>
                <a:gd name="connsiteX15" fmla="*/ 42029 w 90319"/>
                <a:gd name="connsiteY15" fmla="*/ 2867225 h 3106913"/>
                <a:gd name="connsiteX16" fmla="*/ 90319 w 90319"/>
                <a:gd name="connsiteY16" fmla="*/ 2789444 h 3106913"/>
                <a:gd name="connsiteX17" fmla="*/ 42029 w 90319"/>
                <a:gd name="connsiteY17" fmla="*/ 2789444 h 3106913"/>
                <a:gd name="connsiteX18" fmla="*/ 90319 w 90319"/>
                <a:gd name="connsiteY18" fmla="*/ 2712608 h 3106913"/>
                <a:gd name="connsiteX19" fmla="*/ 42029 w 90319"/>
                <a:gd name="connsiteY19" fmla="*/ 2712608 h 3106913"/>
                <a:gd name="connsiteX20" fmla="*/ 90319 w 90319"/>
                <a:gd name="connsiteY20" fmla="*/ 2634827 h 3106913"/>
                <a:gd name="connsiteX21" fmla="*/ 42029 w 90319"/>
                <a:gd name="connsiteY21" fmla="*/ 2634827 h 3106913"/>
                <a:gd name="connsiteX22" fmla="*/ 90319 w 90319"/>
                <a:gd name="connsiteY22" fmla="*/ 2557992 h 3106913"/>
                <a:gd name="connsiteX23" fmla="*/ 42029 w 90319"/>
                <a:gd name="connsiteY23" fmla="*/ 2557992 h 3106913"/>
                <a:gd name="connsiteX24" fmla="*/ 90319 w 90319"/>
                <a:gd name="connsiteY24" fmla="*/ 2480211 h 3106913"/>
                <a:gd name="connsiteX25" fmla="*/ 42029 w 90319"/>
                <a:gd name="connsiteY25" fmla="*/ 2480211 h 3106913"/>
                <a:gd name="connsiteX26" fmla="*/ 90319 w 90319"/>
                <a:gd name="connsiteY26" fmla="*/ 2403375 h 3106913"/>
                <a:gd name="connsiteX27" fmla="*/ 42029 w 90319"/>
                <a:gd name="connsiteY27" fmla="*/ 2403375 h 3106913"/>
                <a:gd name="connsiteX28" fmla="*/ 90319 w 90319"/>
                <a:gd name="connsiteY28" fmla="*/ 2249704 h 3106913"/>
                <a:gd name="connsiteX29" fmla="*/ 42029 w 90319"/>
                <a:gd name="connsiteY29" fmla="*/ 2249704 h 3106913"/>
                <a:gd name="connsiteX30" fmla="*/ 90319 w 90319"/>
                <a:gd name="connsiteY30" fmla="*/ 2171923 h 3106913"/>
                <a:gd name="connsiteX31" fmla="*/ 42029 w 90319"/>
                <a:gd name="connsiteY31" fmla="*/ 2171923 h 3106913"/>
                <a:gd name="connsiteX32" fmla="*/ 90319 w 90319"/>
                <a:gd name="connsiteY32" fmla="*/ 2095087 h 3106913"/>
                <a:gd name="connsiteX33" fmla="*/ 42029 w 90319"/>
                <a:gd name="connsiteY33" fmla="*/ 2095087 h 3106913"/>
                <a:gd name="connsiteX34" fmla="*/ 90319 w 90319"/>
                <a:gd name="connsiteY34" fmla="*/ 2017307 h 3106913"/>
                <a:gd name="connsiteX35" fmla="*/ 42029 w 90319"/>
                <a:gd name="connsiteY35" fmla="*/ 2017307 h 3106913"/>
                <a:gd name="connsiteX36" fmla="*/ 90319 w 90319"/>
                <a:gd name="connsiteY36" fmla="*/ 1940471 h 3106913"/>
                <a:gd name="connsiteX37" fmla="*/ 42029 w 90319"/>
                <a:gd name="connsiteY37" fmla="*/ 1940471 h 3106913"/>
                <a:gd name="connsiteX38" fmla="*/ 90319 w 90319"/>
                <a:gd name="connsiteY38" fmla="*/ 1862690 h 3106913"/>
                <a:gd name="connsiteX39" fmla="*/ 42029 w 90319"/>
                <a:gd name="connsiteY39" fmla="*/ 1862690 h 3106913"/>
                <a:gd name="connsiteX40" fmla="*/ 90319 w 90319"/>
                <a:gd name="connsiteY40" fmla="*/ 1785854 h 3106913"/>
                <a:gd name="connsiteX41" fmla="*/ 42029 w 90319"/>
                <a:gd name="connsiteY41" fmla="*/ 1785854 h 3106913"/>
                <a:gd name="connsiteX42" fmla="*/ 90319 w 90319"/>
                <a:gd name="connsiteY42" fmla="*/ 1708074 h 3106913"/>
                <a:gd name="connsiteX43" fmla="*/ 42029 w 90319"/>
                <a:gd name="connsiteY43" fmla="*/ 1708074 h 3106913"/>
                <a:gd name="connsiteX44" fmla="*/ 90319 w 90319"/>
                <a:gd name="connsiteY44" fmla="*/ 1631238 h 3106913"/>
                <a:gd name="connsiteX45" fmla="*/ 42029 w 90319"/>
                <a:gd name="connsiteY45" fmla="*/ 1631238 h 3106913"/>
                <a:gd name="connsiteX46" fmla="*/ 90319 w 90319"/>
                <a:gd name="connsiteY46" fmla="*/ 1476621 h 3106913"/>
                <a:gd name="connsiteX47" fmla="*/ 42029 w 90319"/>
                <a:gd name="connsiteY47" fmla="*/ 1476621 h 3106913"/>
                <a:gd name="connsiteX48" fmla="*/ 90319 w 90319"/>
                <a:gd name="connsiteY48" fmla="*/ 1398840 h 3106913"/>
                <a:gd name="connsiteX49" fmla="*/ 42029 w 90319"/>
                <a:gd name="connsiteY49" fmla="*/ 1398840 h 3106913"/>
                <a:gd name="connsiteX50" fmla="*/ 90319 w 90319"/>
                <a:gd name="connsiteY50" fmla="*/ 1322005 h 3106913"/>
                <a:gd name="connsiteX51" fmla="*/ 42029 w 90319"/>
                <a:gd name="connsiteY51" fmla="*/ 1322005 h 3106913"/>
                <a:gd name="connsiteX52" fmla="*/ 90319 w 90319"/>
                <a:gd name="connsiteY52" fmla="*/ 1244224 h 3106913"/>
                <a:gd name="connsiteX53" fmla="*/ 42029 w 90319"/>
                <a:gd name="connsiteY53" fmla="*/ 1244224 h 3106913"/>
                <a:gd name="connsiteX54" fmla="*/ 90319 w 90319"/>
                <a:gd name="connsiteY54" fmla="*/ 1167388 h 3106913"/>
                <a:gd name="connsiteX55" fmla="*/ 42029 w 90319"/>
                <a:gd name="connsiteY55" fmla="*/ 1167388 h 3106913"/>
                <a:gd name="connsiteX56" fmla="*/ 90319 w 90319"/>
                <a:gd name="connsiteY56" fmla="*/ 1089608 h 3106913"/>
                <a:gd name="connsiteX57" fmla="*/ 42029 w 90319"/>
                <a:gd name="connsiteY57" fmla="*/ 1089608 h 3106913"/>
                <a:gd name="connsiteX58" fmla="*/ 90319 w 90319"/>
                <a:gd name="connsiteY58" fmla="*/ 1012772 h 3106913"/>
                <a:gd name="connsiteX59" fmla="*/ 42029 w 90319"/>
                <a:gd name="connsiteY59" fmla="*/ 1012772 h 3106913"/>
                <a:gd name="connsiteX60" fmla="*/ 90319 w 90319"/>
                <a:gd name="connsiteY60" fmla="*/ 934991 h 3106913"/>
                <a:gd name="connsiteX61" fmla="*/ 42029 w 90319"/>
                <a:gd name="connsiteY61" fmla="*/ 934991 h 3106913"/>
                <a:gd name="connsiteX62" fmla="*/ 90319 w 90319"/>
                <a:gd name="connsiteY62" fmla="*/ 858155 h 3106913"/>
                <a:gd name="connsiteX63" fmla="*/ 42029 w 90319"/>
                <a:gd name="connsiteY63" fmla="*/ 858155 h 3106913"/>
                <a:gd name="connsiteX64" fmla="*/ 90319 w 90319"/>
                <a:gd name="connsiteY64" fmla="*/ 704484 h 3106913"/>
                <a:gd name="connsiteX65" fmla="*/ 42029 w 90319"/>
                <a:gd name="connsiteY65" fmla="*/ 704484 h 3106913"/>
                <a:gd name="connsiteX66" fmla="*/ 90319 w 90319"/>
                <a:gd name="connsiteY66" fmla="*/ 626703 h 3106913"/>
                <a:gd name="connsiteX67" fmla="*/ 42029 w 90319"/>
                <a:gd name="connsiteY67" fmla="*/ 626703 h 3106913"/>
                <a:gd name="connsiteX68" fmla="*/ 90319 w 90319"/>
                <a:gd name="connsiteY68" fmla="*/ 549868 h 3106913"/>
                <a:gd name="connsiteX69" fmla="*/ 42029 w 90319"/>
                <a:gd name="connsiteY69" fmla="*/ 549868 h 3106913"/>
                <a:gd name="connsiteX70" fmla="*/ 90319 w 90319"/>
                <a:gd name="connsiteY70" fmla="*/ 472087 h 3106913"/>
                <a:gd name="connsiteX71" fmla="*/ 42029 w 90319"/>
                <a:gd name="connsiteY71" fmla="*/ 472087 h 3106913"/>
                <a:gd name="connsiteX72" fmla="*/ 90319 w 90319"/>
                <a:gd name="connsiteY72" fmla="*/ 395251 h 3106913"/>
                <a:gd name="connsiteX73" fmla="*/ 42029 w 90319"/>
                <a:gd name="connsiteY73" fmla="*/ 395251 h 3106913"/>
                <a:gd name="connsiteX74" fmla="*/ 90319 w 90319"/>
                <a:gd name="connsiteY74" fmla="*/ 317470 h 3106913"/>
                <a:gd name="connsiteX75" fmla="*/ 42029 w 90319"/>
                <a:gd name="connsiteY75" fmla="*/ 317470 h 3106913"/>
                <a:gd name="connsiteX76" fmla="*/ 90319 w 90319"/>
                <a:gd name="connsiteY76" fmla="*/ 240635 h 3106913"/>
                <a:gd name="connsiteX77" fmla="*/ 42029 w 90319"/>
                <a:gd name="connsiteY77" fmla="*/ 240635 h 3106913"/>
                <a:gd name="connsiteX78" fmla="*/ 90319 w 90319"/>
                <a:gd name="connsiteY78" fmla="*/ 162854 h 3106913"/>
                <a:gd name="connsiteX79" fmla="*/ 42029 w 90319"/>
                <a:gd name="connsiteY79" fmla="*/ 162854 h 3106913"/>
                <a:gd name="connsiteX80" fmla="*/ 90319 w 90319"/>
                <a:gd name="connsiteY80" fmla="*/ 86018 h 3106913"/>
                <a:gd name="connsiteX81" fmla="*/ 42029 w 90319"/>
                <a:gd name="connsiteY81" fmla="*/ 86018 h 3106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90319" h="3106913">
                  <a:moveTo>
                    <a:pt x="90319" y="3106914"/>
                  </a:moveTo>
                  <a:lnTo>
                    <a:pt x="90319" y="0"/>
                  </a:lnTo>
                  <a:moveTo>
                    <a:pt x="90319" y="3098542"/>
                  </a:moveTo>
                  <a:lnTo>
                    <a:pt x="0" y="3098542"/>
                  </a:lnTo>
                  <a:moveTo>
                    <a:pt x="90319" y="2326540"/>
                  </a:moveTo>
                  <a:lnTo>
                    <a:pt x="0" y="2326540"/>
                  </a:lnTo>
                  <a:moveTo>
                    <a:pt x="90319" y="1553592"/>
                  </a:moveTo>
                  <a:lnTo>
                    <a:pt x="0" y="1553592"/>
                  </a:lnTo>
                  <a:moveTo>
                    <a:pt x="90319" y="781590"/>
                  </a:moveTo>
                  <a:lnTo>
                    <a:pt x="0" y="781590"/>
                  </a:lnTo>
                  <a:moveTo>
                    <a:pt x="90319" y="3021841"/>
                  </a:moveTo>
                  <a:lnTo>
                    <a:pt x="42029" y="3021841"/>
                  </a:lnTo>
                  <a:moveTo>
                    <a:pt x="90319" y="2944060"/>
                  </a:moveTo>
                  <a:lnTo>
                    <a:pt x="42029" y="2944060"/>
                  </a:lnTo>
                  <a:moveTo>
                    <a:pt x="90319" y="2867225"/>
                  </a:moveTo>
                  <a:lnTo>
                    <a:pt x="42029" y="2867225"/>
                  </a:lnTo>
                  <a:moveTo>
                    <a:pt x="90319" y="2789444"/>
                  </a:moveTo>
                  <a:lnTo>
                    <a:pt x="42029" y="2789444"/>
                  </a:lnTo>
                  <a:moveTo>
                    <a:pt x="90319" y="2712608"/>
                  </a:moveTo>
                  <a:lnTo>
                    <a:pt x="42029" y="2712608"/>
                  </a:lnTo>
                  <a:moveTo>
                    <a:pt x="90319" y="2634827"/>
                  </a:moveTo>
                  <a:lnTo>
                    <a:pt x="42029" y="2634827"/>
                  </a:lnTo>
                  <a:moveTo>
                    <a:pt x="90319" y="2557992"/>
                  </a:moveTo>
                  <a:lnTo>
                    <a:pt x="42029" y="2557992"/>
                  </a:lnTo>
                  <a:moveTo>
                    <a:pt x="90319" y="2480211"/>
                  </a:moveTo>
                  <a:lnTo>
                    <a:pt x="42029" y="2480211"/>
                  </a:lnTo>
                  <a:moveTo>
                    <a:pt x="90319" y="2403375"/>
                  </a:moveTo>
                  <a:lnTo>
                    <a:pt x="42029" y="2403375"/>
                  </a:lnTo>
                  <a:moveTo>
                    <a:pt x="90319" y="2249704"/>
                  </a:moveTo>
                  <a:lnTo>
                    <a:pt x="42029" y="2249704"/>
                  </a:lnTo>
                  <a:moveTo>
                    <a:pt x="90319" y="2171923"/>
                  </a:moveTo>
                  <a:lnTo>
                    <a:pt x="42029" y="2171923"/>
                  </a:lnTo>
                  <a:moveTo>
                    <a:pt x="90319" y="2095087"/>
                  </a:moveTo>
                  <a:lnTo>
                    <a:pt x="42029" y="2095087"/>
                  </a:lnTo>
                  <a:moveTo>
                    <a:pt x="90319" y="2017307"/>
                  </a:moveTo>
                  <a:lnTo>
                    <a:pt x="42029" y="2017307"/>
                  </a:lnTo>
                  <a:moveTo>
                    <a:pt x="90319" y="1940471"/>
                  </a:moveTo>
                  <a:lnTo>
                    <a:pt x="42029" y="1940471"/>
                  </a:lnTo>
                  <a:moveTo>
                    <a:pt x="90319" y="1862690"/>
                  </a:moveTo>
                  <a:lnTo>
                    <a:pt x="42029" y="1862690"/>
                  </a:lnTo>
                  <a:moveTo>
                    <a:pt x="90319" y="1785854"/>
                  </a:moveTo>
                  <a:lnTo>
                    <a:pt x="42029" y="1785854"/>
                  </a:lnTo>
                  <a:moveTo>
                    <a:pt x="90319" y="1708074"/>
                  </a:moveTo>
                  <a:lnTo>
                    <a:pt x="42029" y="1708074"/>
                  </a:lnTo>
                  <a:moveTo>
                    <a:pt x="90319" y="1631238"/>
                  </a:moveTo>
                  <a:lnTo>
                    <a:pt x="42029" y="1631238"/>
                  </a:lnTo>
                  <a:moveTo>
                    <a:pt x="90319" y="1476621"/>
                  </a:moveTo>
                  <a:lnTo>
                    <a:pt x="42029" y="1476621"/>
                  </a:lnTo>
                  <a:moveTo>
                    <a:pt x="90319" y="1398840"/>
                  </a:moveTo>
                  <a:lnTo>
                    <a:pt x="42029" y="1398840"/>
                  </a:lnTo>
                  <a:moveTo>
                    <a:pt x="90319" y="1322005"/>
                  </a:moveTo>
                  <a:lnTo>
                    <a:pt x="42029" y="1322005"/>
                  </a:lnTo>
                  <a:moveTo>
                    <a:pt x="90319" y="1244224"/>
                  </a:moveTo>
                  <a:lnTo>
                    <a:pt x="42029" y="1244224"/>
                  </a:lnTo>
                  <a:moveTo>
                    <a:pt x="90319" y="1167388"/>
                  </a:moveTo>
                  <a:lnTo>
                    <a:pt x="42029" y="1167388"/>
                  </a:lnTo>
                  <a:moveTo>
                    <a:pt x="90319" y="1089608"/>
                  </a:moveTo>
                  <a:lnTo>
                    <a:pt x="42029" y="1089608"/>
                  </a:lnTo>
                  <a:moveTo>
                    <a:pt x="90319" y="1012772"/>
                  </a:moveTo>
                  <a:lnTo>
                    <a:pt x="42029" y="1012772"/>
                  </a:lnTo>
                  <a:moveTo>
                    <a:pt x="90319" y="934991"/>
                  </a:moveTo>
                  <a:lnTo>
                    <a:pt x="42029" y="934991"/>
                  </a:lnTo>
                  <a:moveTo>
                    <a:pt x="90319" y="858155"/>
                  </a:moveTo>
                  <a:lnTo>
                    <a:pt x="42029" y="858155"/>
                  </a:lnTo>
                  <a:moveTo>
                    <a:pt x="90319" y="704484"/>
                  </a:moveTo>
                  <a:lnTo>
                    <a:pt x="42029" y="704484"/>
                  </a:lnTo>
                  <a:moveTo>
                    <a:pt x="90319" y="626703"/>
                  </a:moveTo>
                  <a:lnTo>
                    <a:pt x="42029" y="626703"/>
                  </a:lnTo>
                  <a:moveTo>
                    <a:pt x="90319" y="549868"/>
                  </a:moveTo>
                  <a:lnTo>
                    <a:pt x="42029" y="549868"/>
                  </a:lnTo>
                  <a:moveTo>
                    <a:pt x="90319" y="472087"/>
                  </a:moveTo>
                  <a:lnTo>
                    <a:pt x="42029" y="472087"/>
                  </a:lnTo>
                  <a:moveTo>
                    <a:pt x="90319" y="395251"/>
                  </a:moveTo>
                  <a:lnTo>
                    <a:pt x="42029" y="395251"/>
                  </a:lnTo>
                  <a:moveTo>
                    <a:pt x="90319" y="317470"/>
                  </a:moveTo>
                  <a:lnTo>
                    <a:pt x="42029" y="317470"/>
                  </a:lnTo>
                  <a:moveTo>
                    <a:pt x="90319" y="240635"/>
                  </a:moveTo>
                  <a:lnTo>
                    <a:pt x="42029" y="240635"/>
                  </a:lnTo>
                  <a:moveTo>
                    <a:pt x="90319" y="162854"/>
                  </a:moveTo>
                  <a:lnTo>
                    <a:pt x="42029" y="162854"/>
                  </a:lnTo>
                  <a:moveTo>
                    <a:pt x="90319" y="86018"/>
                  </a:moveTo>
                  <a:lnTo>
                    <a:pt x="42029" y="86018"/>
                  </a:lnTo>
                </a:path>
              </a:pathLst>
            </a:custGeom>
            <a:noFill/>
            <a:ln w="13935" cap="rnd">
              <a:solidFill>
                <a:srgbClr val="000000"/>
              </a:solid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AE322BD5-77B9-4E12-A4DB-B6CD2436AD6A}"/>
                </a:ext>
              </a:extLst>
            </p:cNvPr>
            <p:cNvSpPr/>
            <p:nvPr/>
          </p:nvSpPr>
          <p:spPr>
            <a:xfrm>
              <a:off x="895211" y="2109865"/>
              <a:ext cx="90319" cy="13503"/>
            </a:xfrm>
            <a:custGeom>
              <a:avLst/>
              <a:gdLst>
                <a:gd name="connsiteX0" fmla="*/ 90319 w 90319"/>
                <a:gd name="connsiteY0" fmla="*/ 0 h 13503"/>
                <a:gd name="connsiteX1" fmla="*/ 0 w 90319"/>
                <a:gd name="connsiteY1" fmla="*/ 0 h 13503"/>
              </a:gdLst>
              <a:ahLst/>
              <a:cxnLst>
                <a:cxn ang="0">
                  <a:pos x="connsiteX0" y="connsiteY0"/>
                </a:cxn>
                <a:cxn ang="0">
                  <a:pos x="connsiteX1" y="connsiteY1"/>
                </a:cxn>
              </a:cxnLst>
              <a:rect l="l" t="t" r="r" b="b"/>
              <a:pathLst>
                <a:path w="90319" h="13503">
                  <a:moveTo>
                    <a:pt x="90319" y="0"/>
                  </a:moveTo>
                  <a:lnTo>
                    <a:pt x="0" y="0"/>
                  </a:lnTo>
                </a:path>
              </a:pathLst>
            </a:custGeom>
            <a:ln w="13935" cap="rnd">
              <a:solidFill>
                <a:srgbClr val="000000"/>
              </a:solidFill>
              <a:prstDash val="solid"/>
              <a:miter/>
            </a:ln>
          </p:spPr>
          <p:txBody>
            <a:bodyPr rtlCol="0" anchor="ctr"/>
            <a:lstStyle/>
            <a:p>
              <a:endParaRPr lang="en-US"/>
            </a:p>
          </p:txBody>
        </p:sp>
        <p:sp>
          <p:nvSpPr>
            <p:cNvPr id="53" name="Freeform: Shape 52">
              <a:extLst>
                <a:ext uri="{FF2B5EF4-FFF2-40B4-BE49-F238E27FC236}">
                  <a16:creationId xmlns:a16="http://schemas.microsoft.com/office/drawing/2014/main" id="{C0F61D5B-75A2-498E-B275-8E0294BB4231}"/>
                </a:ext>
              </a:extLst>
            </p:cNvPr>
            <p:cNvSpPr/>
            <p:nvPr/>
          </p:nvSpPr>
          <p:spPr>
            <a:xfrm>
              <a:off x="3354310" y="4111237"/>
              <a:ext cx="206289" cy="227671"/>
            </a:xfrm>
            <a:custGeom>
              <a:avLst/>
              <a:gdLst>
                <a:gd name="connsiteX0" fmla="*/ 0 w 206289"/>
                <a:gd name="connsiteY0" fmla="*/ 227671 h 227671"/>
                <a:gd name="connsiteX1" fmla="*/ 206290 w 206289"/>
                <a:gd name="connsiteY1" fmla="*/ 227671 h 227671"/>
                <a:gd name="connsiteX2" fmla="*/ 103085 w 206289"/>
                <a:gd name="connsiteY2" fmla="*/ 227671 h 227671"/>
                <a:gd name="connsiteX3" fmla="*/ 103085 w 206289"/>
                <a:gd name="connsiteY3" fmla="*/ 0 h 227671"/>
              </a:gdLst>
              <a:ahLst/>
              <a:cxnLst>
                <a:cxn ang="0">
                  <a:pos x="connsiteX0" y="connsiteY0"/>
                </a:cxn>
                <a:cxn ang="0">
                  <a:pos x="connsiteX1" y="connsiteY1"/>
                </a:cxn>
                <a:cxn ang="0">
                  <a:pos x="connsiteX2" y="connsiteY2"/>
                </a:cxn>
                <a:cxn ang="0">
                  <a:pos x="connsiteX3" y="connsiteY3"/>
                </a:cxn>
              </a:cxnLst>
              <a:rect l="l" t="t" r="r" b="b"/>
              <a:pathLst>
                <a:path w="206289" h="227671">
                  <a:moveTo>
                    <a:pt x="0" y="227671"/>
                  </a:moveTo>
                  <a:lnTo>
                    <a:pt x="206290" y="227671"/>
                  </a:lnTo>
                  <a:lnTo>
                    <a:pt x="103085" y="227671"/>
                  </a:lnTo>
                  <a:lnTo>
                    <a:pt x="103085" y="0"/>
                  </a:lnTo>
                </a:path>
              </a:pathLst>
            </a:custGeom>
            <a:noFill/>
            <a:ln w="12700" cap="rnd">
              <a:solidFill>
                <a:srgbClr val="000000"/>
              </a:solidFill>
              <a:prstDash val="solid"/>
              <a:miter/>
            </a:ln>
          </p:spPr>
          <p:txBody>
            <a:bodyPr rtlCol="0" anchor="ctr"/>
            <a:lstStyle/>
            <a:p>
              <a:endParaRPr lang="en-US"/>
            </a:p>
          </p:txBody>
        </p:sp>
        <p:sp>
          <p:nvSpPr>
            <p:cNvPr id="54" name="Freeform: Shape 53">
              <a:extLst>
                <a:ext uri="{FF2B5EF4-FFF2-40B4-BE49-F238E27FC236}">
                  <a16:creationId xmlns:a16="http://schemas.microsoft.com/office/drawing/2014/main" id="{B0B83BFE-F352-430F-BCB1-100F896DA912}"/>
                </a:ext>
              </a:extLst>
            </p:cNvPr>
            <p:cNvSpPr/>
            <p:nvPr/>
          </p:nvSpPr>
          <p:spPr>
            <a:xfrm>
              <a:off x="2684380" y="3991325"/>
              <a:ext cx="206289" cy="227671"/>
            </a:xfrm>
            <a:custGeom>
              <a:avLst/>
              <a:gdLst>
                <a:gd name="connsiteX0" fmla="*/ 0 w 206289"/>
                <a:gd name="connsiteY0" fmla="*/ 227671 h 227671"/>
                <a:gd name="connsiteX1" fmla="*/ 206290 w 206289"/>
                <a:gd name="connsiteY1" fmla="*/ 227671 h 227671"/>
                <a:gd name="connsiteX2" fmla="*/ 103205 w 206289"/>
                <a:gd name="connsiteY2" fmla="*/ 227671 h 227671"/>
                <a:gd name="connsiteX3" fmla="*/ 103205 w 206289"/>
                <a:gd name="connsiteY3" fmla="*/ 0 h 227671"/>
              </a:gdLst>
              <a:ahLst/>
              <a:cxnLst>
                <a:cxn ang="0">
                  <a:pos x="connsiteX0" y="connsiteY0"/>
                </a:cxn>
                <a:cxn ang="0">
                  <a:pos x="connsiteX1" y="connsiteY1"/>
                </a:cxn>
                <a:cxn ang="0">
                  <a:pos x="connsiteX2" y="connsiteY2"/>
                </a:cxn>
                <a:cxn ang="0">
                  <a:pos x="connsiteX3" y="connsiteY3"/>
                </a:cxn>
              </a:cxnLst>
              <a:rect l="l" t="t" r="r" b="b"/>
              <a:pathLst>
                <a:path w="206289" h="227671">
                  <a:moveTo>
                    <a:pt x="0" y="227671"/>
                  </a:moveTo>
                  <a:lnTo>
                    <a:pt x="206290" y="227671"/>
                  </a:lnTo>
                  <a:lnTo>
                    <a:pt x="103205" y="227671"/>
                  </a:lnTo>
                  <a:lnTo>
                    <a:pt x="103205" y="0"/>
                  </a:lnTo>
                </a:path>
              </a:pathLst>
            </a:custGeom>
            <a:noFill/>
            <a:ln w="12700" cap="rnd">
              <a:solidFill>
                <a:srgbClr val="000000"/>
              </a:solidFill>
              <a:prstDash val="solid"/>
              <a:miter/>
            </a:ln>
          </p:spPr>
          <p:txBody>
            <a:bodyPr rtlCol="0" anchor="ctr"/>
            <a:lstStyle/>
            <a:p>
              <a:endParaRPr lang="en-US"/>
            </a:p>
          </p:txBody>
        </p:sp>
        <p:sp>
          <p:nvSpPr>
            <p:cNvPr id="55" name="Freeform: Shape 54">
              <a:extLst>
                <a:ext uri="{FF2B5EF4-FFF2-40B4-BE49-F238E27FC236}">
                  <a16:creationId xmlns:a16="http://schemas.microsoft.com/office/drawing/2014/main" id="{8245C07D-B945-4281-9179-625373D88DAD}"/>
                </a:ext>
              </a:extLst>
            </p:cNvPr>
            <p:cNvSpPr/>
            <p:nvPr/>
          </p:nvSpPr>
          <p:spPr>
            <a:xfrm>
              <a:off x="2002528" y="3870467"/>
              <a:ext cx="206169" cy="214572"/>
            </a:xfrm>
            <a:custGeom>
              <a:avLst/>
              <a:gdLst>
                <a:gd name="connsiteX0" fmla="*/ 0 w 206169"/>
                <a:gd name="connsiteY0" fmla="*/ 214573 h 214572"/>
                <a:gd name="connsiteX1" fmla="*/ 206169 w 206169"/>
                <a:gd name="connsiteY1" fmla="*/ 214573 h 214572"/>
                <a:gd name="connsiteX2" fmla="*/ 103085 w 206169"/>
                <a:gd name="connsiteY2" fmla="*/ 214573 h 214572"/>
                <a:gd name="connsiteX3" fmla="*/ 103085 w 206169"/>
                <a:gd name="connsiteY3" fmla="*/ 0 h 214572"/>
              </a:gdLst>
              <a:ahLst/>
              <a:cxnLst>
                <a:cxn ang="0">
                  <a:pos x="connsiteX0" y="connsiteY0"/>
                </a:cxn>
                <a:cxn ang="0">
                  <a:pos x="connsiteX1" y="connsiteY1"/>
                </a:cxn>
                <a:cxn ang="0">
                  <a:pos x="connsiteX2" y="connsiteY2"/>
                </a:cxn>
                <a:cxn ang="0">
                  <a:pos x="connsiteX3" y="connsiteY3"/>
                </a:cxn>
              </a:cxnLst>
              <a:rect l="l" t="t" r="r" b="b"/>
              <a:pathLst>
                <a:path w="206169" h="214572">
                  <a:moveTo>
                    <a:pt x="0" y="214573"/>
                  </a:moveTo>
                  <a:lnTo>
                    <a:pt x="206169" y="214573"/>
                  </a:lnTo>
                  <a:lnTo>
                    <a:pt x="103085" y="214573"/>
                  </a:lnTo>
                  <a:lnTo>
                    <a:pt x="103085" y="0"/>
                  </a:lnTo>
                </a:path>
              </a:pathLst>
            </a:custGeom>
            <a:noFill/>
            <a:ln w="12700" cap="rnd">
              <a:solidFill>
                <a:srgbClr val="000000"/>
              </a:solidFill>
              <a:prstDash val="solid"/>
              <a:miter/>
            </a:ln>
          </p:spPr>
          <p:txBody>
            <a:bodyPr rtlCol="0" anchor="ctr"/>
            <a:lstStyle/>
            <a:p>
              <a:endParaRPr lang="en-US"/>
            </a:p>
          </p:txBody>
        </p:sp>
        <p:sp>
          <p:nvSpPr>
            <p:cNvPr id="56" name="Freeform: Shape 55">
              <a:extLst>
                <a:ext uri="{FF2B5EF4-FFF2-40B4-BE49-F238E27FC236}">
                  <a16:creationId xmlns:a16="http://schemas.microsoft.com/office/drawing/2014/main" id="{83C73E87-C474-436E-BFFF-D1F17EC350D4}"/>
                </a:ext>
              </a:extLst>
            </p:cNvPr>
            <p:cNvSpPr/>
            <p:nvPr/>
          </p:nvSpPr>
          <p:spPr>
            <a:xfrm>
              <a:off x="1356684" y="3375830"/>
              <a:ext cx="206169" cy="225780"/>
            </a:xfrm>
            <a:custGeom>
              <a:avLst/>
              <a:gdLst>
                <a:gd name="connsiteX0" fmla="*/ 0 w 206169"/>
                <a:gd name="connsiteY0" fmla="*/ 225781 h 225780"/>
                <a:gd name="connsiteX1" fmla="*/ 206169 w 206169"/>
                <a:gd name="connsiteY1" fmla="*/ 225781 h 225780"/>
                <a:gd name="connsiteX2" fmla="*/ 103085 w 206169"/>
                <a:gd name="connsiteY2" fmla="*/ 225781 h 225780"/>
                <a:gd name="connsiteX3" fmla="*/ 103085 w 206169"/>
                <a:gd name="connsiteY3" fmla="*/ 0 h 225780"/>
              </a:gdLst>
              <a:ahLst/>
              <a:cxnLst>
                <a:cxn ang="0">
                  <a:pos x="connsiteX0" y="connsiteY0"/>
                </a:cxn>
                <a:cxn ang="0">
                  <a:pos x="connsiteX1" y="connsiteY1"/>
                </a:cxn>
                <a:cxn ang="0">
                  <a:pos x="connsiteX2" y="connsiteY2"/>
                </a:cxn>
                <a:cxn ang="0">
                  <a:pos x="connsiteX3" y="connsiteY3"/>
                </a:cxn>
              </a:cxnLst>
              <a:rect l="l" t="t" r="r" b="b"/>
              <a:pathLst>
                <a:path w="206169" h="225780">
                  <a:moveTo>
                    <a:pt x="0" y="225781"/>
                  </a:moveTo>
                  <a:lnTo>
                    <a:pt x="206169" y="225781"/>
                  </a:lnTo>
                  <a:lnTo>
                    <a:pt x="103085" y="225781"/>
                  </a:lnTo>
                  <a:lnTo>
                    <a:pt x="103085" y="0"/>
                  </a:lnTo>
                </a:path>
              </a:pathLst>
            </a:custGeom>
            <a:noFill/>
            <a:ln w="12700" cap="rnd">
              <a:solidFill>
                <a:srgbClr val="000000"/>
              </a:solidFill>
              <a:prstDash val="solid"/>
              <a:miter/>
            </a:ln>
          </p:spPr>
          <p:txBody>
            <a:bodyPr rtlCol="0" anchor="ctr"/>
            <a:lstStyle/>
            <a:p>
              <a:endParaRPr lang="en-US"/>
            </a:p>
          </p:txBody>
        </p:sp>
        <p:grpSp>
          <p:nvGrpSpPr>
            <p:cNvPr id="19" name="Group 18">
              <a:extLst>
                <a:ext uri="{FF2B5EF4-FFF2-40B4-BE49-F238E27FC236}">
                  <a16:creationId xmlns:a16="http://schemas.microsoft.com/office/drawing/2014/main" id="{C5C7C312-4328-4811-AF94-0EE087883EEC}"/>
                </a:ext>
              </a:extLst>
            </p:cNvPr>
            <p:cNvGrpSpPr/>
            <p:nvPr/>
          </p:nvGrpSpPr>
          <p:grpSpPr>
            <a:xfrm>
              <a:off x="1026414" y="3620906"/>
              <a:ext cx="851515" cy="527763"/>
              <a:chOff x="-3053595" y="4600471"/>
              <a:chExt cx="851515" cy="486571"/>
            </a:xfrm>
          </p:grpSpPr>
          <p:sp>
            <p:nvSpPr>
              <p:cNvPr id="20" name="TextBox 19">
                <a:extLst>
                  <a:ext uri="{FF2B5EF4-FFF2-40B4-BE49-F238E27FC236}">
                    <a16:creationId xmlns:a16="http://schemas.microsoft.com/office/drawing/2014/main" id="{46EC08C7-DE5B-4D17-8187-D6F2E95742E6}"/>
                  </a:ext>
                </a:extLst>
              </p:cNvPr>
              <p:cNvSpPr txBox="1"/>
              <p:nvPr/>
            </p:nvSpPr>
            <p:spPr>
              <a:xfrm>
                <a:off x="-2910929" y="4600471"/>
                <a:ext cx="566181" cy="338554"/>
              </a:xfrm>
              <a:prstGeom prst="rect">
                <a:avLst/>
              </a:prstGeom>
              <a:noFill/>
            </p:spPr>
            <p:txBody>
              <a:bodyPr wrap="none" rtlCol="0">
                <a:spAutoFit/>
              </a:bodyPr>
              <a:lstStyle/>
              <a:p>
                <a:pPr algn="ctr"/>
                <a:r>
                  <a:rPr lang="en-US" sz="1600" b="1" spc="0">
                    <a:solidFill>
                      <a:srgbClr val="010101"/>
                    </a:solidFill>
                    <a:latin typeface="Arial Narrow" panose="020B0606020202030204" pitchFamily="34" charset="0"/>
                    <a:cs typeface="Arial"/>
                    <a:sym typeface="Arial"/>
                    <a:rtl val="0"/>
                  </a:rPr>
                  <a:t>-32.8</a:t>
                </a:r>
              </a:p>
            </p:txBody>
          </p:sp>
          <p:sp>
            <p:nvSpPr>
              <p:cNvPr id="21" name="TextBox 20">
                <a:extLst>
                  <a:ext uri="{FF2B5EF4-FFF2-40B4-BE49-F238E27FC236}">
                    <a16:creationId xmlns:a16="http://schemas.microsoft.com/office/drawing/2014/main" id="{64B3A7FD-C6D0-44B3-B70A-2459F3076D3B}"/>
                  </a:ext>
                </a:extLst>
              </p:cNvPr>
              <p:cNvSpPr txBox="1"/>
              <p:nvPr/>
            </p:nvSpPr>
            <p:spPr>
              <a:xfrm>
                <a:off x="-3053595" y="4825432"/>
                <a:ext cx="851515" cy="261610"/>
              </a:xfrm>
              <a:prstGeom prst="rect">
                <a:avLst/>
              </a:prstGeom>
              <a:noFill/>
            </p:spPr>
            <p:txBody>
              <a:bodyPr wrap="none" rtlCol="0">
                <a:spAutoFit/>
              </a:bodyPr>
              <a:lstStyle/>
              <a:p>
                <a:pPr algn="ctr"/>
                <a:r>
                  <a:rPr lang="en-US" sz="1100" b="1" spc="0" baseline="0">
                    <a:solidFill>
                      <a:srgbClr val="010101"/>
                    </a:solidFill>
                    <a:latin typeface="Arial Narrow" panose="020B0606020202030204" pitchFamily="34" charset="0"/>
                    <a:cs typeface="Arial"/>
                    <a:sym typeface="Arial"/>
                    <a:rtl val="0"/>
                  </a:rPr>
                  <a:t>(-38.6, -26.9)</a:t>
                </a:r>
              </a:p>
            </p:txBody>
          </p:sp>
        </p:grpSp>
        <p:grpSp>
          <p:nvGrpSpPr>
            <p:cNvPr id="22" name="Group 21">
              <a:extLst>
                <a:ext uri="{FF2B5EF4-FFF2-40B4-BE49-F238E27FC236}">
                  <a16:creationId xmlns:a16="http://schemas.microsoft.com/office/drawing/2014/main" id="{19129F46-E3C8-4D38-94C7-8AE3F6790C7F}"/>
                </a:ext>
              </a:extLst>
            </p:cNvPr>
            <p:cNvGrpSpPr/>
            <p:nvPr/>
          </p:nvGrpSpPr>
          <p:grpSpPr>
            <a:xfrm>
              <a:off x="1667353" y="4073209"/>
              <a:ext cx="851515" cy="502231"/>
              <a:chOff x="-3090006" y="4551528"/>
              <a:chExt cx="851515" cy="463033"/>
            </a:xfrm>
          </p:grpSpPr>
          <p:sp>
            <p:nvSpPr>
              <p:cNvPr id="23" name="TextBox 22">
                <a:extLst>
                  <a:ext uri="{FF2B5EF4-FFF2-40B4-BE49-F238E27FC236}">
                    <a16:creationId xmlns:a16="http://schemas.microsoft.com/office/drawing/2014/main" id="{E8DEA542-97A9-47B1-82BC-D3B831BFD33C}"/>
                  </a:ext>
                </a:extLst>
              </p:cNvPr>
              <p:cNvSpPr txBox="1"/>
              <p:nvPr/>
            </p:nvSpPr>
            <p:spPr>
              <a:xfrm>
                <a:off x="-2947340" y="4551528"/>
                <a:ext cx="566181" cy="338554"/>
              </a:xfrm>
              <a:prstGeom prst="rect">
                <a:avLst/>
              </a:prstGeom>
              <a:noFill/>
            </p:spPr>
            <p:txBody>
              <a:bodyPr wrap="none" rtlCol="0">
                <a:spAutoFit/>
              </a:bodyPr>
              <a:lstStyle/>
              <a:p>
                <a:pPr algn="ctr"/>
                <a:r>
                  <a:rPr lang="en-US" sz="1600" b="1" spc="0">
                    <a:solidFill>
                      <a:srgbClr val="010101"/>
                    </a:solidFill>
                    <a:latin typeface="Arial Narrow" panose="020B0606020202030204" pitchFamily="34" charset="0"/>
                    <a:cs typeface="Arial"/>
                    <a:sym typeface="Arial"/>
                    <a:rtl val="0"/>
                  </a:rPr>
                  <a:t>-45.8</a:t>
                </a:r>
              </a:p>
            </p:txBody>
          </p:sp>
          <p:sp>
            <p:nvSpPr>
              <p:cNvPr id="24" name="TextBox 23">
                <a:extLst>
                  <a:ext uri="{FF2B5EF4-FFF2-40B4-BE49-F238E27FC236}">
                    <a16:creationId xmlns:a16="http://schemas.microsoft.com/office/drawing/2014/main" id="{8F683BBD-E894-4A12-BE93-16C700B7E40A}"/>
                  </a:ext>
                </a:extLst>
              </p:cNvPr>
              <p:cNvSpPr txBox="1"/>
              <p:nvPr/>
            </p:nvSpPr>
            <p:spPr>
              <a:xfrm>
                <a:off x="-3090006" y="4752951"/>
                <a:ext cx="851515" cy="261610"/>
              </a:xfrm>
              <a:prstGeom prst="rect">
                <a:avLst/>
              </a:prstGeom>
              <a:noFill/>
            </p:spPr>
            <p:txBody>
              <a:bodyPr wrap="none" rtlCol="0">
                <a:spAutoFit/>
              </a:bodyPr>
              <a:lstStyle/>
              <a:p>
                <a:pPr algn="ctr"/>
                <a:r>
                  <a:rPr lang="en-US" sz="1100" b="1" spc="0" baseline="0">
                    <a:solidFill>
                      <a:srgbClr val="010101"/>
                    </a:solidFill>
                    <a:latin typeface="Arial Narrow" panose="020B0606020202030204" pitchFamily="34" charset="0"/>
                    <a:cs typeface="Arial"/>
                    <a:sym typeface="Arial"/>
                    <a:rtl val="0"/>
                  </a:rPr>
                  <a:t>(-51.7, -39.9)</a:t>
                </a:r>
              </a:p>
            </p:txBody>
          </p:sp>
        </p:grpSp>
        <p:grpSp>
          <p:nvGrpSpPr>
            <p:cNvPr id="25" name="Group 24">
              <a:extLst>
                <a:ext uri="{FF2B5EF4-FFF2-40B4-BE49-F238E27FC236}">
                  <a16:creationId xmlns:a16="http://schemas.microsoft.com/office/drawing/2014/main" id="{960C5C40-1A67-453F-8744-94E93894087B}"/>
                </a:ext>
              </a:extLst>
            </p:cNvPr>
            <p:cNvGrpSpPr/>
            <p:nvPr/>
          </p:nvGrpSpPr>
          <p:grpSpPr>
            <a:xfrm>
              <a:off x="2367996" y="4248339"/>
              <a:ext cx="851515" cy="514549"/>
              <a:chOff x="-3090006" y="4540171"/>
              <a:chExt cx="851515" cy="474390"/>
            </a:xfrm>
          </p:grpSpPr>
          <p:sp>
            <p:nvSpPr>
              <p:cNvPr id="26" name="TextBox 25">
                <a:extLst>
                  <a:ext uri="{FF2B5EF4-FFF2-40B4-BE49-F238E27FC236}">
                    <a16:creationId xmlns:a16="http://schemas.microsoft.com/office/drawing/2014/main" id="{20AD19B7-C608-4F48-A4CC-C4EA920BE97C}"/>
                  </a:ext>
                </a:extLst>
              </p:cNvPr>
              <p:cNvSpPr txBox="1"/>
              <p:nvPr/>
            </p:nvSpPr>
            <p:spPr>
              <a:xfrm>
                <a:off x="-2947340" y="4540171"/>
                <a:ext cx="566181" cy="338554"/>
              </a:xfrm>
              <a:prstGeom prst="rect">
                <a:avLst/>
              </a:prstGeom>
              <a:noFill/>
            </p:spPr>
            <p:txBody>
              <a:bodyPr wrap="none" rtlCol="0">
                <a:spAutoFit/>
              </a:bodyPr>
              <a:lstStyle/>
              <a:p>
                <a:pPr algn="ctr"/>
                <a:r>
                  <a:rPr lang="en-US" sz="1600" b="1" spc="0">
                    <a:solidFill>
                      <a:srgbClr val="010101"/>
                    </a:solidFill>
                    <a:latin typeface="Arial Narrow" panose="020B0606020202030204" pitchFamily="34" charset="0"/>
                    <a:cs typeface="Arial"/>
                    <a:sym typeface="Arial"/>
                    <a:rtl val="0"/>
                  </a:rPr>
                  <a:t>-48.7</a:t>
                </a:r>
              </a:p>
            </p:txBody>
          </p:sp>
          <p:sp>
            <p:nvSpPr>
              <p:cNvPr id="27" name="TextBox 26">
                <a:extLst>
                  <a:ext uri="{FF2B5EF4-FFF2-40B4-BE49-F238E27FC236}">
                    <a16:creationId xmlns:a16="http://schemas.microsoft.com/office/drawing/2014/main" id="{E69D4A96-88DC-4F2C-996A-5A7642D01AF7}"/>
                  </a:ext>
                </a:extLst>
              </p:cNvPr>
              <p:cNvSpPr txBox="1"/>
              <p:nvPr/>
            </p:nvSpPr>
            <p:spPr>
              <a:xfrm>
                <a:off x="-3090006" y="4752951"/>
                <a:ext cx="851515" cy="261610"/>
              </a:xfrm>
              <a:prstGeom prst="rect">
                <a:avLst/>
              </a:prstGeom>
              <a:noFill/>
            </p:spPr>
            <p:txBody>
              <a:bodyPr wrap="none" rtlCol="0">
                <a:spAutoFit/>
              </a:bodyPr>
              <a:lstStyle/>
              <a:p>
                <a:pPr algn="ctr"/>
                <a:r>
                  <a:rPr lang="en-US" sz="1100" b="1" spc="0" baseline="0">
                    <a:solidFill>
                      <a:srgbClr val="010101"/>
                    </a:solidFill>
                    <a:latin typeface="Arial Narrow" panose="020B0606020202030204" pitchFamily="34" charset="0"/>
                    <a:cs typeface="Arial"/>
                    <a:sym typeface="Arial"/>
                    <a:rtl val="0"/>
                  </a:rPr>
                  <a:t>(-54.6, -42.8)</a:t>
                </a:r>
              </a:p>
            </p:txBody>
          </p:sp>
        </p:grpSp>
        <p:grpSp>
          <p:nvGrpSpPr>
            <p:cNvPr id="28" name="Group 27">
              <a:extLst>
                <a:ext uri="{FF2B5EF4-FFF2-40B4-BE49-F238E27FC236}">
                  <a16:creationId xmlns:a16="http://schemas.microsoft.com/office/drawing/2014/main" id="{D996630F-5280-4B3A-AFE7-10FF29F4F41A}"/>
                </a:ext>
              </a:extLst>
            </p:cNvPr>
            <p:cNvGrpSpPr/>
            <p:nvPr/>
          </p:nvGrpSpPr>
          <p:grpSpPr>
            <a:xfrm>
              <a:off x="3039542" y="4371283"/>
              <a:ext cx="851515" cy="500356"/>
              <a:chOff x="-3090006" y="4553256"/>
              <a:chExt cx="851515" cy="461305"/>
            </a:xfrm>
          </p:grpSpPr>
          <p:sp>
            <p:nvSpPr>
              <p:cNvPr id="29" name="TextBox 28">
                <a:extLst>
                  <a:ext uri="{FF2B5EF4-FFF2-40B4-BE49-F238E27FC236}">
                    <a16:creationId xmlns:a16="http://schemas.microsoft.com/office/drawing/2014/main" id="{170259F0-C017-4343-B96B-454CADC92703}"/>
                  </a:ext>
                </a:extLst>
              </p:cNvPr>
              <p:cNvSpPr txBox="1"/>
              <p:nvPr/>
            </p:nvSpPr>
            <p:spPr>
              <a:xfrm>
                <a:off x="-2947340" y="4553256"/>
                <a:ext cx="566181" cy="338554"/>
              </a:xfrm>
              <a:prstGeom prst="rect">
                <a:avLst/>
              </a:prstGeom>
              <a:noFill/>
            </p:spPr>
            <p:txBody>
              <a:bodyPr wrap="none" rtlCol="0">
                <a:spAutoFit/>
              </a:bodyPr>
              <a:lstStyle/>
              <a:p>
                <a:pPr algn="ctr"/>
                <a:r>
                  <a:rPr lang="en-US" sz="1600" b="1" spc="0">
                    <a:solidFill>
                      <a:srgbClr val="010101"/>
                    </a:solidFill>
                    <a:latin typeface="Arial Narrow" panose="020B0606020202030204" pitchFamily="34" charset="0"/>
                    <a:cs typeface="Arial"/>
                    <a:sym typeface="Arial"/>
                    <a:rtl val="0"/>
                  </a:rPr>
                  <a:t>-51.8</a:t>
                </a:r>
              </a:p>
            </p:txBody>
          </p:sp>
          <p:sp>
            <p:nvSpPr>
              <p:cNvPr id="30" name="TextBox 29">
                <a:extLst>
                  <a:ext uri="{FF2B5EF4-FFF2-40B4-BE49-F238E27FC236}">
                    <a16:creationId xmlns:a16="http://schemas.microsoft.com/office/drawing/2014/main" id="{F5F920EB-B6BE-487B-B990-F8414155DD99}"/>
                  </a:ext>
                </a:extLst>
              </p:cNvPr>
              <p:cNvSpPr txBox="1"/>
              <p:nvPr/>
            </p:nvSpPr>
            <p:spPr>
              <a:xfrm>
                <a:off x="-3090006" y="4752951"/>
                <a:ext cx="851515" cy="261610"/>
              </a:xfrm>
              <a:prstGeom prst="rect">
                <a:avLst/>
              </a:prstGeom>
              <a:noFill/>
            </p:spPr>
            <p:txBody>
              <a:bodyPr wrap="none" rtlCol="0">
                <a:spAutoFit/>
              </a:bodyPr>
              <a:lstStyle/>
              <a:p>
                <a:pPr algn="ctr"/>
                <a:r>
                  <a:rPr lang="en-US" sz="1100" b="1" spc="0" baseline="0">
                    <a:solidFill>
                      <a:srgbClr val="010101"/>
                    </a:solidFill>
                    <a:latin typeface="Arial Narrow" panose="020B0606020202030204" pitchFamily="34" charset="0"/>
                    <a:cs typeface="Arial"/>
                    <a:sym typeface="Arial"/>
                    <a:rtl val="0"/>
                  </a:rPr>
                  <a:t>(-57.7, -45.9)</a:t>
                </a:r>
              </a:p>
            </p:txBody>
          </p:sp>
        </p:grpSp>
        <p:grpSp>
          <p:nvGrpSpPr>
            <p:cNvPr id="40" name="Group 39">
              <a:extLst>
                <a:ext uri="{FF2B5EF4-FFF2-40B4-BE49-F238E27FC236}">
                  <a16:creationId xmlns:a16="http://schemas.microsoft.com/office/drawing/2014/main" id="{43EAFE16-52B9-4D21-8DF9-4A26BC327E82}"/>
                </a:ext>
              </a:extLst>
            </p:cNvPr>
            <p:cNvGrpSpPr/>
            <p:nvPr/>
          </p:nvGrpSpPr>
          <p:grpSpPr>
            <a:xfrm>
              <a:off x="435369" y="2006158"/>
              <a:ext cx="426719" cy="3415316"/>
              <a:chOff x="1202520" y="2338045"/>
              <a:chExt cx="426719" cy="3148760"/>
            </a:xfrm>
          </p:grpSpPr>
          <p:sp>
            <p:nvSpPr>
              <p:cNvPr id="41" name="TextBox 40">
                <a:extLst>
                  <a:ext uri="{FF2B5EF4-FFF2-40B4-BE49-F238E27FC236}">
                    <a16:creationId xmlns:a16="http://schemas.microsoft.com/office/drawing/2014/main" id="{D2FFAE48-8F60-4337-84FF-E0F9C75FB258}"/>
                  </a:ext>
                </a:extLst>
              </p:cNvPr>
              <p:cNvSpPr txBox="1"/>
              <p:nvPr/>
            </p:nvSpPr>
            <p:spPr>
              <a:xfrm>
                <a:off x="1202520" y="5148251"/>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-80</a:t>
                </a:r>
              </a:p>
            </p:txBody>
          </p:sp>
          <p:sp>
            <p:nvSpPr>
              <p:cNvPr id="42" name="TextBox 41">
                <a:extLst>
                  <a:ext uri="{FF2B5EF4-FFF2-40B4-BE49-F238E27FC236}">
                    <a16:creationId xmlns:a16="http://schemas.microsoft.com/office/drawing/2014/main" id="{6C1145F9-50C9-4F7A-950F-04B961F52081}"/>
                  </a:ext>
                </a:extLst>
              </p:cNvPr>
              <p:cNvSpPr txBox="1"/>
              <p:nvPr/>
            </p:nvSpPr>
            <p:spPr>
              <a:xfrm>
                <a:off x="1202520" y="4429364"/>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-60</a:t>
                </a:r>
              </a:p>
            </p:txBody>
          </p:sp>
          <p:sp>
            <p:nvSpPr>
              <p:cNvPr id="44" name="TextBox 43">
                <a:extLst>
                  <a:ext uri="{FF2B5EF4-FFF2-40B4-BE49-F238E27FC236}">
                    <a16:creationId xmlns:a16="http://schemas.microsoft.com/office/drawing/2014/main" id="{C9F931E7-77D3-4B9C-80DC-6DC072A5E5A5}"/>
                  </a:ext>
                </a:extLst>
              </p:cNvPr>
              <p:cNvSpPr txBox="1"/>
              <p:nvPr/>
            </p:nvSpPr>
            <p:spPr>
              <a:xfrm>
                <a:off x="1202520" y="3724476"/>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-40</a:t>
                </a:r>
              </a:p>
            </p:txBody>
          </p:sp>
          <p:sp>
            <p:nvSpPr>
              <p:cNvPr id="46" name="TextBox 45">
                <a:extLst>
                  <a:ext uri="{FF2B5EF4-FFF2-40B4-BE49-F238E27FC236}">
                    <a16:creationId xmlns:a16="http://schemas.microsoft.com/office/drawing/2014/main" id="{0FE95536-86F9-400B-9617-EEDC1640248D}"/>
                  </a:ext>
                </a:extLst>
              </p:cNvPr>
              <p:cNvSpPr txBox="1"/>
              <p:nvPr/>
            </p:nvSpPr>
            <p:spPr>
              <a:xfrm>
                <a:off x="1202520" y="3026434"/>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-20</a:t>
                </a:r>
              </a:p>
            </p:txBody>
          </p:sp>
          <p:sp>
            <p:nvSpPr>
              <p:cNvPr id="48" name="TextBox 47">
                <a:extLst>
                  <a:ext uri="{FF2B5EF4-FFF2-40B4-BE49-F238E27FC236}">
                    <a16:creationId xmlns:a16="http://schemas.microsoft.com/office/drawing/2014/main" id="{45618747-CAD4-4FD5-965F-172537763114}"/>
                  </a:ext>
                </a:extLst>
              </p:cNvPr>
              <p:cNvSpPr txBox="1"/>
              <p:nvPr/>
            </p:nvSpPr>
            <p:spPr>
              <a:xfrm>
                <a:off x="1351599" y="2338045"/>
                <a:ext cx="277640"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0</a:t>
                </a:r>
              </a:p>
            </p:txBody>
          </p:sp>
        </p:grpSp>
        <p:sp>
          <p:nvSpPr>
            <p:cNvPr id="130" name="TextBox 129">
              <a:extLst>
                <a:ext uri="{FF2B5EF4-FFF2-40B4-BE49-F238E27FC236}">
                  <a16:creationId xmlns:a16="http://schemas.microsoft.com/office/drawing/2014/main" id="{3642D95B-2401-4D33-9C05-60A1A1AE80B0}"/>
                </a:ext>
              </a:extLst>
            </p:cNvPr>
            <p:cNvSpPr txBox="1"/>
            <p:nvPr/>
          </p:nvSpPr>
          <p:spPr>
            <a:xfrm>
              <a:off x="1231261" y="5263241"/>
              <a:ext cx="513281" cy="286232"/>
            </a:xfrm>
            <a:prstGeom prst="rect">
              <a:avLst/>
            </a:prstGeom>
            <a:noFill/>
          </p:spPr>
          <p:txBody>
            <a:bodyPr wrap="none" rtlCol="0">
              <a:spAutoFit/>
            </a:bodyPr>
            <a:lstStyle/>
            <a:p>
              <a:pPr algn="ctr">
                <a:lnSpc>
                  <a:spcPct val="90000"/>
                </a:lnSpc>
              </a:pPr>
              <a:r>
                <a:rPr lang="en-US" sz="1400" spc="0" baseline="0">
                  <a:solidFill>
                    <a:srgbClr val="000000"/>
                  </a:solidFill>
                  <a:latin typeface="Arial Narrow" panose="020B0606020202030204" pitchFamily="34" charset="0"/>
                  <a:cs typeface="Arial"/>
                  <a:sym typeface="Arial"/>
                  <a:rtl val="0"/>
                </a:rPr>
                <a:t>6 mg</a:t>
              </a:r>
            </a:p>
          </p:txBody>
        </p:sp>
        <p:sp>
          <p:nvSpPr>
            <p:cNvPr id="131" name="TextBox 130">
              <a:extLst>
                <a:ext uri="{FF2B5EF4-FFF2-40B4-BE49-F238E27FC236}">
                  <a16:creationId xmlns:a16="http://schemas.microsoft.com/office/drawing/2014/main" id="{B8741B60-DE73-4CC8-A403-4048D9D3900B}"/>
                </a:ext>
              </a:extLst>
            </p:cNvPr>
            <p:cNvSpPr txBox="1"/>
            <p:nvPr/>
          </p:nvSpPr>
          <p:spPr>
            <a:xfrm>
              <a:off x="1849615" y="5263241"/>
              <a:ext cx="595035" cy="286232"/>
            </a:xfrm>
            <a:prstGeom prst="rect">
              <a:avLst/>
            </a:prstGeom>
            <a:noFill/>
          </p:spPr>
          <p:txBody>
            <a:bodyPr wrap="none" rtlCol="0">
              <a:spAutoFit/>
            </a:bodyPr>
            <a:lstStyle/>
            <a:p>
              <a:pPr algn="ctr">
                <a:lnSpc>
                  <a:spcPct val="90000"/>
                </a:lnSpc>
              </a:pPr>
              <a:r>
                <a:rPr lang="en-US" sz="1400" spc="0" baseline="0">
                  <a:solidFill>
                    <a:srgbClr val="000000"/>
                  </a:solidFill>
                  <a:latin typeface="Arial Narrow" panose="020B0606020202030204" pitchFamily="34" charset="0"/>
                  <a:cs typeface="Arial"/>
                  <a:sym typeface="Arial"/>
                  <a:rtl val="0"/>
                </a:rPr>
                <a:t>12 mg</a:t>
              </a:r>
            </a:p>
          </p:txBody>
        </p:sp>
        <p:sp>
          <p:nvSpPr>
            <p:cNvPr id="132" name="TextBox 131">
              <a:extLst>
                <a:ext uri="{FF2B5EF4-FFF2-40B4-BE49-F238E27FC236}">
                  <a16:creationId xmlns:a16="http://schemas.microsoft.com/office/drawing/2014/main" id="{CD2EF267-FA8F-4080-A819-F1E4137577C2}"/>
                </a:ext>
              </a:extLst>
            </p:cNvPr>
            <p:cNvSpPr txBox="1"/>
            <p:nvPr/>
          </p:nvSpPr>
          <p:spPr>
            <a:xfrm>
              <a:off x="2514979" y="5263241"/>
              <a:ext cx="595035" cy="286232"/>
            </a:xfrm>
            <a:prstGeom prst="rect">
              <a:avLst/>
            </a:prstGeom>
            <a:noFill/>
          </p:spPr>
          <p:txBody>
            <a:bodyPr wrap="none" rtlCol="0">
              <a:spAutoFit/>
            </a:bodyPr>
            <a:lstStyle/>
            <a:p>
              <a:pPr algn="ctr">
                <a:lnSpc>
                  <a:spcPct val="90000"/>
                </a:lnSpc>
              </a:pPr>
              <a:r>
                <a:rPr lang="en-US" sz="1400" spc="0" baseline="0">
                  <a:solidFill>
                    <a:srgbClr val="000000"/>
                  </a:solidFill>
                  <a:latin typeface="Arial Narrow" panose="020B0606020202030204" pitchFamily="34" charset="0"/>
                  <a:cs typeface="Arial"/>
                  <a:sym typeface="Arial"/>
                  <a:rtl val="0"/>
                </a:rPr>
                <a:t>18 mg</a:t>
              </a:r>
            </a:p>
          </p:txBody>
        </p:sp>
        <p:sp>
          <p:nvSpPr>
            <p:cNvPr id="133" name="TextBox 132">
              <a:extLst>
                <a:ext uri="{FF2B5EF4-FFF2-40B4-BE49-F238E27FC236}">
                  <a16:creationId xmlns:a16="http://schemas.microsoft.com/office/drawing/2014/main" id="{F28DBCE6-4C96-45A7-A107-B2E132B7C11B}"/>
                </a:ext>
              </a:extLst>
            </p:cNvPr>
            <p:cNvSpPr txBox="1"/>
            <p:nvPr/>
          </p:nvSpPr>
          <p:spPr>
            <a:xfrm>
              <a:off x="3199618" y="5263241"/>
              <a:ext cx="595035" cy="286232"/>
            </a:xfrm>
            <a:prstGeom prst="rect">
              <a:avLst/>
            </a:prstGeom>
            <a:noFill/>
          </p:spPr>
          <p:txBody>
            <a:bodyPr wrap="none" rtlCol="0">
              <a:spAutoFit/>
            </a:bodyPr>
            <a:lstStyle/>
            <a:p>
              <a:pPr algn="ctr">
                <a:lnSpc>
                  <a:spcPct val="90000"/>
                </a:lnSpc>
              </a:pPr>
              <a:r>
                <a:rPr lang="en-US" sz="1400" spc="0" baseline="0">
                  <a:solidFill>
                    <a:srgbClr val="000000"/>
                  </a:solidFill>
                  <a:latin typeface="Arial Narrow" panose="020B0606020202030204" pitchFamily="34" charset="0"/>
                  <a:cs typeface="Arial"/>
                  <a:sym typeface="Arial"/>
                  <a:rtl val="0"/>
                </a:rPr>
                <a:t>30 mg</a:t>
              </a:r>
            </a:p>
          </p:txBody>
        </p:sp>
      </p:grpSp>
      <p:sp>
        <p:nvSpPr>
          <p:cNvPr id="134" name="Rectangle 133">
            <a:extLst>
              <a:ext uri="{FF2B5EF4-FFF2-40B4-BE49-F238E27FC236}">
                <a16:creationId xmlns:a16="http://schemas.microsoft.com/office/drawing/2014/main" id="{EE1F9E08-0719-44A6-A6A5-60BE5A537A67}"/>
              </a:ext>
            </a:extLst>
          </p:cNvPr>
          <p:cNvSpPr/>
          <p:nvPr/>
        </p:nvSpPr>
        <p:spPr>
          <a:xfrm>
            <a:off x="9579836" y="4704461"/>
            <a:ext cx="2025354" cy="141004"/>
          </a:xfrm>
          <a:custGeom>
            <a:avLst/>
            <a:gdLst>
              <a:gd name="connsiteX0" fmla="*/ 0 w 2147533"/>
              <a:gd name="connsiteY0" fmla="*/ 0 h 193330"/>
              <a:gd name="connsiteX1" fmla="*/ 2147533 w 2147533"/>
              <a:gd name="connsiteY1" fmla="*/ 0 h 193330"/>
              <a:gd name="connsiteX2" fmla="*/ 2147533 w 2147533"/>
              <a:gd name="connsiteY2" fmla="*/ 193330 h 193330"/>
              <a:gd name="connsiteX3" fmla="*/ 0 w 2147533"/>
              <a:gd name="connsiteY3" fmla="*/ 193330 h 193330"/>
              <a:gd name="connsiteX4" fmla="*/ 0 w 2147533"/>
              <a:gd name="connsiteY4" fmla="*/ 0 h 193330"/>
              <a:gd name="connsiteX0" fmla="*/ 0 w 2147533"/>
              <a:gd name="connsiteY0" fmla="*/ 0 h 193330"/>
              <a:gd name="connsiteX1" fmla="*/ 2147533 w 2147533"/>
              <a:gd name="connsiteY1" fmla="*/ 0 h 193330"/>
              <a:gd name="connsiteX2" fmla="*/ 2147533 w 2147533"/>
              <a:gd name="connsiteY2" fmla="*/ 193330 h 193330"/>
              <a:gd name="connsiteX3" fmla="*/ 0 w 2147533"/>
              <a:gd name="connsiteY3" fmla="*/ 193330 h 193330"/>
              <a:gd name="connsiteX4" fmla="*/ 91440 w 2147533"/>
              <a:gd name="connsiteY4" fmla="*/ 91440 h 193330"/>
              <a:gd name="connsiteX0" fmla="*/ 0 w 2147533"/>
              <a:gd name="connsiteY0" fmla="*/ 2613 h 195943"/>
              <a:gd name="connsiteX1" fmla="*/ 2147533 w 2147533"/>
              <a:gd name="connsiteY1" fmla="*/ 2613 h 195943"/>
              <a:gd name="connsiteX2" fmla="*/ 2147533 w 2147533"/>
              <a:gd name="connsiteY2" fmla="*/ 195943 h 195943"/>
              <a:gd name="connsiteX3" fmla="*/ 0 w 2147533"/>
              <a:gd name="connsiteY3" fmla="*/ 195943 h 195943"/>
              <a:gd name="connsiteX4" fmla="*/ 13063 w 2147533"/>
              <a:gd name="connsiteY4" fmla="*/ 0 h 195943"/>
              <a:gd name="connsiteX0" fmla="*/ 258644 w 2406177"/>
              <a:gd name="connsiteY0" fmla="*/ 33963 h 227293"/>
              <a:gd name="connsiteX1" fmla="*/ 2406177 w 2406177"/>
              <a:gd name="connsiteY1" fmla="*/ 33963 h 227293"/>
              <a:gd name="connsiteX2" fmla="*/ 2406177 w 2406177"/>
              <a:gd name="connsiteY2" fmla="*/ 227293 h 227293"/>
              <a:gd name="connsiteX3" fmla="*/ 258644 w 2406177"/>
              <a:gd name="connsiteY3" fmla="*/ 227293 h 227293"/>
              <a:gd name="connsiteX4" fmla="*/ 0 w 2406177"/>
              <a:gd name="connsiteY4" fmla="*/ 0 h 227293"/>
              <a:gd name="connsiteX0" fmla="*/ 2406177 w 2406177"/>
              <a:gd name="connsiteY0" fmla="*/ 33963 h 227293"/>
              <a:gd name="connsiteX1" fmla="*/ 2406177 w 2406177"/>
              <a:gd name="connsiteY1" fmla="*/ 227293 h 227293"/>
              <a:gd name="connsiteX2" fmla="*/ 258644 w 2406177"/>
              <a:gd name="connsiteY2" fmla="*/ 227293 h 227293"/>
              <a:gd name="connsiteX3" fmla="*/ 0 w 2406177"/>
              <a:gd name="connsiteY3" fmla="*/ 0 h 227293"/>
              <a:gd name="connsiteX0" fmla="*/ 2147533 w 2147533"/>
              <a:gd name="connsiteY0" fmla="*/ 7837 h 201167"/>
              <a:gd name="connsiteX1" fmla="*/ 2147533 w 2147533"/>
              <a:gd name="connsiteY1" fmla="*/ 201167 h 201167"/>
              <a:gd name="connsiteX2" fmla="*/ 0 w 2147533"/>
              <a:gd name="connsiteY2" fmla="*/ 201167 h 201167"/>
              <a:gd name="connsiteX3" fmla="*/ 2613 w 2147533"/>
              <a:gd name="connsiteY3" fmla="*/ 0 h 201167"/>
            </a:gdLst>
            <a:ahLst/>
            <a:cxnLst>
              <a:cxn ang="0">
                <a:pos x="connsiteX0" y="connsiteY0"/>
              </a:cxn>
              <a:cxn ang="0">
                <a:pos x="connsiteX1" y="connsiteY1"/>
              </a:cxn>
              <a:cxn ang="0">
                <a:pos x="connsiteX2" y="connsiteY2"/>
              </a:cxn>
              <a:cxn ang="0">
                <a:pos x="connsiteX3" y="connsiteY3"/>
              </a:cxn>
            </a:cxnLst>
            <a:rect l="l" t="t" r="r" b="b"/>
            <a:pathLst>
              <a:path w="2147533" h="201167">
                <a:moveTo>
                  <a:pt x="2147533" y="7837"/>
                </a:moveTo>
                <a:lnTo>
                  <a:pt x="2147533" y="201167"/>
                </a:lnTo>
                <a:lnTo>
                  <a:pt x="0" y="201167"/>
                </a:lnTo>
                <a:cubicBezTo>
                  <a:pt x="0" y="136724"/>
                  <a:pt x="2613" y="0"/>
                  <a:pt x="2613"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TextBox 135">
            <a:extLst>
              <a:ext uri="{FF2B5EF4-FFF2-40B4-BE49-F238E27FC236}">
                <a16:creationId xmlns:a16="http://schemas.microsoft.com/office/drawing/2014/main" id="{DD863860-55D4-4AD6-AF89-7358891EE5CC}"/>
              </a:ext>
            </a:extLst>
          </p:cNvPr>
          <p:cNvSpPr txBox="1"/>
          <p:nvPr/>
        </p:nvSpPr>
        <p:spPr>
          <a:xfrm>
            <a:off x="10242134" y="4741990"/>
            <a:ext cx="873403" cy="167569"/>
          </a:xfrm>
          <a:prstGeom prst="rect">
            <a:avLst/>
          </a:prstGeom>
          <a:solidFill>
            <a:schemeClr val="bg1"/>
          </a:solidFill>
        </p:spPr>
        <p:txBody>
          <a:bodyPr wrap="square" lIns="0" tIns="0" rIns="0" bIns="0" anchor="ctr">
            <a:noAutofit/>
          </a:bodyPr>
          <a:lstStyle/>
          <a:p>
            <a:pPr algn="ctr">
              <a:lnSpc>
                <a:spcPct val="90000"/>
              </a:lnSpc>
            </a:pPr>
            <a:r>
              <a:rPr lang="en-US" sz="1400" dirty="0">
                <a:solidFill>
                  <a:srgbClr val="000000"/>
                </a:solidFill>
                <a:latin typeface="Arial Narrow" panose="020B0606020202030204" pitchFamily="34" charset="0"/>
                <a:cs typeface="Arial"/>
                <a:sym typeface="Arial"/>
                <a:rtl val="0"/>
              </a:rPr>
              <a:t>MK-0616</a:t>
            </a:r>
          </a:p>
        </p:txBody>
      </p:sp>
      <p:sp>
        <p:nvSpPr>
          <p:cNvPr id="137" name="Rectangle 249">
            <a:extLst>
              <a:ext uri="{FF2B5EF4-FFF2-40B4-BE49-F238E27FC236}">
                <a16:creationId xmlns:a16="http://schemas.microsoft.com/office/drawing/2014/main" id="{8149F76C-C835-4C58-8A84-21CAEC962FA2}"/>
              </a:ext>
            </a:extLst>
          </p:cNvPr>
          <p:cNvSpPr/>
          <p:nvPr/>
        </p:nvSpPr>
        <p:spPr>
          <a:xfrm>
            <a:off x="8528858" y="2116757"/>
            <a:ext cx="3584395" cy="2288500"/>
          </a:xfrm>
          <a:custGeom>
            <a:avLst/>
            <a:gdLst>
              <a:gd name="connsiteX0" fmla="*/ 0 w 3103425"/>
              <a:gd name="connsiteY0" fmla="*/ 0 h 2989040"/>
              <a:gd name="connsiteX1" fmla="*/ 3103425 w 3103425"/>
              <a:gd name="connsiteY1" fmla="*/ 0 h 2989040"/>
              <a:gd name="connsiteX2" fmla="*/ 3103425 w 3103425"/>
              <a:gd name="connsiteY2" fmla="*/ 2989040 h 2989040"/>
              <a:gd name="connsiteX3" fmla="*/ 0 w 3103425"/>
              <a:gd name="connsiteY3" fmla="*/ 2989040 h 2989040"/>
              <a:gd name="connsiteX4" fmla="*/ 0 w 3103425"/>
              <a:gd name="connsiteY4" fmla="*/ 0 h 2989040"/>
              <a:gd name="connsiteX0" fmla="*/ 0 w 3103425"/>
              <a:gd name="connsiteY0" fmla="*/ 0 h 2989040"/>
              <a:gd name="connsiteX1" fmla="*/ 3079362 w 3103425"/>
              <a:gd name="connsiteY1" fmla="*/ 8021 h 2989040"/>
              <a:gd name="connsiteX2" fmla="*/ 3103425 w 3103425"/>
              <a:gd name="connsiteY2" fmla="*/ 2989040 h 2989040"/>
              <a:gd name="connsiteX3" fmla="*/ 0 w 3103425"/>
              <a:gd name="connsiteY3" fmla="*/ 2989040 h 2989040"/>
              <a:gd name="connsiteX4" fmla="*/ 0 w 3103425"/>
              <a:gd name="connsiteY4" fmla="*/ 0 h 2989040"/>
              <a:gd name="connsiteX0" fmla="*/ 3079362 w 3170802"/>
              <a:gd name="connsiteY0" fmla="*/ 8021 h 2989040"/>
              <a:gd name="connsiteX1" fmla="*/ 3103425 w 3170802"/>
              <a:gd name="connsiteY1" fmla="*/ 2989040 h 2989040"/>
              <a:gd name="connsiteX2" fmla="*/ 0 w 3170802"/>
              <a:gd name="connsiteY2" fmla="*/ 2989040 h 2989040"/>
              <a:gd name="connsiteX3" fmla="*/ 0 w 3170802"/>
              <a:gd name="connsiteY3" fmla="*/ 0 h 2989040"/>
              <a:gd name="connsiteX4" fmla="*/ 3170802 w 3170802"/>
              <a:gd name="connsiteY4" fmla="*/ 99461 h 2989040"/>
              <a:gd name="connsiteX0" fmla="*/ 3079362 w 3103425"/>
              <a:gd name="connsiteY0" fmla="*/ 8021 h 2989040"/>
              <a:gd name="connsiteX1" fmla="*/ 3103425 w 3103425"/>
              <a:gd name="connsiteY1" fmla="*/ 2989040 h 2989040"/>
              <a:gd name="connsiteX2" fmla="*/ 0 w 3103425"/>
              <a:gd name="connsiteY2" fmla="*/ 2989040 h 2989040"/>
              <a:gd name="connsiteX3" fmla="*/ 0 w 3103425"/>
              <a:gd name="connsiteY3" fmla="*/ 0 h 2989040"/>
              <a:gd name="connsiteX0" fmla="*/ 3103425 w 3103425"/>
              <a:gd name="connsiteY0" fmla="*/ 2989040 h 2989040"/>
              <a:gd name="connsiteX1" fmla="*/ 0 w 3103425"/>
              <a:gd name="connsiteY1" fmla="*/ 2989040 h 2989040"/>
              <a:gd name="connsiteX2" fmla="*/ 0 w 3103425"/>
              <a:gd name="connsiteY2" fmla="*/ 0 h 2989040"/>
            </a:gdLst>
            <a:ahLst/>
            <a:cxnLst>
              <a:cxn ang="0">
                <a:pos x="connsiteX0" y="connsiteY0"/>
              </a:cxn>
              <a:cxn ang="0">
                <a:pos x="connsiteX1" y="connsiteY1"/>
              </a:cxn>
              <a:cxn ang="0">
                <a:pos x="connsiteX2" y="connsiteY2"/>
              </a:cxn>
            </a:cxnLst>
            <a:rect l="l" t="t" r="r" b="b"/>
            <a:pathLst>
              <a:path w="3103425" h="2989040">
                <a:moveTo>
                  <a:pt x="3103425" y="2989040"/>
                </a:moveTo>
                <a:lnTo>
                  <a:pt x="0" y="2989040"/>
                </a:lnTo>
                <a:lnTo>
                  <a:pt x="0" y="0"/>
                </a:lnTo>
              </a:path>
            </a:pathLst>
          </a:custGeom>
          <a:noFill/>
          <a:ln w="12700" cap="flat" cmpd="sng" algn="ctr">
            <a:solidFill>
              <a:schemeClr val="tx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a:ln>
                <a:noFill/>
              </a:ln>
              <a:solidFill>
                <a:prstClr val="white"/>
              </a:solidFill>
              <a:effectLst/>
              <a:uLnTx/>
              <a:uFillTx/>
              <a:latin typeface="Arial" panose="020B0604020202020204"/>
              <a:ea typeface="+mn-ea"/>
              <a:cs typeface="+mn-cs"/>
            </a:endParaRPr>
          </a:p>
        </p:txBody>
      </p:sp>
      <p:sp>
        <p:nvSpPr>
          <p:cNvPr id="138" name="TextBox 137">
            <a:extLst>
              <a:ext uri="{FF2B5EF4-FFF2-40B4-BE49-F238E27FC236}">
                <a16:creationId xmlns:a16="http://schemas.microsoft.com/office/drawing/2014/main" id="{B647D599-0D79-4F6D-8894-29C8E64209E0}"/>
              </a:ext>
            </a:extLst>
          </p:cNvPr>
          <p:cNvSpPr txBox="1"/>
          <p:nvPr/>
        </p:nvSpPr>
        <p:spPr>
          <a:xfrm>
            <a:off x="405581" y="482084"/>
            <a:ext cx="11407878" cy="646331"/>
          </a:xfrm>
          <a:prstGeom prst="rect">
            <a:avLst/>
          </a:prstGeom>
          <a:noFill/>
        </p:spPr>
        <p:txBody>
          <a:bodyPr wrap="square">
            <a:spAutoFit/>
          </a:bodyPr>
          <a:lstStyle/>
          <a:p>
            <a:r>
              <a:rPr lang="en-US" sz="3600" b="1" dirty="0">
                <a:solidFill>
                  <a:srgbClr val="00539B"/>
                </a:solidFill>
              </a:rPr>
              <a:t>Results – Secondary Endpoints</a:t>
            </a:r>
            <a:endParaRPr lang="en-US" sz="2800" dirty="0">
              <a:solidFill>
                <a:srgbClr val="00539B"/>
              </a:solidFill>
            </a:endParaRPr>
          </a:p>
        </p:txBody>
      </p:sp>
      <p:grpSp>
        <p:nvGrpSpPr>
          <p:cNvPr id="182" name="Group 181">
            <a:extLst>
              <a:ext uri="{FF2B5EF4-FFF2-40B4-BE49-F238E27FC236}">
                <a16:creationId xmlns:a16="http://schemas.microsoft.com/office/drawing/2014/main" id="{3424EDAC-A342-48E2-96C8-AD384E26486A}"/>
              </a:ext>
            </a:extLst>
          </p:cNvPr>
          <p:cNvGrpSpPr/>
          <p:nvPr/>
        </p:nvGrpSpPr>
        <p:grpSpPr>
          <a:xfrm>
            <a:off x="4143102" y="2019102"/>
            <a:ext cx="3540027" cy="3542920"/>
            <a:chOff x="4513936" y="2006553"/>
            <a:chExt cx="3367016" cy="3542920"/>
          </a:xfrm>
        </p:grpSpPr>
        <p:sp>
          <p:nvSpPr>
            <p:cNvPr id="152" name="Freeform: Shape 151">
              <a:extLst>
                <a:ext uri="{FF2B5EF4-FFF2-40B4-BE49-F238E27FC236}">
                  <a16:creationId xmlns:a16="http://schemas.microsoft.com/office/drawing/2014/main" id="{7D02A9AD-8A8C-470A-B648-54F6ADE448C5}"/>
                </a:ext>
              </a:extLst>
            </p:cNvPr>
            <p:cNvSpPr/>
            <p:nvPr/>
          </p:nvSpPr>
          <p:spPr>
            <a:xfrm>
              <a:off x="7265481" y="2109865"/>
              <a:ext cx="399425" cy="2149912"/>
            </a:xfrm>
            <a:custGeom>
              <a:avLst/>
              <a:gdLst>
                <a:gd name="connsiteX0" fmla="*/ 0 w 399425"/>
                <a:gd name="connsiteY0" fmla="*/ 0 h 2149912"/>
                <a:gd name="connsiteX1" fmla="*/ 399425 w 399425"/>
                <a:gd name="connsiteY1" fmla="*/ 0 h 2149912"/>
                <a:gd name="connsiteX2" fmla="*/ 399425 w 399425"/>
                <a:gd name="connsiteY2" fmla="*/ 2149912 h 2149912"/>
                <a:gd name="connsiteX3" fmla="*/ 0 w 399425"/>
                <a:gd name="connsiteY3" fmla="*/ 2149912 h 2149912"/>
                <a:gd name="connsiteX4" fmla="*/ 0 w 399425"/>
                <a:gd name="connsiteY4" fmla="*/ 0 h 2149912"/>
                <a:gd name="connsiteX5" fmla="*/ 0 w 399425"/>
                <a:gd name="connsiteY5" fmla="*/ 0 h 2149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425" h="2149912">
                  <a:moveTo>
                    <a:pt x="0" y="0"/>
                  </a:moveTo>
                  <a:lnTo>
                    <a:pt x="399425" y="0"/>
                  </a:lnTo>
                  <a:lnTo>
                    <a:pt x="399425" y="2149912"/>
                  </a:lnTo>
                  <a:lnTo>
                    <a:pt x="0" y="2149912"/>
                  </a:lnTo>
                  <a:lnTo>
                    <a:pt x="0" y="0"/>
                  </a:lnTo>
                  <a:lnTo>
                    <a:pt x="0" y="0"/>
                  </a:lnTo>
                  <a:close/>
                </a:path>
              </a:pathLst>
            </a:custGeom>
            <a:solidFill>
              <a:srgbClr val="90BFF9"/>
            </a:solidFill>
            <a:ln w="12700"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A1EF0A16-1CD5-4DD4-A484-5DE7A34AF75A}"/>
                </a:ext>
              </a:extLst>
            </p:cNvPr>
            <p:cNvSpPr/>
            <p:nvPr/>
          </p:nvSpPr>
          <p:spPr>
            <a:xfrm>
              <a:off x="6620300" y="2109865"/>
              <a:ext cx="399425" cy="2043503"/>
            </a:xfrm>
            <a:custGeom>
              <a:avLst/>
              <a:gdLst>
                <a:gd name="connsiteX0" fmla="*/ 0 w 399425"/>
                <a:gd name="connsiteY0" fmla="*/ 0 h 2043503"/>
                <a:gd name="connsiteX1" fmla="*/ 399425 w 399425"/>
                <a:gd name="connsiteY1" fmla="*/ 0 h 2043503"/>
                <a:gd name="connsiteX2" fmla="*/ 399425 w 399425"/>
                <a:gd name="connsiteY2" fmla="*/ 2043504 h 2043503"/>
                <a:gd name="connsiteX3" fmla="*/ 0 w 399425"/>
                <a:gd name="connsiteY3" fmla="*/ 2043504 h 2043503"/>
                <a:gd name="connsiteX4" fmla="*/ 0 w 399425"/>
                <a:gd name="connsiteY4" fmla="*/ 0 h 2043503"/>
                <a:gd name="connsiteX5" fmla="*/ 0 w 399425"/>
                <a:gd name="connsiteY5" fmla="*/ 0 h 2043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425" h="2043503">
                  <a:moveTo>
                    <a:pt x="0" y="0"/>
                  </a:moveTo>
                  <a:lnTo>
                    <a:pt x="399425" y="0"/>
                  </a:lnTo>
                  <a:lnTo>
                    <a:pt x="399425" y="2043504"/>
                  </a:lnTo>
                  <a:lnTo>
                    <a:pt x="0" y="2043504"/>
                  </a:lnTo>
                  <a:lnTo>
                    <a:pt x="0" y="0"/>
                  </a:lnTo>
                  <a:lnTo>
                    <a:pt x="0" y="0"/>
                  </a:lnTo>
                  <a:close/>
                </a:path>
              </a:pathLst>
            </a:custGeom>
            <a:solidFill>
              <a:srgbClr val="1997CD"/>
            </a:solidFill>
            <a:ln w="12700"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54BC52C0-4ECA-41F1-835A-583F6D0287E8}"/>
                </a:ext>
              </a:extLst>
            </p:cNvPr>
            <p:cNvSpPr/>
            <p:nvPr/>
          </p:nvSpPr>
          <p:spPr>
            <a:xfrm>
              <a:off x="5963521" y="2109865"/>
              <a:ext cx="399425" cy="1936149"/>
            </a:xfrm>
            <a:custGeom>
              <a:avLst/>
              <a:gdLst>
                <a:gd name="connsiteX0" fmla="*/ 0 w 399425"/>
                <a:gd name="connsiteY0" fmla="*/ 0 h 1936149"/>
                <a:gd name="connsiteX1" fmla="*/ 399425 w 399425"/>
                <a:gd name="connsiteY1" fmla="*/ 0 h 1936149"/>
                <a:gd name="connsiteX2" fmla="*/ 399425 w 399425"/>
                <a:gd name="connsiteY2" fmla="*/ 1936150 h 1936149"/>
                <a:gd name="connsiteX3" fmla="*/ 0 w 399425"/>
                <a:gd name="connsiteY3" fmla="*/ 1936150 h 1936149"/>
                <a:gd name="connsiteX4" fmla="*/ 0 w 399425"/>
                <a:gd name="connsiteY4" fmla="*/ 0 h 1936149"/>
                <a:gd name="connsiteX5" fmla="*/ 0 w 399425"/>
                <a:gd name="connsiteY5" fmla="*/ 0 h 1936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425" h="1936149">
                  <a:moveTo>
                    <a:pt x="0" y="0"/>
                  </a:moveTo>
                  <a:lnTo>
                    <a:pt x="399425" y="0"/>
                  </a:lnTo>
                  <a:lnTo>
                    <a:pt x="399425" y="1936150"/>
                  </a:lnTo>
                  <a:lnTo>
                    <a:pt x="0" y="1936150"/>
                  </a:lnTo>
                  <a:lnTo>
                    <a:pt x="0" y="0"/>
                  </a:lnTo>
                  <a:lnTo>
                    <a:pt x="0" y="0"/>
                  </a:lnTo>
                  <a:close/>
                </a:path>
              </a:pathLst>
            </a:custGeom>
            <a:solidFill>
              <a:srgbClr val="0A31F6"/>
            </a:solidFill>
            <a:ln w="12700" cap="flat">
              <a:noFill/>
              <a:prstDash val="solid"/>
              <a:miter/>
            </a:ln>
          </p:spPr>
          <p:txBody>
            <a:bodyPr rtlCol="0" anchor="ctr"/>
            <a:lstStyle/>
            <a:p>
              <a:endParaRPr lang="en-US"/>
            </a:p>
          </p:txBody>
        </p:sp>
        <p:sp>
          <p:nvSpPr>
            <p:cNvPr id="155" name="Freeform: Shape 154">
              <a:extLst>
                <a:ext uri="{FF2B5EF4-FFF2-40B4-BE49-F238E27FC236}">
                  <a16:creationId xmlns:a16="http://schemas.microsoft.com/office/drawing/2014/main" id="{F87FE3FE-2158-4A32-B1E3-B0151A91BD74}"/>
                </a:ext>
              </a:extLst>
            </p:cNvPr>
            <p:cNvSpPr/>
            <p:nvPr/>
          </p:nvSpPr>
          <p:spPr>
            <a:xfrm>
              <a:off x="5329938" y="2109865"/>
              <a:ext cx="399425" cy="1373993"/>
            </a:xfrm>
            <a:custGeom>
              <a:avLst/>
              <a:gdLst>
                <a:gd name="connsiteX0" fmla="*/ 0 w 399425"/>
                <a:gd name="connsiteY0" fmla="*/ 0 h 1373993"/>
                <a:gd name="connsiteX1" fmla="*/ 399425 w 399425"/>
                <a:gd name="connsiteY1" fmla="*/ 0 h 1373993"/>
                <a:gd name="connsiteX2" fmla="*/ 399425 w 399425"/>
                <a:gd name="connsiteY2" fmla="*/ 1373994 h 1373993"/>
                <a:gd name="connsiteX3" fmla="*/ 0 w 399425"/>
                <a:gd name="connsiteY3" fmla="*/ 1373994 h 1373993"/>
                <a:gd name="connsiteX4" fmla="*/ 0 w 399425"/>
                <a:gd name="connsiteY4" fmla="*/ 0 h 1373993"/>
                <a:gd name="connsiteX5" fmla="*/ 0 w 399425"/>
                <a:gd name="connsiteY5" fmla="*/ 0 h 1373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9425" h="1373993">
                  <a:moveTo>
                    <a:pt x="0" y="0"/>
                  </a:moveTo>
                  <a:lnTo>
                    <a:pt x="399425" y="0"/>
                  </a:lnTo>
                  <a:lnTo>
                    <a:pt x="399425" y="1373994"/>
                  </a:lnTo>
                  <a:lnTo>
                    <a:pt x="0" y="1373994"/>
                  </a:lnTo>
                  <a:lnTo>
                    <a:pt x="0" y="0"/>
                  </a:lnTo>
                  <a:lnTo>
                    <a:pt x="0" y="0"/>
                  </a:lnTo>
                  <a:close/>
                </a:path>
              </a:pathLst>
            </a:custGeom>
            <a:solidFill>
              <a:srgbClr val="808080"/>
            </a:solidFill>
            <a:ln w="12700" cap="flat">
              <a:noFill/>
              <a:prstDash val="solid"/>
              <a:miter/>
            </a:ln>
          </p:spPr>
          <p:txBody>
            <a:bodyPr rtlCol="0" anchor="ctr"/>
            <a:lstStyle/>
            <a:p>
              <a:endParaRPr lang="en-US"/>
            </a:p>
          </p:txBody>
        </p:sp>
        <p:sp>
          <p:nvSpPr>
            <p:cNvPr id="156" name="Freeform: Shape 155">
              <a:extLst>
                <a:ext uri="{FF2B5EF4-FFF2-40B4-BE49-F238E27FC236}">
                  <a16:creationId xmlns:a16="http://schemas.microsoft.com/office/drawing/2014/main" id="{7813288F-5A97-44D1-9619-1BA426F9EA0F}"/>
                </a:ext>
              </a:extLst>
            </p:cNvPr>
            <p:cNvSpPr/>
            <p:nvPr/>
          </p:nvSpPr>
          <p:spPr>
            <a:xfrm>
              <a:off x="5054260" y="5200034"/>
              <a:ext cx="2817433" cy="50638"/>
            </a:xfrm>
            <a:custGeom>
              <a:avLst/>
              <a:gdLst>
                <a:gd name="connsiteX0" fmla="*/ 0 w 2817433"/>
                <a:gd name="connsiteY0" fmla="*/ 0 h 50638"/>
                <a:gd name="connsiteX1" fmla="*/ 2817434 w 2817433"/>
                <a:gd name="connsiteY1" fmla="*/ 0 h 50638"/>
                <a:gd name="connsiteX2" fmla="*/ 486640 w 2817433"/>
                <a:gd name="connsiteY2" fmla="*/ 50639 h 50638"/>
                <a:gd name="connsiteX3" fmla="*/ 486640 w 2817433"/>
                <a:gd name="connsiteY3" fmla="*/ 0 h 50638"/>
                <a:gd name="connsiteX4" fmla="*/ 1108626 w 2817433"/>
                <a:gd name="connsiteY4" fmla="*/ 50639 h 50638"/>
                <a:gd name="connsiteX5" fmla="*/ 1108626 w 2817433"/>
                <a:gd name="connsiteY5" fmla="*/ 0 h 50638"/>
                <a:gd name="connsiteX6" fmla="*/ 1765405 w 2817433"/>
                <a:gd name="connsiteY6" fmla="*/ 50639 h 50638"/>
                <a:gd name="connsiteX7" fmla="*/ 1765405 w 2817433"/>
                <a:gd name="connsiteY7" fmla="*/ 0 h 50638"/>
                <a:gd name="connsiteX8" fmla="*/ 2410586 w 2817433"/>
                <a:gd name="connsiteY8" fmla="*/ 50639 h 50638"/>
                <a:gd name="connsiteX9" fmla="*/ 2410586 w 2817433"/>
                <a:gd name="connsiteY9" fmla="*/ 0 h 50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17433" h="50638">
                  <a:moveTo>
                    <a:pt x="0" y="0"/>
                  </a:moveTo>
                  <a:lnTo>
                    <a:pt x="2817434" y="0"/>
                  </a:lnTo>
                  <a:moveTo>
                    <a:pt x="486640" y="50639"/>
                  </a:moveTo>
                  <a:lnTo>
                    <a:pt x="486640" y="0"/>
                  </a:lnTo>
                  <a:moveTo>
                    <a:pt x="1108626" y="50639"/>
                  </a:moveTo>
                  <a:lnTo>
                    <a:pt x="1108626" y="0"/>
                  </a:lnTo>
                  <a:moveTo>
                    <a:pt x="1765405" y="50639"/>
                  </a:moveTo>
                  <a:lnTo>
                    <a:pt x="1765405" y="0"/>
                  </a:lnTo>
                  <a:moveTo>
                    <a:pt x="2410586" y="50639"/>
                  </a:moveTo>
                  <a:lnTo>
                    <a:pt x="2410586" y="0"/>
                  </a:lnTo>
                </a:path>
              </a:pathLst>
            </a:custGeom>
            <a:noFill/>
            <a:ln w="12700" cap="rnd">
              <a:solidFill>
                <a:srgbClr val="000000"/>
              </a:solidFill>
              <a:prstDash val="solid"/>
              <a:miter/>
            </a:ln>
          </p:spPr>
          <p:txBody>
            <a:bodyPr rtlCol="0" anchor="ctr"/>
            <a:lstStyle/>
            <a:p>
              <a:endParaRPr lang="en-US"/>
            </a:p>
          </p:txBody>
        </p:sp>
        <p:sp>
          <p:nvSpPr>
            <p:cNvPr id="157" name="Freeform: Shape 156">
              <a:extLst>
                <a:ext uri="{FF2B5EF4-FFF2-40B4-BE49-F238E27FC236}">
                  <a16:creationId xmlns:a16="http://schemas.microsoft.com/office/drawing/2014/main" id="{E634128B-1B26-4C19-9EBB-0A062CD56950}"/>
                </a:ext>
              </a:extLst>
            </p:cNvPr>
            <p:cNvSpPr/>
            <p:nvPr/>
          </p:nvSpPr>
          <p:spPr>
            <a:xfrm>
              <a:off x="5072584" y="2109865"/>
              <a:ext cx="2780784" cy="13503"/>
            </a:xfrm>
            <a:custGeom>
              <a:avLst/>
              <a:gdLst>
                <a:gd name="connsiteX0" fmla="*/ 0 w 2780784"/>
                <a:gd name="connsiteY0" fmla="*/ 0 h 13503"/>
                <a:gd name="connsiteX1" fmla="*/ 2780785 w 2780784"/>
                <a:gd name="connsiteY1" fmla="*/ 0 h 13503"/>
              </a:gdLst>
              <a:ahLst/>
              <a:cxnLst>
                <a:cxn ang="0">
                  <a:pos x="connsiteX0" y="connsiteY0"/>
                </a:cxn>
                <a:cxn ang="0">
                  <a:pos x="connsiteX1" y="connsiteY1"/>
                </a:cxn>
              </a:cxnLst>
              <a:rect l="l" t="t" r="r" b="b"/>
              <a:pathLst>
                <a:path w="2780784" h="13503">
                  <a:moveTo>
                    <a:pt x="0" y="0"/>
                  </a:moveTo>
                  <a:lnTo>
                    <a:pt x="2780785" y="0"/>
                  </a:lnTo>
                </a:path>
              </a:pathLst>
            </a:custGeom>
            <a:ln w="12700" cap="rnd">
              <a:solidFill>
                <a:srgbClr val="000000"/>
              </a:solid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71C497DA-37AF-4811-BBC7-BAF043CFEA24}"/>
                </a:ext>
              </a:extLst>
            </p:cNvPr>
            <p:cNvSpPr/>
            <p:nvPr/>
          </p:nvSpPr>
          <p:spPr>
            <a:xfrm>
              <a:off x="4997199" y="2101493"/>
              <a:ext cx="86982" cy="3106913"/>
            </a:xfrm>
            <a:custGeom>
              <a:avLst/>
              <a:gdLst>
                <a:gd name="connsiteX0" fmla="*/ 86983 w 86982"/>
                <a:gd name="connsiteY0" fmla="*/ 3106914 h 3106913"/>
                <a:gd name="connsiteX1" fmla="*/ 86983 w 86982"/>
                <a:gd name="connsiteY1" fmla="*/ 0 h 3106913"/>
                <a:gd name="connsiteX2" fmla="*/ 86983 w 86982"/>
                <a:gd name="connsiteY2" fmla="*/ 3098542 h 3106913"/>
                <a:gd name="connsiteX3" fmla="*/ 0 w 86982"/>
                <a:gd name="connsiteY3" fmla="*/ 3098542 h 3106913"/>
                <a:gd name="connsiteX4" fmla="*/ 86983 w 86982"/>
                <a:gd name="connsiteY4" fmla="*/ 2326540 h 3106913"/>
                <a:gd name="connsiteX5" fmla="*/ 0 w 86982"/>
                <a:gd name="connsiteY5" fmla="*/ 2326540 h 3106913"/>
                <a:gd name="connsiteX6" fmla="*/ 86983 w 86982"/>
                <a:gd name="connsiteY6" fmla="*/ 1553592 h 3106913"/>
                <a:gd name="connsiteX7" fmla="*/ 0 w 86982"/>
                <a:gd name="connsiteY7" fmla="*/ 1553592 h 3106913"/>
                <a:gd name="connsiteX8" fmla="*/ 86983 w 86982"/>
                <a:gd name="connsiteY8" fmla="*/ 781590 h 3106913"/>
                <a:gd name="connsiteX9" fmla="*/ 0 w 86982"/>
                <a:gd name="connsiteY9" fmla="*/ 781590 h 3106913"/>
                <a:gd name="connsiteX10" fmla="*/ 86983 w 86982"/>
                <a:gd name="connsiteY10" fmla="*/ 3021841 h 3106913"/>
                <a:gd name="connsiteX11" fmla="*/ 40476 w 86982"/>
                <a:gd name="connsiteY11" fmla="*/ 3021841 h 3106913"/>
                <a:gd name="connsiteX12" fmla="*/ 86983 w 86982"/>
                <a:gd name="connsiteY12" fmla="*/ 2944060 h 3106913"/>
                <a:gd name="connsiteX13" fmla="*/ 40476 w 86982"/>
                <a:gd name="connsiteY13" fmla="*/ 2944060 h 3106913"/>
                <a:gd name="connsiteX14" fmla="*/ 86983 w 86982"/>
                <a:gd name="connsiteY14" fmla="*/ 2867225 h 3106913"/>
                <a:gd name="connsiteX15" fmla="*/ 40476 w 86982"/>
                <a:gd name="connsiteY15" fmla="*/ 2867225 h 3106913"/>
                <a:gd name="connsiteX16" fmla="*/ 86983 w 86982"/>
                <a:gd name="connsiteY16" fmla="*/ 2789444 h 3106913"/>
                <a:gd name="connsiteX17" fmla="*/ 40476 w 86982"/>
                <a:gd name="connsiteY17" fmla="*/ 2789444 h 3106913"/>
                <a:gd name="connsiteX18" fmla="*/ 86983 w 86982"/>
                <a:gd name="connsiteY18" fmla="*/ 2712608 h 3106913"/>
                <a:gd name="connsiteX19" fmla="*/ 40476 w 86982"/>
                <a:gd name="connsiteY19" fmla="*/ 2712608 h 3106913"/>
                <a:gd name="connsiteX20" fmla="*/ 86983 w 86982"/>
                <a:gd name="connsiteY20" fmla="*/ 2634827 h 3106913"/>
                <a:gd name="connsiteX21" fmla="*/ 40476 w 86982"/>
                <a:gd name="connsiteY21" fmla="*/ 2634827 h 3106913"/>
                <a:gd name="connsiteX22" fmla="*/ 86983 w 86982"/>
                <a:gd name="connsiteY22" fmla="*/ 2557992 h 3106913"/>
                <a:gd name="connsiteX23" fmla="*/ 40476 w 86982"/>
                <a:gd name="connsiteY23" fmla="*/ 2557992 h 3106913"/>
                <a:gd name="connsiteX24" fmla="*/ 86983 w 86982"/>
                <a:gd name="connsiteY24" fmla="*/ 2480211 h 3106913"/>
                <a:gd name="connsiteX25" fmla="*/ 40476 w 86982"/>
                <a:gd name="connsiteY25" fmla="*/ 2480211 h 3106913"/>
                <a:gd name="connsiteX26" fmla="*/ 86983 w 86982"/>
                <a:gd name="connsiteY26" fmla="*/ 2403375 h 3106913"/>
                <a:gd name="connsiteX27" fmla="*/ 40476 w 86982"/>
                <a:gd name="connsiteY27" fmla="*/ 2403375 h 3106913"/>
                <a:gd name="connsiteX28" fmla="*/ 86983 w 86982"/>
                <a:gd name="connsiteY28" fmla="*/ 2249704 h 3106913"/>
                <a:gd name="connsiteX29" fmla="*/ 40476 w 86982"/>
                <a:gd name="connsiteY29" fmla="*/ 2249704 h 3106913"/>
                <a:gd name="connsiteX30" fmla="*/ 86983 w 86982"/>
                <a:gd name="connsiteY30" fmla="*/ 2171923 h 3106913"/>
                <a:gd name="connsiteX31" fmla="*/ 40476 w 86982"/>
                <a:gd name="connsiteY31" fmla="*/ 2171923 h 3106913"/>
                <a:gd name="connsiteX32" fmla="*/ 86983 w 86982"/>
                <a:gd name="connsiteY32" fmla="*/ 2095087 h 3106913"/>
                <a:gd name="connsiteX33" fmla="*/ 40476 w 86982"/>
                <a:gd name="connsiteY33" fmla="*/ 2095087 h 3106913"/>
                <a:gd name="connsiteX34" fmla="*/ 86983 w 86982"/>
                <a:gd name="connsiteY34" fmla="*/ 2017307 h 3106913"/>
                <a:gd name="connsiteX35" fmla="*/ 40476 w 86982"/>
                <a:gd name="connsiteY35" fmla="*/ 2017307 h 3106913"/>
                <a:gd name="connsiteX36" fmla="*/ 86983 w 86982"/>
                <a:gd name="connsiteY36" fmla="*/ 1940471 h 3106913"/>
                <a:gd name="connsiteX37" fmla="*/ 40476 w 86982"/>
                <a:gd name="connsiteY37" fmla="*/ 1940471 h 3106913"/>
                <a:gd name="connsiteX38" fmla="*/ 86983 w 86982"/>
                <a:gd name="connsiteY38" fmla="*/ 1862690 h 3106913"/>
                <a:gd name="connsiteX39" fmla="*/ 40476 w 86982"/>
                <a:gd name="connsiteY39" fmla="*/ 1862690 h 3106913"/>
                <a:gd name="connsiteX40" fmla="*/ 86983 w 86982"/>
                <a:gd name="connsiteY40" fmla="*/ 1785854 h 3106913"/>
                <a:gd name="connsiteX41" fmla="*/ 40476 w 86982"/>
                <a:gd name="connsiteY41" fmla="*/ 1785854 h 3106913"/>
                <a:gd name="connsiteX42" fmla="*/ 86983 w 86982"/>
                <a:gd name="connsiteY42" fmla="*/ 1708074 h 3106913"/>
                <a:gd name="connsiteX43" fmla="*/ 40476 w 86982"/>
                <a:gd name="connsiteY43" fmla="*/ 1708074 h 3106913"/>
                <a:gd name="connsiteX44" fmla="*/ 86983 w 86982"/>
                <a:gd name="connsiteY44" fmla="*/ 1631238 h 3106913"/>
                <a:gd name="connsiteX45" fmla="*/ 40476 w 86982"/>
                <a:gd name="connsiteY45" fmla="*/ 1631238 h 3106913"/>
                <a:gd name="connsiteX46" fmla="*/ 86983 w 86982"/>
                <a:gd name="connsiteY46" fmla="*/ 1476621 h 3106913"/>
                <a:gd name="connsiteX47" fmla="*/ 40476 w 86982"/>
                <a:gd name="connsiteY47" fmla="*/ 1476621 h 3106913"/>
                <a:gd name="connsiteX48" fmla="*/ 86983 w 86982"/>
                <a:gd name="connsiteY48" fmla="*/ 1398840 h 3106913"/>
                <a:gd name="connsiteX49" fmla="*/ 40476 w 86982"/>
                <a:gd name="connsiteY49" fmla="*/ 1398840 h 3106913"/>
                <a:gd name="connsiteX50" fmla="*/ 86983 w 86982"/>
                <a:gd name="connsiteY50" fmla="*/ 1322005 h 3106913"/>
                <a:gd name="connsiteX51" fmla="*/ 40476 w 86982"/>
                <a:gd name="connsiteY51" fmla="*/ 1322005 h 3106913"/>
                <a:gd name="connsiteX52" fmla="*/ 86983 w 86982"/>
                <a:gd name="connsiteY52" fmla="*/ 1244224 h 3106913"/>
                <a:gd name="connsiteX53" fmla="*/ 40476 w 86982"/>
                <a:gd name="connsiteY53" fmla="*/ 1244224 h 3106913"/>
                <a:gd name="connsiteX54" fmla="*/ 86983 w 86982"/>
                <a:gd name="connsiteY54" fmla="*/ 1167388 h 3106913"/>
                <a:gd name="connsiteX55" fmla="*/ 40476 w 86982"/>
                <a:gd name="connsiteY55" fmla="*/ 1167388 h 3106913"/>
                <a:gd name="connsiteX56" fmla="*/ 86983 w 86982"/>
                <a:gd name="connsiteY56" fmla="*/ 1089608 h 3106913"/>
                <a:gd name="connsiteX57" fmla="*/ 40476 w 86982"/>
                <a:gd name="connsiteY57" fmla="*/ 1089608 h 3106913"/>
                <a:gd name="connsiteX58" fmla="*/ 86983 w 86982"/>
                <a:gd name="connsiteY58" fmla="*/ 1012772 h 3106913"/>
                <a:gd name="connsiteX59" fmla="*/ 40476 w 86982"/>
                <a:gd name="connsiteY59" fmla="*/ 1012772 h 3106913"/>
                <a:gd name="connsiteX60" fmla="*/ 86983 w 86982"/>
                <a:gd name="connsiteY60" fmla="*/ 934991 h 3106913"/>
                <a:gd name="connsiteX61" fmla="*/ 40476 w 86982"/>
                <a:gd name="connsiteY61" fmla="*/ 934991 h 3106913"/>
                <a:gd name="connsiteX62" fmla="*/ 86983 w 86982"/>
                <a:gd name="connsiteY62" fmla="*/ 858155 h 3106913"/>
                <a:gd name="connsiteX63" fmla="*/ 40476 w 86982"/>
                <a:gd name="connsiteY63" fmla="*/ 858155 h 3106913"/>
                <a:gd name="connsiteX64" fmla="*/ 86983 w 86982"/>
                <a:gd name="connsiteY64" fmla="*/ 704484 h 3106913"/>
                <a:gd name="connsiteX65" fmla="*/ 40476 w 86982"/>
                <a:gd name="connsiteY65" fmla="*/ 704484 h 3106913"/>
                <a:gd name="connsiteX66" fmla="*/ 86983 w 86982"/>
                <a:gd name="connsiteY66" fmla="*/ 626703 h 3106913"/>
                <a:gd name="connsiteX67" fmla="*/ 40476 w 86982"/>
                <a:gd name="connsiteY67" fmla="*/ 626703 h 3106913"/>
                <a:gd name="connsiteX68" fmla="*/ 86983 w 86982"/>
                <a:gd name="connsiteY68" fmla="*/ 549868 h 3106913"/>
                <a:gd name="connsiteX69" fmla="*/ 40476 w 86982"/>
                <a:gd name="connsiteY69" fmla="*/ 549868 h 3106913"/>
                <a:gd name="connsiteX70" fmla="*/ 86983 w 86982"/>
                <a:gd name="connsiteY70" fmla="*/ 472087 h 3106913"/>
                <a:gd name="connsiteX71" fmla="*/ 40476 w 86982"/>
                <a:gd name="connsiteY71" fmla="*/ 472087 h 3106913"/>
                <a:gd name="connsiteX72" fmla="*/ 86983 w 86982"/>
                <a:gd name="connsiteY72" fmla="*/ 395251 h 3106913"/>
                <a:gd name="connsiteX73" fmla="*/ 40476 w 86982"/>
                <a:gd name="connsiteY73" fmla="*/ 395251 h 3106913"/>
                <a:gd name="connsiteX74" fmla="*/ 86983 w 86982"/>
                <a:gd name="connsiteY74" fmla="*/ 317470 h 3106913"/>
                <a:gd name="connsiteX75" fmla="*/ 40476 w 86982"/>
                <a:gd name="connsiteY75" fmla="*/ 317470 h 3106913"/>
                <a:gd name="connsiteX76" fmla="*/ 86983 w 86982"/>
                <a:gd name="connsiteY76" fmla="*/ 240635 h 3106913"/>
                <a:gd name="connsiteX77" fmla="*/ 40476 w 86982"/>
                <a:gd name="connsiteY77" fmla="*/ 240635 h 3106913"/>
                <a:gd name="connsiteX78" fmla="*/ 86983 w 86982"/>
                <a:gd name="connsiteY78" fmla="*/ 162854 h 3106913"/>
                <a:gd name="connsiteX79" fmla="*/ 40476 w 86982"/>
                <a:gd name="connsiteY79" fmla="*/ 162854 h 3106913"/>
                <a:gd name="connsiteX80" fmla="*/ 86983 w 86982"/>
                <a:gd name="connsiteY80" fmla="*/ 86018 h 3106913"/>
                <a:gd name="connsiteX81" fmla="*/ 40476 w 86982"/>
                <a:gd name="connsiteY81" fmla="*/ 86018 h 3106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86982" h="3106913">
                  <a:moveTo>
                    <a:pt x="86983" y="3106914"/>
                  </a:moveTo>
                  <a:lnTo>
                    <a:pt x="86983" y="0"/>
                  </a:lnTo>
                  <a:moveTo>
                    <a:pt x="86983" y="3098542"/>
                  </a:moveTo>
                  <a:lnTo>
                    <a:pt x="0" y="3098542"/>
                  </a:lnTo>
                  <a:moveTo>
                    <a:pt x="86983" y="2326540"/>
                  </a:moveTo>
                  <a:lnTo>
                    <a:pt x="0" y="2326540"/>
                  </a:lnTo>
                  <a:moveTo>
                    <a:pt x="86983" y="1553592"/>
                  </a:moveTo>
                  <a:lnTo>
                    <a:pt x="0" y="1553592"/>
                  </a:lnTo>
                  <a:moveTo>
                    <a:pt x="86983" y="781590"/>
                  </a:moveTo>
                  <a:lnTo>
                    <a:pt x="0" y="781590"/>
                  </a:lnTo>
                  <a:moveTo>
                    <a:pt x="86983" y="3021841"/>
                  </a:moveTo>
                  <a:lnTo>
                    <a:pt x="40476" y="3021841"/>
                  </a:lnTo>
                  <a:moveTo>
                    <a:pt x="86983" y="2944060"/>
                  </a:moveTo>
                  <a:lnTo>
                    <a:pt x="40476" y="2944060"/>
                  </a:lnTo>
                  <a:moveTo>
                    <a:pt x="86983" y="2867225"/>
                  </a:moveTo>
                  <a:lnTo>
                    <a:pt x="40476" y="2867225"/>
                  </a:lnTo>
                  <a:moveTo>
                    <a:pt x="86983" y="2789444"/>
                  </a:moveTo>
                  <a:lnTo>
                    <a:pt x="40476" y="2789444"/>
                  </a:lnTo>
                  <a:moveTo>
                    <a:pt x="86983" y="2712608"/>
                  </a:moveTo>
                  <a:lnTo>
                    <a:pt x="40476" y="2712608"/>
                  </a:lnTo>
                  <a:moveTo>
                    <a:pt x="86983" y="2634827"/>
                  </a:moveTo>
                  <a:lnTo>
                    <a:pt x="40476" y="2634827"/>
                  </a:lnTo>
                  <a:moveTo>
                    <a:pt x="86983" y="2557992"/>
                  </a:moveTo>
                  <a:lnTo>
                    <a:pt x="40476" y="2557992"/>
                  </a:lnTo>
                  <a:moveTo>
                    <a:pt x="86983" y="2480211"/>
                  </a:moveTo>
                  <a:lnTo>
                    <a:pt x="40476" y="2480211"/>
                  </a:lnTo>
                  <a:moveTo>
                    <a:pt x="86983" y="2403375"/>
                  </a:moveTo>
                  <a:lnTo>
                    <a:pt x="40476" y="2403375"/>
                  </a:lnTo>
                  <a:moveTo>
                    <a:pt x="86983" y="2249704"/>
                  </a:moveTo>
                  <a:lnTo>
                    <a:pt x="40476" y="2249704"/>
                  </a:lnTo>
                  <a:moveTo>
                    <a:pt x="86983" y="2171923"/>
                  </a:moveTo>
                  <a:lnTo>
                    <a:pt x="40476" y="2171923"/>
                  </a:lnTo>
                  <a:moveTo>
                    <a:pt x="86983" y="2095087"/>
                  </a:moveTo>
                  <a:lnTo>
                    <a:pt x="40476" y="2095087"/>
                  </a:lnTo>
                  <a:moveTo>
                    <a:pt x="86983" y="2017307"/>
                  </a:moveTo>
                  <a:lnTo>
                    <a:pt x="40476" y="2017307"/>
                  </a:lnTo>
                  <a:moveTo>
                    <a:pt x="86983" y="1940471"/>
                  </a:moveTo>
                  <a:lnTo>
                    <a:pt x="40476" y="1940471"/>
                  </a:lnTo>
                  <a:moveTo>
                    <a:pt x="86983" y="1862690"/>
                  </a:moveTo>
                  <a:lnTo>
                    <a:pt x="40476" y="1862690"/>
                  </a:lnTo>
                  <a:moveTo>
                    <a:pt x="86983" y="1785854"/>
                  </a:moveTo>
                  <a:lnTo>
                    <a:pt x="40476" y="1785854"/>
                  </a:lnTo>
                  <a:moveTo>
                    <a:pt x="86983" y="1708074"/>
                  </a:moveTo>
                  <a:lnTo>
                    <a:pt x="40476" y="1708074"/>
                  </a:lnTo>
                  <a:moveTo>
                    <a:pt x="86983" y="1631238"/>
                  </a:moveTo>
                  <a:lnTo>
                    <a:pt x="40476" y="1631238"/>
                  </a:lnTo>
                  <a:moveTo>
                    <a:pt x="86983" y="1476621"/>
                  </a:moveTo>
                  <a:lnTo>
                    <a:pt x="40476" y="1476621"/>
                  </a:lnTo>
                  <a:moveTo>
                    <a:pt x="86983" y="1398840"/>
                  </a:moveTo>
                  <a:lnTo>
                    <a:pt x="40476" y="1398840"/>
                  </a:lnTo>
                  <a:moveTo>
                    <a:pt x="86983" y="1322005"/>
                  </a:moveTo>
                  <a:lnTo>
                    <a:pt x="40476" y="1322005"/>
                  </a:lnTo>
                  <a:moveTo>
                    <a:pt x="86983" y="1244224"/>
                  </a:moveTo>
                  <a:lnTo>
                    <a:pt x="40476" y="1244224"/>
                  </a:lnTo>
                  <a:moveTo>
                    <a:pt x="86983" y="1167388"/>
                  </a:moveTo>
                  <a:lnTo>
                    <a:pt x="40476" y="1167388"/>
                  </a:lnTo>
                  <a:moveTo>
                    <a:pt x="86983" y="1089608"/>
                  </a:moveTo>
                  <a:lnTo>
                    <a:pt x="40476" y="1089608"/>
                  </a:lnTo>
                  <a:moveTo>
                    <a:pt x="86983" y="1012772"/>
                  </a:moveTo>
                  <a:lnTo>
                    <a:pt x="40476" y="1012772"/>
                  </a:lnTo>
                  <a:moveTo>
                    <a:pt x="86983" y="934991"/>
                  </a:moveTo>
                  <a:lnTo>
                    <a:pt x="40476" y="934991"/>
                  </a:lnTo>
                  <a:moveTo>
                    <a:pt x="86983" y="858155"/>
                  </a:moveTo>
                  <a:lnTo>
                    <a:pt x="40476" y="858155"/>
                  </a:lnTo>
                  <a:moveTo>
                    <a:pt x="86983" y="704484"/>
                  </a:moveTo>
                  <a:lnTo>
                    <a:pt x="40476" y="704484"/>
                  </a:lnTo>
                  <a:moveTo>
                    <a:pt x="86983" y="626703"/>
                  </a:moveTo>
                  <a:lnTo>
                    <a:pt x="40476" y="626703"/>
                  </a:lnTo>
                  <a:moveTo>
                    <a:pt x="86983" y="549868"/>
                  </a:moveTo>
                  <a:lnTo>
                    <a:pt x="40476" y="549868"/>
                  </a:lnTo>
                  <a:moveTo>
                    <a:pt x="86983" y="472087"/>
                  </a:moveTo>
                  <a:lnTo>
                    <a:pt x="40476" y="472087"/>
                  </a:lnTo>
                  <a:moveTo>
                    <a:pt x="86983" y="395251"/>
                  </a:moveTo>
                  <a:lnTo>
                    <a:pt x="40476" y="395251"/>
                  </a:lnTo>
                  <a:moveTo>
                    <a:pt x="86983" y="317470"/>
                  </a:moveTo>
                  <a:lnTo>
                    <a:pt x="40476" y="317470"/>
                  </a:lnTo>
                  <a:moveTo>
                    <a:pt x="86983" y="240635"/>
                  </a:moveTo>
                  <a:lnTo>
                    <a:pt x="40476" y="240635"/>
                  </a:lnTo>
                  <a:moveTo>
                    <a:pt x="86983" y="162854"/>
                  </a:moveTo>
                  <a:lnTo>
                    <a:pt x="40476" y="162854"/>
                  </a:lnTo>
                  <a:moveTo>
                    <a:pt x="86983" y="86018"/>
                  </a:moveTo>
                  <a:lnTo>
                    <a:pt x="40476" y="86018"/>
                  </a:lnTo>
                </a:path>
              </a:pathLst>
            </a:custGeom>
            <a:noFill/>
            <a:ln w="12700" cap="rnd">
              <a:solidFill>
                <a:srgbClr val="000000"/>
              </a:solidFill>
              <a:prstDash val="solid"/>
              <a:miter/>
            </a:ln>
          </p:spPr>
          <p:txBody>
            <a:bodyPr rtlCol="0" anchor="ctr"/>
            <a:lstStyle/>
            <a:p>
              <a:endParaRPr lang="en-US"/>
            </a:p>
          </p:txBody>
        </p:sp>
        <p:sp>
          <p:nvSpPr>
            <p:cNvPr id="159" name="Freeform: Shape 158">
              <a:extLst>
                <a:ext uri="{FF2B5EF4-FFF2-40B4-BE49-F238E27FC236}">
                  <a16:creationId xmlns:a16="http://schemas.microsoft.com/office/drawing/2014/main" id="{C16EAD48-2FBB-4F3B-972C-3889AE7166D0}"/>
                </a:ext>
              </a:extLst>
            </p:cNvPr>
            <p:cNvSpPr/>
            <p:nvPr/>
          </p:nvSpPr>
          <p:spPr>
            <a:xfrm>
              <a:off x="4997199" y="2109865"/>
              <a:ext cx="86982" cy="13503"/>
            </a:xfrm>
            <a:custGeom>
              <a:avLst/>
              <a:gdLst>
                <a:gd name="connsiteX0" fmla="*/ 86983 w 86982"/>
                <a:gd name="connsiteY0" fmla="*/ 0 h 13503"/>
                <a:gd name="connsiteX1" fmla="*/ 0 w 86982"/>
                <a:gd name="connsiteY1" fmla="*/ 0 h 13503"/>
              </a:gdLst>
              <a:ahLst/>
              <a:cxnLst>
                <a:cxn ang="0">
                  <a:pos x="connsiteX0" y="connsiteY0"/>
                </a:cxn>
                <a:cxn ang="0">
                  <a:pos x="connsiteX1" y="connsiteY1"/>
                </a:cxn>
              </a:cxnLst>
              <a:rect l="l" t="t" r="r" b="b"/>
              <a:pathLst>
                <a:path w="86982" h="13503">
                  <a:moveTo>
                    <a:pt x="86983" y="0"/>
                  </a:moveTo>
                  <a:lnTo>
                    <a:pt x="0" y="0"/>
                  </a:lnTo>
                </a:path>
              </a:pathLst>
            </a:custGeom>
            <a:ln w="12700" cap="rnd">
              <a:solidFill>
                <a:srgbClr val="000000"/>
              </a:solidFill>
              <a:prstDash val="solid"/>
              <a:miter/>
            </a:ln>
          </p:spPr>
          <p:txBody>
            <a:bodyPr rtlCol="0" anchor="ctr"/>
            <a:lstStyle/>
            <a:p>
              <a:endParaRPr lang="en-US"/>
            </a:p>
          </p:txBody>
        </p:sp>
        <p:sp>
          <p:nvSpPr>
            <p:cNvPr id="160" name="Freeform: Shape 159">
              <a:extLst>
                <a:ext uri="{FF2B5EF4-FFF2-40B4-BE49-F238E27FC236}">
                  <a16:creationId xmlns:a16="http://schemas.microsoft.com/office/drawing/2014/main" id="{235223C4-2466-43EA-90E1-F389AA5110CD}"/>
                </a:ext>
              </a:extLst>
            </p:cNvPr>
            <p:cNvSpPr/>
            <p:nvPr/>
          </p:nvSpPr>
          <p:spPr>
            <a:xfrm>
              <a:off x="7365453" y="4259777"/>
              <a:ext cx="198668" cy="254678"/>
            </a:xfrm>
            <a:custGeom>
              <a:avLst/>
              <a:gdLst>
                <a:gd name="connsiteX0" fmla="*/ 0 w 198668"/>
                <a:gd name="connsiteY0" fmla="*/ 254678 h 254678"/>
                <a:gd name="connsiteX1" fmla="*/ 198669 w 198668"/>
                <a:gd name="connsiteY1" fmla="*/ 254678 h 254678"/>
                <a:gd name="connsiteX2" fmla="*/ 99276 w 198668"/>
                <a:gd name="connsiteY2" fmla="*/ 254678 h 254678"/>
                <a:gd name="connsiteX3" fmla="*/ 99276 w 198668"/>
                <a:gd name="connsiteY3" fmla="*/ 0 h 254678"/>
              </a:gdLst>
              <a:ahLst/>
              <a:cxnLst>
                <a:cxn ang="0">
                  <a:pos x="connsiteX0" y="connsiteY0"/>
                </a:cxn>
                <a:cxn ang="0">
                  <a:pos x="connsiteX1" y="connsiteY1"/>
                </a:cxn>
                <a:cxn ang="0">
                  <a:pos x="connsiteX2" y="connsiteY2"/>
                </a:cxn>
                <a:cxn ang="0">
                  <a:pos x="connsiteX3" y="connsiteY3"/>
                </a:cxn>
              </a:cxnLst>
              <a:rect l="l" t="t" r="r" b="b"/>
              <a:pathLst>
                <a:path w="198668" h="254678">
                  <a:moveTo>
                    <a:pt x="0" y="254678"/>
                  </a:moveTo>
                  <a:lnTo>
                    <a:pt x="198669" y="254678"/>
                  </a:lnTo>
                  <a:lnTo>
                    <a:pt x="99276" y="254678"/>
                  </a:lnTo>
                  <a:lnTo>
                    <a:pt x="99276" y="0"/>
                  </a:lnTo>
                </a:path>
              </a:pathLst>
            </a:custGeom>
            <a:noFill/>
            <a:ln w="12700" cap="rnd">
              <a:solidFill>
                <a:srgbClr val="000000"/>
              </a:solidFill>
              <a:prstDash val="solid"/>
              <a:miter/>
            </a:ln>
          </p:spPr>
          <p:txBody>
            <a:bodyPr rtlCol="0" anchor="ctr"/>
            <a:lstStyle/>
            <a:p>
              <a:endParaRPr lang="en-US"/>
            </a:p>
          </p:txBody>
        </p:sp>
        <p:sp>
          <p:nvSpPr>
            <p:cNvPr id="161" name="Freeform: Shape 160">
              <a:extLst>
                <a:ext uri="{FF2B5EF4-FFF2-40B4-BE49-F238E27FC236}">
                  <a16:creationId xmlns:a16="http://schemas.microsoft.com/office/drawing/2014/main" id="{6FC5C911-55BB-4D32-AF4D-9317BF7D6DB4}"/>
                </a:ext>
              </a:extLst>
            </p:cNvPr>
            <p:cNvSpPr/>
            <p:nvPr/>
          </p:nvSpPr>
          <p:spPr>
            <a:xfrm>
              <a:off x="6720272" y="4153368"/>
              <a:ext cx="198668" cy="254678"/>
            </a:xfrm>
            <a:custGeom>
              <a:avLst/>
              <a:gdLst>
                <a:gd name="connsiteX0" fmla="*/ 0 w 198668"/>
                <a:gd name="connsiteY0" fmla="*/ 254678 h 254678"/>
                <a:gd name="connsiteX1" fmla="*/ 198669 w 198668"/>
                <a:gd name="connsiteY1" fmla="*/ 254678 h 254678"/>
                <a:gd name="connsiteX2" fmla="*/ 99392 w 198668"/>
                <a:gd name="connsiteY2" fmla="*/ 254678 h 254678"/>
                <a:gd name="connsiteX3" fmla="*/ 99392 w 198668"/>
                <a:gd name="connsiteY3" fmla="*/ 0 h 254678"/>
              </a:gdLst>
              <a:ahLst/>
              <a:cxnLst>
                <a:cxn ang="0">
                  <a:pos x="connsiteX0" y="connsiteY0"/>
                </a:cxn>
                <a:cxn ang="0">
                  <a:pos x="connsiteX1" y="connsiteY1"/>
                </a:cxn>
                <a:cxn ang="0">
                  <a:pos x="connsiteX2" y="connsiteY2"/>
                </a:cxn>
                <a:cxn ang="0">
                  <a:pos x="connsiteX3" y="connsiteY3"/>
                </a:cxn>
              </a:cxnLst>
              <a:rect l="l" t="t" r="r" b="b"/>
              <a:pathLst>
                <a:path w="198668" h="254678">
                  <a:moveTo>
                    <a:pt x="0" y="254678"/>
                  </a:moveTo>
                  <a:lnTo>
                    <a:pt x="198669" y="254678"/>
                  </a:lnTo>
                  <a:lnTo>
                    <a:pt x="99392" y="254678"/>
                  </a:lnTo>
                  <a:lnTo>
                    <a:pt x="99392" y="0"/>
                  </a:lnTo>
                </a:path>
              </a:pathLst>
            </a:custGeom>
            <a:noFill/>
            <a:ln w="12700" cap="rnd">
              <a:solidFill>
                <a:srgbClr val="000000"/>
              </a:solidFill>
              <a:prstDash val="solid"/>
              <a:miter/>
            </a:ln>
          </p:spPr>
          <p:txBody>
            <a:bodyPr rtlCol="0" anchor="ctr"/>
            <a:lstStyle/>
            <a:p>
              <a:endParaRPr lang="en-US"/>
            </a:p>
          </p:txBody>
        </p:sp>
        <p:sp>
          <p:nvSpPr>
            <p:cNvPr id="162" name="Freeform: Shape 161">
              <a:extLst>
                <a:ext uri="{FF2B5EF4-FFF2-40B4-BE49-F238E27FC236}">
                  <a16:creationId xmlns:a16="http://schemas.microsoft.com/office/drawing/2014/main" id="{21133EDA-EFBD-4289-9433-477DDD324354}"/>
                </a:ext>
              </a:extLst>
            </p:cNvPr>
            <p:cNvSpPr/>
            <p:nvPr/>
          </p:nvSpPr>
          <p:spPr>
            <a:xfrm>
              <a:off x="6063609" y="4046015"/>
              <a:ext cx="198552" cy="268587"/>
            </a:xfrm>
            <a:custGeom>
              <a:avLst/>
              <a:gdLst>
                <a:gd name="connsiteX0" fmla="*/ 0 w 198552"/>
                <a:gd name="connsiteY0" fmla="*/ 268587 h 268587"/>
                <a:gd name="connsiteX1" fmla="*/ 198553 w 198552"/>
                <a:gd name="connsiteY1" fmla="*/ 268587 h 268587"/>
                <a:gd name="connsiteX2" fmla="*/ 99277 w 198552"/>
                <a:gd name="connsiteY2" fmla="*/ 268587 h 268587"/>
                <a:gd name="connsiteX3" fmla="*/ 99277 w 198552"/>
                <a:gd name="connsiteY3" fmla="*/ 0 h 268587"/>
              </a:gdLst>
              <a:ahLst/>
              <a:cxnLst>
                <a:cxn ang="0">
                  <a:pos x="connsiteX0" y="connsiteY0"/>
                </a:cxn>
                <a:cxn ang="0">
                  <a:pos x="connsiteX1" y="connsiteY1"/>
                </a:cxn>
                <a:cxn ang="0">
                  <a:pos x="connsiteX2" y="connsiteY2"/>
                </a:cxn>
                <a:cxn ang="0">
                  <a:pos x="connsiteX3" y="connsiteY3"/>
                </a:cxn>
              </a:cxnLst>
              <a:rect l="l" t="t" r="r" b="b"/>
              <a:pathLst>
                <a:path w="198552" h="268587">
                  <a:moveTo>
                    <a:pt x="0" y="268587"/>
                  </a:moveTo>
                  <a:lnTo>
                    <a:pt x="198553" y="268587"/>
                  </a:lnTo>
                  <a:lnTo>
                    <a:pt x="99277" y="268587"/>
                  </a:lnTo>
                  <a:lnTo>
                    <a:pt x="99277" y="0"/>
                  </a:lnTo>
                </a:path>
              </a:pathLst>
            </a:custGeom>
            <a:noFill/>
            <a:ln w="12700" cap="rnd">
              <a:solidFill>
                <a:srgbClr val="000000"/>
              </a:solid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3F81CB76-671F-4D84-95C1-A4C85819BAAA}"/>
                </a:ext>
              </a:extLst>
            </p:cNvPr>
            <p:cNvSpPr/>
            <p:nvPr/>
          </p:nvSpPr>
          <p:spPr>
            <a:xfrm>
              <a:off x="5430026" y="3483859"/>
              <a:ext cx="198552" cy="252787"/>
            </a:xfrm>
            <a:custGeom>
              <a:avLst/>
              <a:gdLst>
                <a:gd name="connsiteX0" fmla="*/ 0 w 198552"/>
                <a:gd name="connsiteY0" fmla="*/ 252788 h 252787"/>
                <a:gd name="connsiteX1" fmla="*/ 198553 w 198552"/>
                <a:gd name="connsiteY1" fmla="*/ 252788 h 252787"/>
                <a:gd name="connsiteX2" fmla="*/ 99276 w 198552"/>
                <a:gd name="connsiteY2" fmla="*/ 252788 h 252787"/>
                <a:gd name="connsiteX3" fmla="*/ 99276 w 198552"/>
                <a:gd name="connsiteY3" fmla="*/ 0 h 252787"/>
              </a:gdLst>
              <a:ahLst/>
              <a:cxnLst>
                <a:cxn ang="0">
                  <a:pos x="connsiteX0" y="connsiteY0"/>
                </a:cxn>
                <a:cxn ang="0">
                  <a:pos x="connsiteX1" y="connsiteY1"/>
                </a:cxn>
                <a:cxn ang="0">
                  <a:pos x="connsiteX2" y="connsiteY2"/>
                </a:cxn>
                <a:cxn ang="0">
                  <a:pos x="connsiteX3" y="connsiteY3"/>
                </a:cxn>
              </a:cxnLst>
              <a:rect l="l" t="t" r="r" b="b"/>
              <a:pathLst>
                <a:path w="198552" h="252787">
                  <a:moveTo>
                    <a:pt x="0" y="252788"/>
                  </a:moveTo>
                  <a:lnTo>
                    <a:pt x="198553" y="252788"/>
                  </a:lnTo>
                  <a:lnTo>
                    <a:pt x="99276" y="252788"/>
                  </a:lnTo>
                  <a:lnTo>
                    <a:pt x="99276" y="0"/>
                  </a:lnTo>
                </a:path>
              </a:pathLst>
            </a:custGeom>
            <a:noFill/>
            <a:ln w="12700" cap="rnd">
              <a:solidFill>
                <a:srgbClr val="000000"/>
              </a:solidFill>
              <a:prstDash val="solid"/>
              <a:miter/>
            </a:ln>
          </p:spPr>
          <p:txBody>
            <a:bodyPr rtlCol="0" anchor="ctr"/>
            <a:lstStyle/>
            <a:p>
              <a:endParaRPr lang="en-US"/>
            </a:p>
          </p:txBody>
        </p:sp>
        <p:sp>
          <p:nvSpPr>
            <p:cNvPr id="164" name="TextBox 163">
              <a:extLst>
                <a:ext uri="{FF2B5EF4-FFF2-40B4-BE49-F238E27FC236}">
                  <a16:creationId xmlns:a16="http://schemas.microsoft.com/office/drawing/2014/main" id="{7C0A82D2-C9DA-4E62-9789-784CA7CC759E}"/>
                </a:ext>
              </a:extLst>
            </p:cNvPr>
            <p:cNvSpPr txBox="1"/>
            <p:nvPr/>
          </p:nvSpPr>
          <p:spPr>
            <a:xfrm>
              <a:off x="5249810" y="3789665"/>
              <a:ext cx="566181" cy="367214"/>
            </a:xfrm>
            <a:prstGeom prst="rect">
              <a:avLst/>
            </a:prstGeom>
            <a:noFill/>
          </p:spPr>
          <p:txBody>
            <a:bodyPr wrap="none" rtlCol="0">
              <a:spAutoFit/>
            </a:bodyPr>
            <a:lstStyle/>
            <a:p>
              <a:pPr algn="ctr"/>
              <a:r>
                <a:rPr lang="en-US" sz="1600" b="1" dirty="0">
                  <a:solidFill>
                    <a:prstClr val="black"/>
                  </a:solidFill>
                  <a:latin typeface="Arial Narrow" panose="020B0606020202030204" pitchFamily="34" charset="0"/>
                  <a:cs typeface="Arial"/>
                  <a:sym typeface="Arial"/>
                  <a:rtl val="0"/>
                </a:rPr>
                <a:t>-35.9</a:t>
              </a:r>
            </a:p>
          </p:txBody>
        </p:sp>
        <p:sp>
          <p:nvSpPr>
            <p:cNvPr id="165" name="TextBox 164">
              <a:extLst>
                <a:ext uri="{FF2B5EF4-FFF2-40B4-BE49-F238E27FC236}">
                  <a16:creationId xmlns:a16="http://schemas.microsoft.com/office/drawing/2014/main" id="{41A3F1D3-5E74-4632-B7E4-A08A9795701C}"/>
                </a:ext>
              </a:extLst>
            </p:cNvPr>
            <p:cNvSpPr txBox="1"/>
            <p:nvPr/>
          </p:nvSpPr>
          <p:spPr>
            <a:xfrm>
              <a:off x="5107144" y="4033670"/>
              <a:ext cx="851515" cy="283757"/>
            </a:xfrm>
            <a:prstGeom prst="rect">
              <a:avLst/>
            </a:prstGeom>
            <a:noFill/>
          </p:spPr>
          <p:txBody>
            <a:bodyPr wrap="none" rtlCol="0">
              <a:spAutoFit/>
            </a:bodyPr>
            <a:lstStyle/>
            <a:p>
              <a:pPr algn="ctr"/>
              <a:r>
                <a:rPr lang="en-US" sz="1100" b="1">
                  <a:solidFill>
                    <a:prstClr val="black"/>
                  </a:solidFill>
                  <a:latin typeface="Arial Narrow" panose="020B0606020202030204" pitchFamily="34" charset="0"/>
                  <a:cs typeface="Arial"/>
                  <a:sym typeface="Arial"/>
                  <a:rtl val="0"/>
                </a:rPr>
                <a:t>(-42.4, -29.4)</a:t>
              </a:r>
            </a:p>
          </p:txBody>
        </p:sp>
        <p:sp>
          <p:nvSpPr>
            <p:cNvPr id="166" name="TextBox 165">
              <a:extLst>
                <a:ext uri="{FF2B5EF4-FFF2-40B4-BE49-F238E27FC236}">
                  <a16:creationId xmlns:a16="http://schemas.microsoft.com/office/drawing/2014/main" id="{210872DF-B429-43A8-901F-893CD52F6AA8}"/>
                </a:ext>
              </a:extLst>
            </p:cNvPr>
            <p:cNvSpPr txBox="1"/>
            <p:nvPr/>
          </p:nvSpPr>
          <p:spPr>
            <a:xfrm>
              <a:off x="5838118" y="4271747"/>
              <a:ext cx="566181" cy="367214"/>
            </a:xfrm>
            <a:prstGeom prst="rect">
              <a:avLst/>
            </a:prstGeom>
            <a:noFill/>
          </p:spPr>
          <p:txBody>
            <a:bodyPr wrap="none" rtlCol="0">
              <a:spAutoFit/>
            </a:bodyPr>
            <a:lstStyle/>
            <a:p>
              <a:pPr algn="ctr"/>
              <a:r>
                <a:rPr lang="en-US" sz="1600" b="1">
                  <a:solidFill>
                    <a:prstClr val="black"/>
                  </a:solidFill>
                  <a:latin typeface="Arial Narrow" panose="020B0606020202030204" pitchFamily="34" charset="0"/>
                  <a:cs typeface="Arial"/>
                  <a:sym typeface="Arial"/>
                  <a:rtl val="0"/>
                </a:rPr>
                <a:t>-50.5</a:t>
              </a:r>
            </a:p>
          </p:txBody>
        </p:sp>
        <p:sp>
          <p:nvSpPr>
            <p:cNvPr id="167" name="TextBox 166">
              <a:extLst>
                <a:ext uri="{FF2B5EF4-FFF2-40B4-BE49-F238E27FC236}">
                  <a16:creationId xmlns:a16="http://schemas.microsoft.com/office/drawing/2014/main" id="{CB3889E4-4DA8-499F-8385-C2ED0F60BD00}"/>
                </a:ext>
              </a:extLst>
            </p:cNvPr>
            <p:cNvSpPr txBox="1"/>
            <p:nvPr/>
          </p:nvSpPr>
          <p:spPr>
            <a:xfrm>
              <a:off x="5695452" y="4490221"/>
              <a:ext cx="851515" cy="283757"/>
            </a:xfrm>
            <a:prstGeom prst="rect">
              <a:avLst/>
            </a:prstGeom>
            <a:noFill/>
          </p:spPr>
          <p:txBody>
            <a:bodyPr wrap="none" rtlCol="0">
              <a:spAutoFit/>
            </a:bodyPr>
            <a:lstStyle/>
            <a:p>
              <a:pPr algn="ctr"/>
              <a:r>
                <a:rPr lang="en-US" sz="1100" b="1">
                  <a:solidFill>
                    <a:prstClr val="black"/>
                  </a:solidFill>
                  <a:latin typeface="Arial Narrow" panose="020B0606020202030204" pitchFamily="34" charset="0"/>
                  <a:cs typeface="Arial"/>
                  <a:sym typeface="Arial"/>
                  <a:rtl val="0"/>
                </a:rPr>
                <a:t>(-57.0, -44.0)</a:t>
              </a:r>
            </a:p>
          </p:txBody>
        </p:sp>
        <p:sp>
          <p:nvSpPr>
            <p:cNvPr id="168" name="TextBox 167">
              <a:extLst>
                <a:ext uri="{FF2B5EF4-FFF2-40B4-BE49-F238E27FC236}">
                  <a16:creationId xmlns:a16="http://schemas.microsoft.com/office/drawing/2014/main" id="{C3080D96-4CD5-41EF-9E1F-2496A0ECD139}"/>
                </a:ext>
              </a:extLst>
            </p:cNvPr>
            <p:cNvSpPr txBox="1"/>
            <p:nvPr/>
          </p:nvSpPr>
          <p:spPr>
            <a:xfrm>
              <a:off x="6519673" y="4385252"/>
              <a:ext cx="566181" cy="367214"/>
            </a:xfrm>
            <a:prstGeom prst="rect">
              <a:avLst/>
            </a:prstGeom>
            <a:noFill/>
          </p:spPr>
          <p:txBody>
            <a:bodyPr wrap="none" rtlCol="0">
              <a:spAutoFit/>
            </a:bodyPr>
            <a:lstStyle/>
            <a:p>
              <a:pPr algn="ctr"/>
              <a:r>
                <a:rPr lang="en-US" sz="1600" b="1">
                  <a:solidFill>
                    <a:prstClr val="black"/>
                  </a:solidFill>
                  <a:latin typeface="Arial Narrow" panose="020B0606020202030204" pitchFamily="34" charset="0"/>
                  <a:cs typeface="Arial"/>
                  <a:sym typeface="Arial"/>
                  <a:rtl val="0"/>
                </a:rPr>
                <a:t>-53.2</a:t>
              </a:r>
            </a:p>
          </p:txBody>
        </p:sp>
        <p:sp>
          <p:nvSpPr>
            <p:cNvPr id="169" name="TextBox 168">
              <a:extLst>
                <a:ext uri="{FF2B5EF4-FFF2-40B4-BE49-F238E27FC236}">
                  <a16:creationId xmlns:a16="http://schemas.microsoft.com/office/drawing/2014/main" id="{002E1A9B-3F79-42B4-A9FC-0B4CC0E6C30B}"/>
                </a:ext>
              </a:extLst>
            </p:cNvPr>
            <p:cNvSpPr txBox="1"/>
            <p:nvPr/>
          </p:nvSpPr>
          <p:spPr>
            <a:xfrm>
              <a:off x="6377007" y="4616045"/>
              <a:ext cx="851515" cy="283757"/>
            </a:xfrm>
            <a:prstGeom prst="rect">
              <a:avLst/>
            </a:prstGeom>
            <a:noFill/>
          </p:spPr>
          <p:txBody>
            <a:bodyPr wrap="none" rtlCol="0">
              <a:spAutoFit/>
            </a:bodyPr>
            <a:lstStyle/>
            <a:p>
              <a:pPr algn="ctr"/>
              <a:r>
                <a:rPr lang="en-US" sz="1100" b="1">
                  <a:solidFill>
                    <a:prstClr val="black"/>
                  </a:solidFill>
                  <a:latin typeface="Arial Narrow" panose="020B0606020202030204" pitchFamily="34" charset="0"/>
                  <a:cs typeface="Arial"/>
                  <a:sym typeface="Arial"/>
                  <a:rtl val="0"/>
                </a:rPr>
                <a:t>(-59.7, -46.7)</a:t>
              </a:r>
            </a:p>
          </p:txBody>
        </p:sp>
        <p:sp>
          <p:nvSpPr>
            <p:cNvPr id="170" name="TextBox 169">
              <a:extLst>
                <a:ext uri="{FF2B5EF4-FFF2-40B4-BE49-F238E27FC236}">
                  <a16:creationId xmlns:a16="http://schemas.microsoft.com/office/drawing/2014/main" id="{F1F84242-4212-4199-AEE6-D4727789581D}"/>
                </a:ext>
              </a:extLst>
            </p:cNvPr>
            <p:cNvSpPr txBox="1"/>
            <p:nvPr/>
          </p:nvSpPr>
          <p:spPr>
            <a:xfrm>
              <a:off x="7172103" y="4523902"/>
              <a:ext cx="566181" cy="367214"/>
            </a:xfrm>
            <a:prstGeom prst="rect">
              <a:avLst/>
            </a:prstGeom>
            <a:noFill/>
          </p:spPr>
          <p:txBody>
            <a:bodyPr wrap="none" rtlCol="0">
              <a:spAutoFit/>
            </a:bodyPr>
            <a:lstStyle/>
            <a:p>
              <a:pPr algn="ctr"/>
              <a:r>
                <a:rPr lang="en-US" sz="1600" b="1">
                  <a:solidFill>
                    <a:prstClr val="black"/>
                  </a:solidFill>
                  <a:latin typeface="Arial Narrow" panose="020B0606020202030204" pitchFamily="34" charset="0"/>
                  <a:cs typeface="Arial"/>
                  <a:sym typeface="Arial"/>
                  <a:rtl val="0"/>
                </a:rPr>
                <a:t>-55.8</a:t>
              </a:r>
            </a:p>
          </p:txBody>
        </p:sp>
        <p:sp>
          <p:nvSpPr>
            <p:cNvPr id="171" name="TextBox 170">
              <a:extLst>
                <a:ext uri="{FF2B5EF4-FFF2-40B4-BE49-F238E27FC236}">
                  <a16:creationId xmlns:a16="http://schemas.microsoft.com/office/drawing/2014/main" id="{17BC6751-D0DE-4C89-B616-EB03D9063DC5}"/>
                </a:ext>
              </a:extLst>
            </p:cNvPr>
            <p:cNvSpPr txBox="1"/>
            <p:nvPr/>
          </p:nvSpPr>
          <p:spPr>
            <a:xfrm>
              <a:off x="7029437" y="4740502"/>
              <a:ext cx="851515" cy="283757"/>
            </a:xfrm>
            <a:prstGeom prst="rect">
              <a:avLst/>
            </a:prstGeom>
            <a:noFill/>
          </p:spPr>
          <p:txBody>
            <a:bodyPr wrap="none" rtlCol="0">
              <a:spAutoFit/>
            </a:bodyPr>
            <a:lstStyle/>
            <a:p>
              <a:pPr algn="ctr"/>
              <a:r>
                <a:rPr lang="en-US" sz="1100" b="1">
                  <a:solidFill>
                    <a:prstClr val="black"/>
                  </a:solidFill>
                  <a:latin typeface="Arial Narrow" panose="020B0606020202030204" pitchFamily="34" charset="0"/>
                  <a:cs typeface="Arial"/>
                  <a:sym typeface="Arial"/>
                  <a:rtl val="0"/>
                </a:rPr>
                <a:t>(-62.3, -49.3)</a:t>
              </a:r>
            </a:p>
          </p:txBody>
        </p:sp>
        <p:grpSp>
          <p:nvGrpSpPr>
            <p:cNvPr id="172" name="Group 171">
              <a:extLst>
                <a:ext uri="{FF2B5EF4-FFF2-40B4-BE49-F238E27FC236}">
                  <a16:creationId xmlns:a16="http://schemas.microsoft.com/office/drawing/2014/main" id="{C58B5667-5AA9-45DB-897E-4F0BCECE9D0B}"/>
                </a:ext>
              </a:extLst>
            </p:cNvPr>
            <p:cNvGrpSpPr/>
            <p:nvPr/>
          </p:nvGrpSpPr>
          <p:grpSpPr>
            <a:xfrm>
              <a:off x="4513936" y="2006553"/>
              <a:ext cx="426719" cy="3406607"/>
              <a:chOff x="1202520" y="2346074"/>
              <a:chExt cx="426719" cy="3140731"/>
            </a:xfrm>
          </p:grpSpPr>
          <p:sp>
            <p:nvSpPr>
              <p:cNvPr id="173" name="TextBox 172">
                <a:extLst>
                  <a:ext uri="{FF2B5EF4-FFF2-40B4-BE49-F238E27FC236}">
                    <a16:creationId xmlns:a16="http://schemas.microsoft.com/office/drawing/2014/main" id="{FB3FBB5B-48D9-4186-BCD0-DD3617C2C4EE}"/>
                  </a:ext>
                </a:extLst>
              </p:cNvPr>
              <p:cNvSpPr txBox="1"/>
              <p:nvPr/>
            </p:nvSpPr>
            <p:spPr>
              <a:xfrm>
                <a:off x="1202520" y="5148251"/>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-80</a:t>
                </a:r>
              </a:p>
            </p:txBody>
          </p:sp>
          <p:sp>
            <p:nvSpPr>
              <p:cNvPr id="174" name="TextBox 173">
                <a:extLst>
                  <a:ext uri="{FF2B5EF4-FFF2-40B4-BE49-F238E27FC236}">
                    <a16:creationId xmlns:a16="http://schemas.microsoft.com/office/drawing/2014/main" id="{74EEFA8C-F4C7-4EED-BC4F-CE0919D1CD99}"/>
                  </a:ext>
                </a:extLst>
              </p:cNvPr>
              <p:cNvSpPr txBox="1"/>
              <p:nvPr/>
            </p:nvSpPr>
            <p:spPr>
              <a:xfrm>
                <a:off x="1202520" y="4429364"/>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-60</a:t>
                </a:r>
              </a:p>
            </p:txBody>
          </p:sp>
          <p:sp>
            <p:nvSpPr>
              <p:cNvPr id="175" name="TextBox 174">
                <a:extLst>
                  <a:ext uri="{FF2B5EF4-FFF2-40B4-BE49-F238E27FC236}">
                    <a16:creationId xmlns:a16="http://schemas.microsoft.com/office/drawing/2014/main" id="{4C8BB965-3CC2-4E1F-9632-55E84EF2907D}"/>
                  </a:ext>
                </a:extLst>
              </p:cNvPr>
              <p:cNvSpPr txBox="1"/>
              <p:nvPr/>
            </p:nvSpPr>
            <p:spPr>
              <a:xfrm>
                <a:off x="1202520" y="3724476"/>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-40</a:t>
                </a:r>
              </a:p>
            </p:txBody>
          </p:sp>
          <p:sp>
            <p:nvSpPr>
              <p:cNvPr id="176" name="TextBox 175">
                <a:extLst>
                  <a:ext uri="{FF2B5EF4-FFF2-40B4-BE49-F238E27FC236}">
                    <a16:creationId xmlns:a16="http://schemas.microsoft.com/office/drawing/2014/main" id="{F20F99DD-7AAB-4F81-BD50-48D4479E5FD8}"/>
                  </a:ext>
                </a:extLst>
              </p:cNvPr>
              <p:cNvSpPr txBox="1"/>
              <p:nvPr/>
            </p:nvSpPr>
            <p:spPr>
              <a:xfrm>
                <a:off x="1202520" y="3026434"/>
                <a:ext cx="426719"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-20</a:t>
                </a:r>
              </a:p>
            </p:txBody>
          </p:sp>
          <p:sp>
            <p:nvSpPr>
              <p:cNvPr id="177" name="TextBox 176">
                <a:extLst>
                  <a:ext uri="{FF2B5EF4-FFF2-40B4-BE49-F238E27FC236}">
                    <a16:creationId xmlns:a16="http://schemas.microsoft.com/office/drawing/2014/main" id="{7D8234B0-6AE6-4BD4-B06F-78E9C0B30D48}"/>
                  </a:ext>
                </a:extLst>
              </p:cNvPr>
              <p:cNvSpPr txBox="1"/>
              <p:nvPr/>
            </p:nvSpPr>
            <p:spPr>
              <a:xfrm>
                <a:off x="1351599" y="2346074"/>
                <a:ext cx="277640" cy="338554"/>
              </a:xfrm>
              <a:prstGeom prst="rect">
                <a:avLst/>
              </a:prstGeom>
              <a:noFill/>
            </p:spPr>
            <p:txBody>
              <a:bodyPr wrap="none" lIns="0" tIns="0" rIns="0" bIns="0" rtlCol="0">
                <a:noAutofit/>
              </a:bodyPr>
              <a:lstStyle/>
              <a:p>
                <a:pPr algn="r"/>
                <a:r>
                  <a:rPr lang="en-US" sz="1400" spc="0" baseline="0">
                    <a:latin typeface="Arial Narrow" panose="020B0606020202030204" pitchFamily="34" charset="0"/>
                    <a:cs typeface="Arial"/>
                    <a:sym typeface="Arial"/>
                    <a:rtl val="0"/>
                  </a:rPr>
                  <a:t>0</a:t>
                </a:r>
              </a:p>
            </p:txBody>
          </p:sp>
        </p:grpSp>
        <p:sp>
          <p:nvSpPr>
            <p:cNvPr id="178" name="TextBox 177">
              <a:extLst>
                <a:ext uri="{FF2B5EF4-FFF2-40B4-BE49-F238E27FC236}">
                  <a16:creationId xmlns:a16="http://schemas.microsoft.com/office/drawing/2014/main" id="{5E331E10-E29D-4FA9-A4A6-8996D1FEEB3C}"/>
                </a:ext>
              </a:extLst>
            </p:cNvPr>
            <p:cNvSpPr txBox="1"/>
            <p:nvPr/>
          </p:nvSpPr>
          <p:spPr>
            <a:xfrm>
              <a:off x="5304920" y="5263241"/>
              <a:ext cx="513281" cy="286232"/>
            </a:xfrm>
            <a:prstGeom prst="rect">
              <a:avLst/>
            </a:prstGeom>
            <a:noFill/>
          </p:spPr>
          <p:txBody>
            <a:bodyPr wrap="none" rtlCol="0">
              <a:spAutoFit/>
            </a:bodyPr>
            <a:lstStyle/>
            <a:p>
              <a:pPr algn="ctr">
                <a:lnSpc>
                  <a:spcPct val="90000"/>
                </a:lnSpc>
              </a:pPr>
              <a:r>
                <a:rPr lang="en-US" sz="1400">
                  <a:solidFill>
                    <a:srgbClr val="000000"/>
                  </a:solidFill>
                  <a:latin typeface="Arial Narrow" panose="020B0606020202030204" pitchFamily="34" charset="0"/>
                  <a:cs typeface="Arial"/>
                  <a:sym typeface="Arial"/>
                  <a:rtl val="0"/>
                </a:rPr>
                <a:t>6 mg</a:t>
              </a:r>
            </a:p>
          </p:txBody>
        </p:sp>
        <p:sp>
          <p:nvSpPr>
            <p:cNvPr id="179" name="TextBox 178">
              <a:extLst>
                <a:ext uri="{FF2B5EF4-FFF2-40B4-BE49-F238E27FC236}">
                  <a16:creationId xmlns:a16="http://schemas.microsoft.com/office/drawing/2014/main" id="{0B314169-17A2-4EEB-88A1-72A57F7C5EC4}"/>
                </a:ext>
              </a:extLst>
            </p:cNvPr>
            <p:cNvSpPr txBox="1"/>
            <p:nvPr/>
          </p:nvSpPr>
          <p:spPr>
            <a:xfrm>
              <a:off x="5899273" y="5263241"/>
              <a:ext cx="595035" cy="286232"/>
            </a:xfrm>
            <a:prstGeom prst="rect">
              <a:avLst/>
            </a:prstGeom>
            <a:noFill/>
          </p:spPr>
          <p:txBody>
            <a:bodyPr wrap="none" rtlCol="0">
              <a:spAutoFit/>
            </a:bodyPr>
            <a:lstStyle/>
            <a:p>
              <a:pPr algn="ctr">
                <a:lnSpc>
                  <a:spcPct val="90000"/>
                </a:lnSpc>
              </a:pPr>
              <a:r>
                <a:rPr lang="en-US" sz="1400">
                  <a:solidFill>
                    <a:srgbClr val="000000"/>
                  </a:solidFill>
                  <a:latin typeface="Arial Narrow" panose="020B0606020202030204" pitchFamily="34" charset="0"/>
                  <a:cs typeface="Arial"/>
                  <a:sym typeface="Arial"/>
                  <a:rtl val="0"/>
                </a:rPr>
                <a:t>12 mg</a:t>
              </a:r>
            </a:p>
          </p:txBody>
        </p:sp>
        <p:sp>
          <p:nvSpPr>
            <p:cNvPr id="180" name="TextBox 179">
              <a:extLst>
                <a:ext uri="{FF2B5EF4-FFF2-40B4-BE49-F238E27FC236}">
                  <a16:creationId xmlns:a16="http://schemas.microsoft.com/office/drawing/2014/main" id="{BA047109-B7B1-4A5D-BB83-C9B2119A5A45}"/>
                </a:ext>
              </a:extLst>
            </p:cNvPr>
            <p:cNvSpPr txBox="1"/>
            <p:nvPr/>
          </p:nvSpPr>
          <p:spPr>
            <a:xfrm>
              <a:off x="6565822" y="5263241"/>
              <a:ext cx="595035" cy="286232"/>
            </a:xfrm>
            <a:prstGeom prst="rect">
              <a:avLst/>
            </a:prstGeom>
            <a:noFill/>
          </p:spPr>
          <p:txBody>
            <a:bodyPr wrap="none" rtlCol="0">
              <a:spAutoFit/>
            </a:bodyPr>
            <a:lstStyle/>
            <a:p>
              <a:pPr algn="ctr">
                <a:lnSpc>
                  <a:spcPct val="90000"/>
                </a:lnSpc>
              </a:pPr>
              <a:r>
                <a:rPr lang="en-US" sz="1400">
                  <a:solidFill>
                    <a:srgbClr val="000000"/>
                  </a:solidFill>
                  <a:latin typeface="Arial Narrow" panose="020B0606020202030204" pitchFamily="34" charset="0"/>
                  <a:cs typeface="Arial"/>
                  <a:sym typeface="Arial"/>
                  <a:rtl val="0"/>
                </a:rPr>
                <a:t>18 mg</a:t>
              </a:r>
            </a:p>
          </p:txBody>
        </p:sp>
        <p:sp>
          <p:nvSpPr>
            <p:cNvPr id="181" name="TextBox 180">
              <a:extLst>
                <a:ext uri="{FF2B5EF4-FFF2-40B4-BE49-F238E27FC236}">
                  <a16:creationId xmlns:a16="http://schemas.microsoft.com/office/drawing/2014/main" id="{C07F4495-8EE4-46AD-A3FD-36D8847548E0}"/>
                </a:ext>
              </a:extLst>
            </p:cNvPr>
            <p:cNvSpPr txBox="1"/>
            <p:nvPr/>
          </p:nvSpPr>
          <p:spPr>
            <a:xfrm>
              <a:off x="7143368" y="5263241"/>
              <a:ext cx="595035" cy="286232"/>
            </a:xfrm>
            <a:prstGeom prst="rect">
              <a:avLst/>
            </a:prstGeom>
            <a:noFill/>
          </p:spPr>
          <p:txBody>
            <a:bodyPr wrap="none" rtlCol="0">
              <a:spAutoFit/>
            </a:bodyPr>
            <a:lstStyle/>
            <a:p>
              <a:pPr algn="ctr">
                <a:lnSpc>
                  <a:spcPct val="90000"/>
                </a:lnSpc>
              </a:pPr>
              <a:r>
                <a:rPr lang="en-US" sz="1400">
                  <a:solidFill>
                    <a:srgbClr val="000000"/>
                  </a:solidFill>
                  <a:latin typeface="Arial Narrow" panose="020B0606020202030204" pitchFamily="34" charset="0"/>
                  <a:cs typeface="Arial"/>
                  <a:sym typeface="Arial"/>
                  <a:rtl val="0"/>
                </a:rPr>
                <a:t>30 mg</a:t>
              </a:r>
            </a:p>
          </p:txBody>
        </p:sp>
      </p:grpSp>
      <p:pic>
        <p:nvPicPr>
          <p:cNvPr id="2" name="Picture 1" descr="Logo&#10;&#10;Description automatically generated">
            <a:extLst>
              <a:ext uri="{FF2B5EF4-FFF2-40B4-BE49-F238E27FC236}">
                <a16:creationId xmlns:a16="http://schemas.microsoft.com/office/drawing/2014/main" id="{64A9ACB7-D3CB-781B-E8FF-06B7FF1E0B74}"/>
              </a:ext>
            </a:extLst>
          </p:cNvPr>
          <p:cNvPicPr>
            <a:picLocks noChangeAspect="1"/>
          </p:cNvPicPr>
          <p:nvPr/>
        </p:nvPicPr>
        <p:blipFill>
          <a:blip r:embed="rId2"/>
          <a:stretch>
            <a:fillRect/>
          </a:stretch>
        </p:blipFill>
        <p:spPr>
          <a:xfrm>
            <a:off x="10484634" y="6466646"/>
            <a:ext cx="1534836" cy="238653"/>
          </a:xfrm>
          <a:prstGeom prst="rect">
            <a:avLst/>
          </a:prstGeom>
        </p:spPr>
      </p:pic>
    </p:spTree>
    <p:extLst>
      <p:ext uri="{BB962C8B-B14F-4D97-AF65-F5344CB8AC3E}">
        <p14:creationId xmlns:p14="http://schemas.microsoft.com/office/powerpoint/2010/main" val="2298207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11754</TotalTime>
  <Words>1958</Words>
  <Application>Microsoft Office PowerPoint</Application>
  <PresentationFormat>Widescreen</PresentationFormat>
  <Paragraphs>352</Paragraphs>
  <Slides>11</Slides>
  <Notes>2</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11</vt:i4>
      </vt:variant>
    </vt:vector>
  </HeadingPairs>
  <TitlesOfParts>
    <vt:vector size="21" baseType="lpstr">
      <vt:lpstr>Arial</vt:lpstr>
      <vt:lpstr>Arial Narrow</vt:lpstr>
      <vt:lpstr>Arial Nova</vt:lpstr>
      <vt:lpstr>Calibri</vt:lpstr>
      <vt:lpstr>Calibri Light</vt:lpstr>
      <vt:lpstr>Lub Dub Medium</vt:lpstr>
      <vt:lpstr>Office Theme</vt:lpstr>
      <vt:lpstr>Custom Design</vt:lpstr>
      <vt:lpstr>1_Office Theme</vt:lpstr>
      <vt:lpstr>CS ChemDraw Drawing</vt:lpstr>
      <vt:lpstr>PowerPoint Presentation</vt:lpstr>
      <vt:lpstr>Disclaimer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Lindsay Beninati</cp:lastModifiedBy>
  <cp:revision>50</cp:revision>
  <dcterms:created xsi:type="dcterms:W3CDTF">2021-01-20T00:44:10Z</dcterms:created>
  <dcterms:modified xsi:type="dcterms:W3CDTF">2023-04-06T17:47:35Z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81acc0d-dcc4-4dc9-a2c5-be70b05a2fe6_Enabled">
    <vt:lpwstr>true</vt:lpwstr>
  </property>
  <property fmtid="{D5CDD505-2E9C-101B-9397-08002B2CF9AE}" pid="3" name="MSIP_Label_e81acc0d-dcc4-4dc9-a2c5-be70b05a2fe6_SetDate">
    <vt:lpwstr>2023-01-05T18:46:48Z</vt:lpwstr>
  </property>
  <property fmtid="{D5CDD505-2E9C-101B-9397-08002B2CF9AE}" pid="4" name="MSIP_Label_e81acc0d-dcc4-4dc9-a2c5-be70b05a2fe6_Method">
    <vt:lpwstr>Privileged</vt:lpwstr>
  </property>
  <property fmtid="{D5CDD505-2E9C-101B-9397-08002B2CF9AE}" pid="5" name="MSIP_Label_e81acc0d-dcc4-4dc9-a2c5-be70b05a2fe6_Name">
    <vt:lpwstr>e81acc0d-dcc4-4dc9-a2c5-be70b05a2fe6</vt:lpwstr>
  </property>
  <property fmtid="{D5CDD505-2E9C-101B-9397-08002B2CF9AE}" pid="6" name="MSIP_Label_e81acc0d-dcc4-4dc9-a2c5-be70b05a2fe6_SiteId">
    <vt:lpwstr>a00de4ec-48a8-43a6-be74-e31274e2060d</vt:lpwstr>
  </property>
  <property fmtid="{D5CDD505-2E9C-101B-9397-08002B2CF9AE}" pid="7" name="MSIP_Label_e81acc0d-dcc4-4dc9-a2c5-be70b05a2fe6_ActionId">
    <vt:lpwstr>9b3340a4-8cc2-42df-92cc-1d85ee6e91e1</vt:lpwstr>
  </property>
  <property fmtid="{D5CDD505-2E9C-101B-9397-08002B2CF9AE}" pid="8" name="MSIP_Label_e81acc0d-dcc4-4dc9-a2c5-be70b05a2fe6_ContentBits">
    <vt:lpwstr>0</vt:lpwstr>
  </property>
  <property fmtid="{D5CDD505-2E9C-101B-9397-08002B2CF9AE}" pid="9" name="MerckAIPLabel">
    <vt:lpwstr>NotClassified</vt:lpwstr>
  </property>
  <property fmtid="{D5CDD505-2E9C-101B-9397-08002B2CF9AE}" pid="10" name="MerckAIPDataExchange">
    <vt:lpwstr>!MRKMIP@NotClassified</vt:lpwstr>
  </property>
  <property fmtid="{D5CDD505-2E9C-101B-9397-08002B2CF9AE}" pid="11" name="_NewReviewCycle">
    <vt:lpwstr/>
  </property>
</Properties>
</file>