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231C20-65D9-1B1D-0BE3-C208C6288E8A}" name="Karen Lebo" initials="KRL" userId="Karen Lebo"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5782"/>
  </p:normalViewPr>
  <p:slideViewPr>
    <p:cSldViewPr snapToGrid="0">
      <p:cViewPr varScale="1">
        <p:scale>
          <a:sx n="62" d="100"/>
          <a:sy n="62" d="100"/>
        </p:scale>
        <p:origin x="752"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B812C-86AC-4CA2-91ED-92A705182872}" type="datetimeFigureOut">
              <a:rPr lang="en-US" smtClean="0"/>
              <a:t>4/6/2023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D5494C-17BE-4073-99B8-75E328775112}" type="slidenum">
              <a:rPr lang="en-US" smtClean="0"/>
              <a:t>‹#›</a:t>
            </a:fld>
            <a:endParaRPr lang="en-US"/>
          </a:p>
        </p:txBody>
      </p:sp>
    </p:spTree>
    <p:extLst>
      <p:ext uri="{BB962C8B-B14F-4D97-AF65-F5344CB8AC3E}">
        <p14:creationId xmlns:p14="http://schemas.microsoft.com/office/powerpoint/2010/main" val="415318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1C7EF-399A-F63B-0F89-F2C72B0379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712D45-8468-683A-4FD6-337C3CEA61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D20169-8B1E-8460-E379-02E70E9F5324}"/>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0DF6B379-1CEE-A78A-AE3E-DF79FE1566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7568D-D050-8860-D949-B0E9451A9D99}"/>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26499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C4B99-CAEB-FED3-910C-4A161E6B52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FB610D-B25C-75F8-F55B-3B69821B5B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C77E6-EE7D-7045-FBD0-44F256B4455E}"/>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5BC9F64B-EE36-0803-3D32-FAFD98950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BCF34-3EE2-C14D-6690-5089C7896507}"/>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258300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F32F0-125F-2BBA-7301-CD74495FF7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7B7E7D-0A27-FA9D-2E15-5A9EE53269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45DCB-92C6-B036-2D69-4A3E04401B23}"/>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4189792B-4C4C-5F28-154F-206B54587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F8DAD-5FF2-9593-AEEA-0C263F674A8A}"/>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295521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35C5-C1E8-EFEA-BB62-4F6EBDD78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CB30B8-47C5-0FCF-702B-25252B209A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45C53E-877F-2472-902D-3A462C385A8E}"/>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E9BBDB19-25C3-8E4F-822E-FB2861CD3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D31029-C69B-56F5-C3C6-999FD3E33E13}"/>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54092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42ED-A373-7466-55D3-A7EBED558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2DF670-4553-FA1C-7FB4-17A8EEF43A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F3BD24-9C8C-3D40-AE89-90451657C143}"/>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46062B04-B11B-F943-8F51-47820E9A49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C4153-D378-FFDF-AD4B-155F68BBD083}"/>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298101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5541-2A83-1B4B-D5F0-3C7552BCED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C63984-1771-843E-B96A-8247AAE54E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11A2FF-70AE-0A2F-1271-BE3C23C24D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F979BA-FDE8-676B-5185-C882E541DB1D}"/>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6" name="Footer Placeholder 5">
            <a:extLst>
              <a:ext uri="{FF2B5EF4-FFF2-40B4-BE49-F238E27FC236}">
                <a16:creationId xmlns:a16="http://schemas.microsoft.com/office/drawing/2014/main" id="{D0C70990-3325-EE03-8AF4-1E0948C60D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9B08F9-5465-30A9-A402-58AE328FF474}"/>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5303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26765-DBB4-57BC-7519-A80C6B074F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16CAA6-C699-CB1D-3F18-65C394E67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0EED04-E3AC-CEB1-9BAA-0E162C3F1B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AE5016-CA8C-39DD-AB7C-35A41B101A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C79B0C-C4E3-4D71-5CD6-A9E1DB783C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5AC207-BBA1-94A4-1ECE-80C8809D7A1E}"/>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8" name="Footer Placeholder 7">
            <a:extLst>
              <a:ext uri="{FF2B5EF4-FFF2-40B4-BE49-F238E27FC236}">
                <a16:creationId xmlns:a16="http://schemas.microsoft.com/office/drawing/2014/main" id="{58A30520-4086-CF89-FEBE-FBD701FFAA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523902-9700-8043-B8B3-32501DC4BBC9}"/>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20706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7D626-DA35-87CB-7280-F66774B35F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35DAA3-E909-F9C1-30C9-6C72BB53CB81}"/>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4" name="Footer Placeholder 3">
            <a:extLst>
              <a:ext uri="{FF2B5EF4-FFF2-40B4-BE49-F238E27FC236}">
                <a16:creationId xmlns:a16="http://schemas.microsoft.com/office/drawing/2014/main" id="{52948DAD-C8E0-8846-B3D6-9493219235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7EC25D-2BB4-A436-71B3-D44DA9D734FA}"/>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02956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72DCD3-734B-1723-B6FF-2D928F047763}"/>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3" name="Footer Placeholder 2">
            <a:extLst>
              <a:ext uri="{FF2B5EF4-FFF2-40B4-BE49-F238E27FC236}">
                <a16:creationId xmlns:a16="http://schemas.microsoft.com/office/drawing/2014/main" id="{DD887A7E-7814-BCA5-EEA1-B21D3F875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E9ACBE-6D98-CDB6-7B94-2480662A9A9A}"/>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160963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6209-747B-97A9-7B5B-AA21EB1E6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66D61B-92A6-C533-F2DF-31C565A011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79321D-F5C8-A50B-D434-1BFBEFC05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3A1250-F840-33E0-14A5-CA76B548BE5C}"/>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6" name="Footer Placeholder 5">
            <a:extLst>
              <a:ext uri="{FF2B5EF4-FFF2-40B4-BE49-F238E27FC236}">
                <a16:creationId xmlns:a16="http://schemas.microsoft.com/office/drawing/2014/main" id="{DEA589AD-7273-99FB-F0AD-7EAB71DA16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78AA29-789E-DDF1-019A-2CE1E0A50BE8}"/>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67359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71E9-DCF8-F638-AD33-281984E14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73B29A-5695-5AE0-FE7E-CA94FA82AE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E85938-E7B6-2B5B-81C2-65D343B4B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5E4ABF-C220-AB31-3CA0-F97463BFA05C}"/>
              </a:ext>
            </a:extLst>
          </p:cNvPr>
          <p:cNvSpPr>
            <a:spLocks noGrp="1"/>
          </p:cNvSpPr>
          <p:nvPr>
            <p:ph type="dt" sz="half" idx="10"/>
          </p:nvPr>
        </p:nvSpPr>
        <p:spPr/>
        <p:txBody>
          <a:bodyPr/>
          <a:lstStyle/>
          <a:p>
            <a:fld id="{38A9A3E0-444B-4EAB-B0C6-CD77D2E8A908}" type="datetimeFigureOut">
              <a:rPr lang="en-US" smtClean="0"/>
              <a:t>4/6/2023</a:t>
            </a:fld>
            <a:endParaRPr lang="en-US"/>
          </a:p>
        </p:txBody>
      </p:sp>
      <p:sp>
        <p:nvSpPr>
          <p:cNvPr id="6" name="Footer Placeholder 5">
            <a:extLst>
              <a:ext uri="{FF2B5EF4-FFF2-40B4-BE49-F238E27FC236}">
                <a16:creationId xmlns:a16="http://schemas.microsoft.com/office/drawing/2014/main" id="{EFA8DEE7-B277-29B5-1B4D-F25496C5A0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E09AE4-FAF0-5E32-01E1-7736A1916EB4}"/>
              </a:ext>
            </a:extLst>
          </p:cNvPr>
          <p:cNvSpPr>
            <a:spLocks noGrp="1"/>
          </p:cNvSpPr>
          <p:nvPr>
            <p:ph type="sldNum" sz="quarter" idx="12"/>
          </p:nvPr>
        </p:nvSpPr>
        <p:spPr/>
        <p:txBody>
          <a:bodyPr/>
          <a:lstStyle/>
          <a:p>
            <a:fld id="{599CABE9-DA72-413C-A50C-E8122EE1368E}" type="slidenum">
              <a:rPr lang="en-US" smtClean="0"/>
              <a:t>‹#›</a:t>
            </a:fld>
            <a:endParaRPr lang="en-US"/>
          </a:p>
        </p:txBody>
      </p:sp>
    </p:spTree>
    <p:extLst>
      <p:ext uri="{BB962C8B-B14F-4D97-AF65-F5344CB8AC3E}">
        <p14:creationId xmlns:p14="http://schemas.microsoft.com/office/powerpoint/2010/main" val="38439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E73C48-5C88-08DC-AA93-74F1AFF3CD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575A7E-300D-4480-D918-10D6376D9F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AD23E-722F-5A7A-434B-F2A9197F41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9A3E0-444B-4EAB-B0C6-CD77D2E8A908}" type="datetimeFigureOut">
              <a:rPr lang="en-US" smtClean="0"/>
              <a:t>4/6/2023</a:t>
            </a:fld>
            <a:endParaRPr lang="en-US"/>
          </a:p>
        </p:txBody>
      </p:sp>
      <p:sp>
        <p:nvSpPr>
          <p:cNvPr id="5" name="Footer Placeholder 4">
            <a:extLst>
              <a:ext uri="{FF2B5EF4-FFF2-40B4-BE49-F238E27FC236}">
                <a16:creationId xmlns:a16="http://schemas.microsoft.com/office/drawing/2014/main" id="{EA21800E-6683-949C-B70C-3EB6B9326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6D0B28-F956-6722-B6F9-E4F1D313D9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CABE9-DA72-413C-A50C-E8122EE1368E}" type="slidenum">
              <a:rPr lang="en-US" smtClean="0"/>
              <a:t>‹#›</a:t>
            </a:fld>
            <a:endParaRPr lang="en-US"/>
          </a:p>
        </p:txBody>
      </p:sp>
    </p:spTree>
    <p:extLst>
      <p:ext uri="{BB962C8B-B14F-4D97-AF65-F5344CB8AC3E}">
        <p14:creationId xmlns:p14="http://schemas.microsoft.com/office/powerpoint/2010/main" val="168129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FCAB8FF-CAF5-96F8-842E-98C9DECEA229}"/>
              </a:ext>
            </a:extLst>
          </p:cNvPr>
          <p:cNvSpPr>
            <a:spLocks noGrp="1"/>
          </p:cNvSpPr>
          <p:nvPr>
            <p:ph type="ctrTitle"/>
          </p:nvPr>
        </p:nvSpPr>
        <p:spPr>
          <a:xfrm>
            <a:off x="1326776" y="853142"/>
            <a:ext cx="9538448" cy="2387600"/>
          </a:xfrm>
        </p:spPr>
        <p:txBody>
          <a:bodyPr>
            <a:normAutofit/>
          </a:bodyPr>
          <a:lstStyle/>
          <a:p>
            <a:r>
              <a:rPr lang="en-US" sz="4800" b="1" dirty="0">
                <a:solidFill>
                  <a:srgbClr val="00539B"/>
                </a:solidFill>
              </a:rPr>
              <a:t>WHO? Characterizing Vericiguat Use in a Real-World </a:t>
            </a:r>
            <a:r>
              <a:rPr lang="en-US" sz="4800" b="1" dirty="0" err="1">
                <a:solidFill>
                  <a:srgbClr val="00539B"/>
                </a:solidFill>
              </a:rPr>
              <a:t>HFrEF</a:t>
            </a:r>
            <a:r>
              <a:rPr lang="en-US" sz="4800" b="1" dirty="0">
                <a:solidFill>
                  <a:srgbClr val="00539B"/>
                </a:solidFill>
              </a:rPr>
              <a:t> Patient Population </a:t>
            </a:r>
          </a:p>
        </p:txBody>
      </p:sp>
      <p:sp>
        <p:nvSpPr>
          <p:cNvPr id="8" name="Subtitle 7">
            <a:extLst>
              <a:ext uri="{FF2B5EF4-FFF2-40B4-BE49-F238E27FC236}">
                <a16:creationId xmlns:a16="http://schemas.microsoft.com/office/drawing/2014/main" id="{BF7392E3-5128-CAA3-B4A2-A613D9ED0FE6}"/>
              </a:ext>
            </a:extLst>
          </p:cNvPr>
          <p:cNvSpPr>
            <a:spLocks noGrp="1"/>
          </p:cNvSpPr>
          <p:nvPr>
            <p:ph type="subTitle" idx="1"/>
          </p:nvPr>
        </p:nvSpPr>
        <p:spPr>
          <a:xfrm>
            <a:off x="1524000" y="3709614"/>
            <a:ext cx="9144000" cy="1655762"/>
          </a:xfrm>
        </p:spPr>
        <p:txBody>
          <a:bodyPr>
            <a:normAutofit lnSpcReduction="10000"/>
          </a:bodyPr>
          <a:lstStyle/>
          <a:p>
            <a:r>
              <a:rPr lang="en-US" dirty="0"/>
              <a:t>Marat </a:t>
            </a:r>
            <a:r>
              <a:rPr lang="en-US" dirty="0" err="1"/>
              <a:t>Fudim</a:t>
            </a:r>
            <a:r>
              <a:rPr lang="en-US" dirty="0"/>
              <a:t>, MD</a:t>
            </a:r>
          </a:p>
          <a:p>
            <a:r>
              <a:rPr lang="en-US" dirty="0"/>
              <a:t>Assistant Professor of Medicine</a:t>
            </a:r>
          </a:p>
          <a:p>
            <a:r>
              <a:rPr lang="en-US" dirty="0"/>
              <a:t>Duke Clinical Research Institute</a:t>
            </a:r>
          </a:p>
          <a:p>
            <a:r>
              <a:rPr lang="en-US" dirty="0"/>
              <a:t>Durham, NC</a:t>
            </a:r>
          </a:p>
          <a:p>
            <a:endParaRPr lang="en-US" dirty="0"/>
          </a:p>
        </p:txBody>
      </p:sp>
      <p:sp>
        <p:nvSpPr>
          <p:cNvPr id="9" name="TextBox 8">
            <a:extLst>
              <a:ext uri="{FF2B5EF4-FFF2-40B4-BE49-F238E27FC236}">
                <a16:creationId xmlns:a16="http://schemas.microsoft.com/office/drawing/2014/main" id="{B5AF0ABF-0BA3-DF08-FA76-CC1BDD28D63E}"/>
              </a:ext>
            </a:extLst>
          </p:cNvPr>
          <p:cNvSpPr txBox="1"/>
          <p:nvPr/>
        </p:nvSpPr>
        <p:spPr>
          <a:xfrm>
            <a:off x="414617" y="5671118"/>
            <a:ext cx="11362765" cy="830997"/>
          </a:xfrm>
          <a:prstGeom prst="rect">
            <a:avLst/>
          </a:prstGeom>
          <a:noFill/>
        </p:spPr>
        <p:txBody>
          <a:bodyPr wrap="square" rtlCol="0">
            <a:spAutoFit/>
          </a:bodyPr>
          <a:lstStyle/>
          <a:p>
            <a:pPr algn="ctr"/>
            <a:r>
              <a:rPr lang="en-US" sz="1600" dirty="0"/>
              <a:t>Alejandro </a:t>
            </a:r>
            <a:r>
              <a:rPr lang="en-US" sz="1600" dirty="0" err="1"/>
              <a:t>Victores</a:t>
            </a:r>
            <a:r>
              <a:rPr lang="en-US" sz="1600" dirty="0"/>
              <a:t>, Lori D. Bash, </a:t>
            </a:r>
            <a:r>
              <a:rPr lang="en-US" sz="1600" dirty="0" err="1"/>
              <a:t>Boshu</a:t>
            </a:r>
            <a:r>
              <a:rPr lang="en-US" sz="1600" dirty="0"/>
              <a:t> Ru, Ciaran McMullan, Matt </a:t>
            </a:r>
            <a:r>
              <a:rPr lang="en-US" sz="1600" dirty="0" err="1"/>
              <a:t>Melaragno</a:t>
            </a:r>
            <a:r>
              <a:rPr lang="en-US" sz="1600" dirty="0"/>
              <a:t>, </a:t>
            </a:r>
            <a:r>
              <a:rPr lang="en-US" sz="1600" dirty="0" err="1"/>
              <a:t>Andra</a:t>
            </a:r>
            <a:r>
              <a:rPr lang="en-US" sz="1600" dirty="0"/>
              <a:t> Stevenson, Robert John Mentz, James L. </a:t>
            </a:r>
            <a:r>
              <a:rPr lang="en-US" sz="1600" dirty="0" err="1"/>
              <a:t>Januzzi</a:t>
            </a:r>
            <a:r>
              <a:rPr lang="en-US" sz="1600" dirty="0"/>
              <a:t>, JR, Merck &amp; Co., Inc., Rahway, NJ, USA, Massachusetts General Hospital/Harvard Medical School, Boston, MA, USA</a:t>
            </a:r>
          </a:p>
          <a:p>
            <a:pPr algn="ctr"/>
            <a:endParaRPr lang="en-US" sz="1600" dirty="0"/>
          </a:p>
        </p:txBody>
      </p:sp>
      <p:pic>
        <p:nvPicPr>
          <p:cNvPr id="10" name="Picture 9" descr="Logo&#10;&#10;Description automatically generated">
            <a:extLst>
              <a:ext uri="{FF2B5EF4-FFF2-40B4-BE49-F238E27FC236}">
                <a16:creationId xmlns:a16="http://schemas.microsoft.com/office/drawing/2014/main" id="{BBE4D6D8-16D6-D41D-A174-6319B779DA08}"/>
              </a:ext>
            </a:extLst>
          </p:cNvPr>
          <p:cNvPicPr>
            <a:picLocks noChangeAspect="1"/>
          </p:cNvPicPr>
          <p:nvPr/>
        </p:nvPicPr>
        <p:blipFill>
          <a:blip r:embed="rId2"/>
          <a:stretch>
            <a:fillRect/>
          </a:stretch>
        </p:blipFill>
        <p:spPr>
          <a:xfrm>
            <a:off x="8298611" y="289524"/>
            <a:ext cx="3591464" cy="558439"/>
          </a:xfrm>
          <a:prstGeom prst="rect">
            <a:avLst/>
          </a:prstGeom>
        </p:spPr>
      </p:pic>
    </p:spTree>
    <p:extLst>
      <p:ext uri="{BB962C8B-B14F-4D97-AF65-F5344CB8AC3E}">
        <p14:creationId xmlns:p14="http://schemas.microsoft.com/office/powerpoint/2010/main" val="202008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ACB42-4527-FF9C-56B3-1720327D732A}"/>
              </a:ext>
            </a:extLst>
          </p:cNvPr>
          <p:cNvSpPr>
            <a:spLocks noGrp="1"/>
          </p:cNvSpPr>
          <p:nvPr>
            <p:ph type="title"/>
          </p:nvPr>
        </p:nvSpPr>
        <p:spPr/>
        <p:txBody>
          <a:bodyPr/>
          <a:lstStyle/>
          <a:p>
            <a:r>
              <a:rPr lang="en-US" b="1" dirty="0">
                <a:solidFill>
                  <a:srgbClr val="00539B"/>
                </a:solidFill>
              </a:rPr>
              <a:t>Background</a:t>
            </a:r>
          </a:p>
        </p:txBody>
      </p:sp>
      <p:sp>
        <p:nvSpPr>
          <p:cNvPr id="3" name="Content Placeholder 2">
            <a:extLst>
              <a:ext uri="{FF2B5EF4-FFF2-40B4-BE49-F238E27FC236}">
                <a16:creationId xmlns:a16="http://schemas.microsoft.com/office/drawing/2014/main" id="{A3762E68-932C-8B0D-24E2-9F56AA970331}"/>
              </a:ext>
            </a:extLst>
          </p:cNvPr>
          <p:cNvSpPr>
            <a:spLocks noGrp="1"/>
          </p:cNvSpPr>
          <p:nvPr>
            <p:ph idx="1"/>
          </p:nvPr>
        </p:nvSpPr>
        <p:spPr/>
        <p:txBody>
          <a:bodyPr>
            <a:normAutofit/>
          </a:bodyPr>
          <a:lstStyle/>
          <a:p>
            <a:pPr>
              <a:lnSpc>
                <a:spcPct val="100000"/>
              </a:lnSpc>
            </a:pPr>
            <a:r>
              <a:rPr lang="en-US" sz="3200" dirty="0"/>
              <a:t>Worsening heart failure events (</a:t>
            </a:r>
            <a:r>
              <a:rPr lang="en-US" sz="3200" dirty="0" err="1"/>
              <a:t>WHFE</a:t>
            </a:r>
            <a:r>
              <a:rPr lang="en-US" sz="3200" dirty="0"/>
              <a:t>) affect up to one-third of patients with </a:t>
            </a:r>
            <a:r>
              <a:rPr lang="en-US" sz="3200" dirty="0" err="1"/>
              <a:t>HFrEF</a:t>
            </a:r>
            <a:endParaRPr lang="en-US" sz="3200" dirty="0"/>
          </a:p>
          <a:p>
            <a:pPr>
              <a:lnSpc>
                <a:spcPct val="100000"/>
              </a:lnSpc>
            </a:pPr>
            <a:r>
              <a:rPr lang="en-US" sz="3200" dirty="0"/>
              <a:t>Vericiguat, the first agent indicated specifically for </a:t>
            </a:r>
            <a:r>
              <a:rPr lang="en-US" sz="3200" dirty="0" err="1"/>
              <a:t>WHF</a:t>
            </a:r>
            <a:r>
              <a:rPr lang="en-US" sz="3200" dirty="0"/>
              <a:t>, is a novel soluble guanylate cyclase (</a:t>
            </a:r>
            <a:r>
              <a:rPr lang="en-US" sz="3200" dirty="0" err="1"/>
              <a:t>sGC</a:t>
            </a:r>
            <a:r>
              <a:rPr lang="en-US" sz="3200" dirty="0"/>
              <a:t>) stimulator approved in 2021 to reduce </a:t>
            </a:r>
          </a:p>
          <a:p>
            <a:pPr lvl="1">
              <a:lnSpc>
                <a:spcPct val="100000"/>
              </a:lnSpc>
            </a:pPr>
            <a:r>
              <a:rPr lang="en-US" sz="2800" dirty="0"/>
              <a:t>risk of cardiovascular death, and </a:t>
            </a:r>
          </a:p>
          <a:p>
            <a:pPr lvl="1">
              <a:lnSpc>
                <a:spcPct val="100000"/>
              </a:lnSpc>
            </a:pPr>
            <a:r>
              <a:rPr lang="en-US" sz="2800" dirty="0"/>
              <a:t>HF hospitalization</a:t>
            </a:r>
          </a:p>
        </p:txBody>
      </p:sp>
      <p:pic>
        <p:nvPicPr>
          <p:cNvPr id="5" name="Picture 4" descr="Logo&#10;&#10;Description automatically generated">
            <a:extLst>
              <a:ext uri="{FF2B5EF4-FFF2-40B4-BE49-F238E27FC236}">
                <a16:creationId xmlns:a16="http://schemas.microsoft.com/office/drawing/2014/main" id="{3FA95FE3-7EA1-3133-D8C8-17C741CA8452}"/>
              </a:ext>
            </a:extLst>
          </p:cNvPr>
          <p:cNvPicPr>
            <a:picLocks noChangeAspect="1"/>
          </p:cNvPicPr>
          <p:nvPr/>
        </p:nvPicPr>
        <p:blipFill>
          <a:blip r:embed="rId2"/>
          <a:stretch>
            <a:fillRect/>
          </a:stretch>
        </p:blipFill>
        <p:spPr>
          <a:xfrm>
            <a:off x="10484634" y="6466646"/>
            <a:ext cx="1534836" cy="238653"/>
          </a:xfrm>
          <a:prstGeom prst="rect">
            <a:avLst/>
          </a:prstGeom>
        </p:spPr>
      </p:pic>
      <p:sp>
        <p:nvSpPr>
          <p:cNvPr id="8" name="Footer Placeholder 7">
            <a:extLst>
              <a:ext uri="{FF2B5EF4-FFF2-40B4-BE49-F238E27FC236}">
                <a16:creationId xmlns:a16="http://schemas.microsoft.com/office/drawing/2014/main" id="{728F692E-97B9-0D89-0369-BAC33CE241E5}"/>
              </a:ext>
            </a:extLst>
          </p:cNvPr>
          <p:cNvSpPr>
            <a:spLocks noGrp="1"/>
          </p:cNvSpPr>
          <p:nvPr>
            <p:ph type="ftr" sz="quarter" idx="11"/>
          </p:nvPr>
        </p:nvSpPr>
        <p:spPr>
          <a:xfrm>
            <a:off x="3124200" y="6356350"/>
            <a:ext cx="5943600" cy="365125"/>
          </a:xfrm>
        </p:spPr>
        <p:txBody>
          <a:bodyPr/>
          <a:lstStyle/>
          <a:p>
            <a:r>
              <a:rPr lang="en-US" dirty="0" err="1"/>
              <a:t>HFrEF</a:t>
            </a:r>
            <a:r>
              <a:rPr lang="en-US" dirty="0"/>
              <a:t>, heart failure with reduced ejection fraction.</a:t>
            </a:r>
          </a:p>
        </p:txBody>
      </p:sp>
    </p:spTree>
    <p:extLst>
      <p:ext uri="{BB962C8B-B14F-4D97-AF65-F5344CB8AC3E}">
        <p14:creationId xmlns:p14="http://schemas.microsoft.com/office/powerpoint/2010/main" val="312834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BA84-46C7-2B83-F2FC-3A5E73EFCF9E}"/>
              </a:ext>
            </a:extLst>
          </p:cNvPr>
          <p:cNvSpPr>
            <a:spLocks noGrp="1"/>
          </p:cNvSpPr>
          <p:nvPr>
            <p:ph type="title"/>
          </p:nvPr>
        </p:nvSpPr>
        <p:spPr/>
        <p:txBody>
          <a:bodyPr/>
          <a:lstStyle/>
          <a:p>
            <a:r>
              <a:rPr lang="en-US" b="1" dirty="0">
                <a:solidFill>
                  <a:srgbClr val="00539B"/>
                </a:solidFill>
              </a:rPr>
              <a:t>Methods </a:t>
            </a:r>
          </a:p>
        </p:txBody>
      </p:sp>
      <p:sp>
        <p:nvSpPr>
          <p:cNvPr id="3" name="Content Placeholder 2">
            <a:extLst>
              <a:ext uri="{FF2B5EF4-FFF2-40B4-BE49-F238E27FC236}">
                <a16:creationId xmlns:a16="http://schemas.microsoft.com/office/drawing/2014/main" id="{D25B5622-D78F-654D-6403-A425305E5A7B}"/>
              </a:ext>
            </a:extLst>
          </p:cNvPr>
          <p:cNvSpPr>
            <a:spLocks noGrp="1"/>
          </p:cNvSpPr>
          <p:nvPr>
            <p:ph idx="1"/>
          </p:nvPr>
        </p:nvSpPr>
        <p:spPr/>
        <p:txBody>
          <a:bodyPr>
            <a:normAutofit/>
          </a:bodyPr>
          <a:lstStyle/>
          <a:p>
            <a:r>
              <a:rPr lang="en-US" sz="3200" dirty="0"/>
              <a:t>Identified adults in </a:t>
            </a:r>
            <a:r>
              <a:rPr lang="en-US" sz="3200" dirty="0" err="1"/>
              <a:t>TriNetX</a:t>
            </a:r>
            <a:r>
              <a:rPr lang="en-US" sz="3200" dirty="0"/>
              <a:t> Open Claims Database who had filled a prescription for vericiguat between January 1, 2021, and July 4, 2022</a:t>
            </a:r>
          </a:p>
          <a:p>
            <a:endParaRPr lang="en-US" sz="3200" dirty="0"/>
          </a:p>
          <a:p>
            <a:r>
              <a:rPr lang="en-US" sz="3200" dirty="0"/>
              <a:t>Computed summary statistics describing patient and treatment patterns, including those of other </a:t>
            </a:r>
            <a:r>
              <a:rPr lang="en-US" sz="3200" dirty="0" err="1"/>
              <a:t>GDMT</a:t>
            </a:r>
            <a:endParaRPr lang="en-US" sz="3200" dirty="0"/>
          </a:p>
        </p:txBody>
      </p:sp>
      <p:sp>
        <p:nvSpPr>
          <p:cNvPr id="7" name="Footer Placeholder 6">
            <a:extLst>
              <a:ext uri="{FF2B5EF4-FFF2-40B4-BE49-F238E27FC236}">
                <a16:creationId xmlns:a16="http://schemas.microsoft.com/office/drawing/2014/main" id="{1DD1F62A-E44C-87A9-1119-1ADA93353B0D}"/>
              </a:ext>
            </a:extLst>
          </p:cNvPr>
          <p:cNvSpPr>
            <a:spLocks noGrp="1"/>
          </p:cNvSpPr>
          <p:nvPr>
            <p:ph type="ftr" sz="quarter" idx="11"/>
          </p:nvPr>
        </p:nvSpPr>
        <p:spPr/>
        <p:txBody>
          <a:bodyPr/>
          <a:lstStyle/>
          <a:p>
            <a:r>
              <a:rPr lang="en-US" dirty="0" err="1"/>
              <a:t>GDMT</a:t>
            </a:r>
            <a:r>
              <a:rPr lang="en-US" dirty="0"/>
              <a:t>, guideline-directed medical therapy.</a:t>
            </a:r>
          </a:p>
        </p:txBody>
      </p:sp>
      <p:pic>
        <p:nvPicPr>
          <p:cNvPr id="8" name="Picture 7" descr="Logo&#10;&#10;Description automatically generated">
            <a:extLst>
              <a:ext uri="{FF2B5EF4-FFF2-40B4-BE49-F238E27FC236}">
                <a16:creationId xmlns:a16="http://schemas.microsoft.com/office/drawing/2014/main" id="{F12D9112-DEAE-71E6-BBFA-BBF554E67C2B}"/>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973413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A8DF0-CBD5-AE47-D894-1B932C401571}"/>
              </a:ext>
            </a:extLst>
          </p:cNvPr>
          <p:cNvSpPr>
            <a:spLocks noGrp="1"/>
          </p:cNvSpPr>
          <p:nvPr>
            <p:ph type="title"/>
          </p:nvPr>
        </p:nvSpPr>
        <p:spPr/>
        <p:txBody>
          <a:bodyPr/>
          <a:lstStyle/>
          <a:p>
            <a:r>
              <a:rPr lang="en-US" b="1" dirty="0">
                <a:solidFill>
                  <a:srgbClr val="00539B"/>
                </a:solidFill>
              </a:rPr>
              <a:t>Results</a:t>
            </a:r>
          </a:p>
        </p:txBody>
      </p:sp>
      <p:sp>
        <p:nvSpPr>
          <p:cNvPr id="3" name="Content Placeholder 2">
            <a:extLst>
              <a:ext uri="{FF2B5EF4-FFF2-40B4-BE49-F238E27FC236}">
                <a16:creationId xmlns:a16="http://schemas.microsoft.com/office/drawing/2014/main" id="{FE0526D9-9026-66E7-2285-7EC429313173}"/>
              </a:ext>
            </a:extLst>
          </p:cNvPr>
          <p:cNvSpPr>
            <a:spLocks noGrp="1"/>
          </p:cNvSpPr>
          <p:nvPr>
            <p:ph idx="4294967295"/>
          </p:nvPr>
        </p:nvSpPr>
        <p:spPr>
          <a:xfrm>
            <a:off x="497541" y="1498787"/>
            <a:ext cx="6499225" cy="5211295"/>
          </a:xfrm>
        </p:spPr>
        <p:txBody>
          <a:bodyPr>
            <a:normAutofit/>
          </a:bodyPr>
          <a:lstStyle/>
          <a:p>
            <a:pPr marL="0" indent="0">
              <a:buNone/>
            </a:pPr>
            <a:r>
              <a:rPr lang="en-US" sz="1600" b="1" i="0" dirty="0">
                <a:solidFill>
                  <a:srgbClr val="000000"/>
                </a:solidFill>
                <a:effectLst/>
                <a:latin typeface="Open Sans" panose="020B0606030504020204" pitchFamily="34" charset="0"/>
              </a:rPr>
              <a:t>2765</a:t>
            </a:r>
            <a:r>
              <a:rPr lang="en-US" sz="1600" b="0" i="0" dirty="0">
                <a:solidFill>
                  <a:srgbClr val="000000"/>
                </a:solidFill>
                <a:effectLst/>
                <a:latin typeface="Open Sans" panose="020B0606030504020204" pitchFamily="34" charset="0"/>
              </a:rPr>
              <a:t> adults treated with vericiguat</a:t>
            </a:r>
          </a:p>
          <a:p>
            <a:r>
              <a:rPr lang="en-US" sz="1600" dirty="0">
                <a:solidFill>
                  <a:srgbClr val="000000"/>
                </a:solidFill>
                <a:latin typeface="Open Sans" panose="020B0606030504020204" pitchFamily="34" charset="0"/>
              </a:rPr>
              <a:t>M</a:t>
            </a:r>
            <a:r>
              <a:rPr lang="en-US" sz="1600" b="0" i="0" dirty="0">
                <a:solidFill>
                  <a:srgbClr val="000000"/>
                </a:solidFill>
                <a:effectLst/>
                <a:latin typeface="Open Sans" panose="020B0606030504020204" pitchFamily="34" charset="0"/>
              </a:rPr>
              <a:t>ean age: 67 years</a:t>
            </a:r>
          </a:p>
          <a:p>
            <a:r>
              <a:rPr lang="en-US" sz="1600" b="0" i="0" dirty="0">
                <a:solidFill>
                  <a:srgbClr val="000000"/>
                </a:solidFill>
                <a:effectLst/>
                <a:latin typeface="Open Sans" panose="020B0606030504020204" pitchFamily="34" charset="0"/>
              </a:rPr>
              <a:t>Men (69%)</a:t>
            </a:r>
          </a:p>
          <a:p>
            <a:r>
              <a:rPr lang="en-US" sz="1600" b="0" i="0" dirty="0">
                <a:solidFill>
                  <a:srgbClr val="000000"/>
                </a:solidFill>
                <a:effectLst/>
                <a:latin typeface="Open Sans" panose="020B0606030504020204" pitchFamily="34" charset="0"/>
              </a:rPr>
              <a:t>Insured commercially (42%) or by Medicare (44%) </a:t>
            </a:r>
          </a:p>
          <a:p>
            <a:r>
              <a:rPr lang="en-US" sz="1600" b="0" i="0" dirty="0">
                <a:solidFill>
                  <a:srgbClr val="000000"/>
                </a:solidFill>
                <a:effectLst/>
                <a:latin typeface="Open Sans" panose="020B0606030504020204" pitchFamily="34" charset="0"/>
              </a:rPr>
              <a:t>52% started vericiguat at 2.5 mg</a:t>
            </a:r>
          </a:p>
          <a:p>
            <a:r>
              <a:rPr lang="en-US" sz="1600" b="0" i="0" dirty="0">
                <a:solidFill>
                  <a:srgbClr val="000000"/>
                </a:solidFill>
                <a:effectLst/>
                <a:latin typeface="Open Sans" panose="020B0606030504020204" pitchFamily="34" charset="0"/>
              </a:rPr>
              <a:t>67% did not reach the 10 mg target dose by the end of the study period</a:t>
            </a:r>
          </a:p>
          <a:p>
            <a:r>
              <a:rPr lang="en-US" sz="1600" b="0" i="0" dirty="0">
                <a:solidFill>
                  <a:srgbClr val="000000"/>
                </a:solidFill>
                <a:effectLst/>
                <a:latin typeface="Open Sans" panose="020B0606030504020204" pitchFamily="34" charset="0"/>
              </a:rPr>
              <a:t>Patients initiated vericiguat a median (</a:t>
            </a:r>
            <a:r>
              <a:rPr lang="en-US" sz="1600" b="0" i="0" dirty="0" err="1">
                <a:solidFill>
                  <a:srgbClr val="000000"/>
                </a:solidFill>
                <a:effectLst/>
                <a:latin typeface="Open Sans" panose="020B0606030504020204" pitchFamily="34" charset="0"/>
              </a:rPr>
              <a:t>IQR</a:t>
            </a:r>
            <a:r>
              <a:rPr lang="en-US" sz="1600" b="0" i="0" dirty="0">
                <a:solidFill>
                  <a:srgbClr val="000000"/>
                </a:solidFill>
                <a:effectLst/>
                <a:latin typeface="Open Sans" panose="020B0606030504020204" pitchFamily="34" charset="0"/>
              </a:rPr>
              <a:t>) of 369 (253, 457) days after US launch</a:t>
            </a:r>
          </a:p>
          <a:p>
            <a:r>
              <a:rPr lang="en-US" sz="1600" b="0" i="0" dirty="0">
                <a:solidFill>
                  <a:srgbClr val="000000"/>
                </a:solidFill>
                <a:effectLst/>
                <a:latin typeface="Open Sans" panose="020B0606030504020204" pitchFamily="34" charset="0"/>
              </a:rPr>
              <a:t>Common concomitant </a:t>
            </a:r>
            <a:r>
              <a:rPr lang="en-US" sz="1600" b="0" i="0" dirty="0" err="1">
                <a:solidFill>
                  <a:srgbClr val="000000"/>
                </a:solidFill>
                <a:effectLst/>
                <a:latin typeface="Open Sans" panose="020B0606030504020204" pitchFamily="34" charset="0"/>
              </a:rPr>
              <a:t>GDMT</a:t>
            </a:r>
            <a:r>
              <a:rPr lang="en-US" sz="1600" b="0" i="0" dirty="0">
                <a:solidFill>
                  <a:srgbClr val="000000"/>
                </a:solidFill>
                <a:effectLst/>
                <a:latin typeface="Open Sans" panose="020B0606030504020204" pitchFamily="34" charset="0"/>
              </a:rPr>
              <a:t> included beta blockers (70%), </a:t>
            </a:r>
            <a:r>
              <a:rPr lang="en-US" sz="1600" b="0" i="0" dirty="0" err="1">
                <a:solidFill>
                  <a:srgbClr val="000000"/>
                </a:solidFill>
                <a:effectLst/>
                <a:latin typeface="Open Sans" panose="020B0606030504020204" pitchFamily="34" charset="0"/>
              </a:rPr>
              <a:t>ARNi</a:t>
            </a:r>
            <a:r>
              <a:rPr lang="en-US" sz="1600" b="0" i="0" dirty="0">
                <a:solidFill>
                  <a:srgbClr val="000000"/>
                </a:solidFill>
                <a:effectLst/>
                <a:latin typeface="Open Sans" panose="020B0606030504020204" pitchFamily="34" charset="0"/>
              </a:rPr>
              <a:t> (46%), </a:t>
            </a:r>
            <a:r>
              <a:rPr lang="en-US" sz="1600" b="0" i="0" dirty="0" err="1">
                <a:solidFill>
                  <a:srgbClr val="000000"/>
                </a:solidFill>
                <a:effectLst/>
                <a:latin typeface="Open Sans" panose="020B0606030504020204" pitchFamily="34" charset="0"/>
              </a:rPr>
              <a:t>MRA</a:t>
            </a:r>
            <a:r>
              <a:rPr lang="en-US" sz="1600" b="0" i="0" dirty="0">
                <a:solidFill>
                  <a:srgbClr val="000000"/>
                </a:solidFill>
                <a:effectLst/>
                <a:latin typeface="Open Sans" panose="020B0606030504020204" pitchFamily="34" charset="0"/>
              </a:rPr>
              <a:t> (35%), and </a:t>
            </a:r>
            <a:r>
              <a:rPr lang="en-US" sz="1600" b="0" i="0" dirty="0" err="1">
                <a:solidFill>
                  <a:srgbClr val="000000"/>
                </a:solidFill>
                <a:effectLst/>
                <a:latin typeface="Open Sans" panose="020B0606030504020204" pitchFamily="34" charset="0"/>
              </a:rPr>
              <a:t>SGLT2i</a:t>
            </a:r>
            <a:r>
              <a:rPr lang="en-US" sz="1600" b="0" i="0" dirty="0">
                <a:solidFill>
                  <a:srgbClr val="000000"/>
                </a:solidFill>
                <a:effectLst/>
                <a:latin typeface="Open Sans" panose="020B0606030504020204" pitchFamily="34" charset="0"/>
              </a:rPr>
              <a:t> (34%)</a:t>
            </a:r>
          </a:p>
          <a:p>
            <a:r>
              <a:rPr lang="en-US" sz="1600" b="0" i="0" dirty="0">
                <a:solidFill>
                  <a:srgbClr val="000000"/>
                </a:solidFill>
                <a:effectLst/>
                <a:latin typeface="Open Sans" panose="020B0606030504020204" pitchFamily="34" charset="0"/>
              </a:rPr>
              <a:t>Frequency of use of other </a:t>
            </a:r>
            <a:r>
              <a:rPr lang="en-US" sz="1600" b="0" i="0" dirty="0" err="1">
                <a:solidFill>
                  <a:srgbClr val="000000"/>
                </a:solidFill>
                <a:effectLst/>
                <a:latin typeface="Open Sans" panose="020B0606030504020204" pitchFamily="34" charset="0"/>
              </a:rPr>
              <a:t>GDMT</a:t>
            </a:r>
            <a:r>
              <a:rPr lang="en-US" sz="1600" b="0" i="0" dirty="0">
                <a:solidFill>
                  <a:srgbClr val="000000"/>
                </a:solidFill>
                <a:effectLst/>
                <a:latin typeface="Open Sans" panose="020B0606030504020204" pitchFamily="34" charset="0"/>
              </a:rPr>
              <a:t> medications was similar before and after starting vericiguat, except for </a:t>
            </a:r>
            <a:r>
              <a:rPr lang="en-US" sz="1600" b="0" i="0" dirty="0" err="1">
                <a:solidFill>
                  <a:srgbClr val="000000"/>
                </a:solidFill>
                <a:effectLst/>
                <a:latin typeface="Open Sans" panose="020B0606030504020204" pitchFamily="34" charset="0"/>
              </a:rPr>
              <a:t>ACEi</a:t>
            </a:r>
            <a:r>
              <a:rPr lang="en-US" sz="1600" b="0" i="0" dirty="0">
                <a:solidFill>
                  <a:srgbClr val="000000"/>
                </a:solidFill>
                <a:effectLst/>
                <a:latin typeface="Open Sans" panose="020B0606030504020204" pitchFamily="34" charset="0"/>
              </a:rPr>
              <a:t> and ARB, which decreased </a:t>
            </a:r>
          </a:p>
          <a:p>
            <a:r>
              <a:rPr lang="en-US" sz="1600" b="0" i="0" dirty="0">
                <a:solidFill>
                  <a:srgbClr val="000000"/>
                </a:solidFill>
                <a:effectLst/>
                <a:latin typeface="Open Sans" panose="020B0606030504020204" pitchFamily="34" charset="0"/>
              </a:rPr>
              <a:t>Those who reached vericiguat target dose (compared to those who did not) tended to more often be on other </a:t>
            </a:r>
            <a:r>
              <a:rPr lang="en-US" sz="1600" b="0" i="0" dirty="0" err="1">
                <a:solidFill>
                  <a:srgbClr val="000000"/>
                </a:solidFill>
                <a:effectLst/>
                <a:latin typeface="Open Sans" panose="020B0606030504020204" pitchFamily="34" charset="0"/>
              </a:rPr>
              <a:t>GDMT</a:t>
            </a:r>
            <a:endParaRPr lang="en-US" sz="1600" dirty="0"/>
          </a:p>
        </p:txBody>
      </p:sp>
      <p:pic>
        <p:nvPicPr>
          <p:cNvPr id="1026" name="Picture 2">
            <a:extLst>
              <a:ext uri="{FF2B5EF4-FFF2-40B4-BE49-F238E27FC236}">
                <a16:creationId xmlns:a16="http://schemas.microsoft.com/office/drawing/2014/main" id="{0191554F-0ABE-DADD-DA3A-AD41FC08B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5309" y="352327"/>
            <a:ext cx="3971456" cy="614054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ogo&#10;&#10;Description automatically generated">
            <a:extLst>
              <a:ext uri="{FF2B5EF4-FFF2-40B4-BE49-F238E27FC236}">
                <a16:creationId xmlns:a16="http://schemas.microsoft.com/office/drawing/2014/main" id="{7DEE9B50-861E-DC80-CF2B-62C072D9D2BF}"/>
              </a:ext>
            </a:extLst>
          </p:cNvPr>
          <p:cNvPicPr>
            <a:picLocks noChangeAspect="1"/>
          </p:cNvPicPr>
          <p:nvPr/>
        </p:nvPicPr>
        <p:blipFill>
          <a:blip r:embed="rId3"/>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37236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2395-075D-491F-8C4D-B7FBB863A23D}"/>
              </a:ext>
            </a:extLst>
          </p:cNvPr>
          <p:cNvSpPr>
            <a:spLocks noGrp="1"/>
          </p:cNvSpPr>
          <p:nvPr>
            <p:ph type="title"/>
          </p:nvPr>
        </p:nvSpPr>
        <p:spPr/>
        <p:txBody>
          <a:bodyPr/>
          <a:lstStyle/>
          <a:p>
            <a:r>
              <a:rPr lang="en-US" b="1" dirty="0">
                <a:solidFill>
                  <a:srgbClr val="00539B"/>
                </a:solidFill>
              </a:rPr>
              <a:t>Conclusion</a:t>
            </a:r>
          </a:p>
        </p:txBody>
      </p:sp>
      <p:sp>
        <p:nvSpPr>
          <p:cNvPr id="3" name="Content Placeholder 2">
            <a:extLst>
              <a:ext uri="{FF2B5EF4-FFF2-40B4-BE49-F238E27FC236}">
                <a16:creationId xmlns:a16="http://schemas.microsoft.com/office/drawing/2014/main" id="{933BD689-76AB-B4A6-81C4-062F0572FFDB}"/>
              </a:ext>
            </a:extLst>
          </p:cNvPr>
          <p:cNvSpPr>
            <a:spLocks noGrp="1"/>
          </p:cNvSpPr>
          <p:nvPr>
            <p:ph idx="1"/>
          </p:nvPr>
        </p:nvSpPr>
        <p:spPr/>
        <p:txBody>
          <a:bodyPr>
            <a:normAutofit/>
          </a:bodyPr>
          <a:lstStyle/>
          <a:p>
            <a:r>
              <a:rPr lang="en-US" sz="3200" dirty="0"/>
              <a:t>Only one-third of patients reached target dose of vericiguat by the end of the study period</a:t>
            </a:r>
          </a:p>
          <a:p>
            <a:endParaRPr lang="en-US" sz="3200" dirty="0"/>
          </a:p>
          <a:p>
            <a:r>
              <a:rPr lang="en-US" sz="3200" dirty="0"/>
              <a:t>Additional research is needed to better understand characteristics of patients with </a:t>
            </a:r>
            <a:r>
              <a:rPr lang="en-US" sz="3200" dirty="0" err="1"/>
              <a:t>WHF</a:t>
            </a:r>
            <a:r>
              <a:rPr lang="en-US" sz="3200" dirty="0"/>
              <a:t>, including concomitant treatment patterns and real-world effectiveness of vericiguat, in light of current guidelines</a:t>
            </a:r>
          </a:p>
        </p:txBody>
      </p:sp>
      <p:pic>
        <p:nvPicPr>
          <p:cNvPr id="6" name="Picture 5" descr="Logo&#10;&#10;Description automatically generated">
            <a:extLst>
              <a:ext uri="{FF2B5EF4-FFF2-40B4-BE49-F238E27FC236}">
                <a16:creationId xmlns:a16="http://schemas.microsoft.com/office/drawing/2014/main" id="{0B90FEEC-0C75-207D-3F5F-B8EA3250CB44}"/>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4277753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515</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WHO? Characterizing Vericiguat Use in a Real-World HFrEF Patient Population </vt:lpstr>
      <vt:lpstr>Disclaimer</vt:lpstr>
      <vt:lpstr>Background</vt:lpstr>
      <vt:lpstr>Methods </vt:lpstr>
      <vt:lpstr>Results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CHARACTERIZING VERICIGUAT USE IN A REAL-WORLD HFREF PATIENT POPULATION</dc:title>
  <dc:subject/>
  <dc:creator>MedEd On The Go</dc:creator>
  <cp:keywords/>
  <dc:description/>
  <cp:lastModifiedBy>Lindsay Beninati</cp:lastModifiedBy>
  <cp:revision>31</cp:revision>
  <dcterms:created xsi:type="dcterms:W3CDTF">2023-03-13T19:21:05Z</dcterms:created>
  <dcterms:modified xsi:type="dcterms:W3CDTF">2023-04-06T17:50:27Z</dcterms:modified>
  <cp:category/>
</cp:coreProperties>
</file>