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5"/>
  </p:sldMasterIdLst>
  <p:notesMasterIdLst>
    <p:notesMasterId r:id="rId18"/>
  </p:notesMasterIdLst>
  <p:handoutMasterIdLst>
    <p:handoutMasterId r:id="rId19"/>
  </p:handoutMasterIdLst>
  <p:sldIdLst>
    <p:sldId id="1281" r:id="rId6"/>
    <p:sldId id="1288" r:id="rId7"/>
    <p:sldId id="256" r:id="rId8"/>
    <p:sldId id="1280" r:id="rId9"/>
    <p:sldId id="1292" r:id="rId10"/>
    <p:sldId id="1286" r:id="rId11"/>
    <p:sldId id="1293" r:id="rId12"/>
    <p:sldId id="1295" r:id="rId13"/>
    <p:sldId id="1296" r:id="rId14"/>
    <p:sldId id="1297" r:id="rId15"/>
    <p:sldId id="1298" r:id="rId16"/>
    <p:sldId id="1287"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85" userDrawn="1">
          <p15:clr>
            <a:srgbClr val="A4A3A4"/>
          </p15:clr>
        </p15:guide>
        <p15:guide id="4" orient="horz" pos="42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ck &amp; Co., Inc." initials="M&amp;CI" lastIdx="1" clrIdx="0"/>
  <p:cmAuthor id="1" name="Armstrong, Paul" initials="AP" lastIdx="9" clrIdx="1"/>
  <p:cmAuthor id="2" name="Elizabeth Cook" initials="EC" lastIdx="4" clrIdx="2">
    <p:extLst>
      <p:ext uri="{19B8F6BF-5375-455C-9EA6-DF929625EA0E}">
        <p15:presenceInfo xmlns:p15="http://schemas.microsoft.com/office/powerpoint/2012/main" userId="S-1-5-21-2053149899-1891010372-398732264-45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6" autoAdjust="0"/>
    <p:restoredTop sz="96327" autoAdjust="0"/>
  </p:normalViewPr>
  <p:slideViewPr>
    <p:cSldViewPr>
      <p:cViewPr varScale="1">
        <p:scale>
          <a:sx n="62" d="100"/>
          <a:sy n="62" d="100"/>
        </p:scale>
        <p:origin x="1064" y="56"/>
      </p:cViewPr>
      <p:guideLst>
        <p:guide orient="horz" pos="2160"/>
        <p:guide pos="3840"/>
        <p:guide pos="285"/>
        <p:guide orient="horz" pos="4229"/>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62" d="100"/>
          <a:sy n="62" d="100"/>
        </p:scale>
        <p:origin x="3106"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5747" tIns="47873" rIns="95747" bIns="47873" rtlCol="0"/>
          <a:lstStyle>
            <a:lvl1pPr algn="r">
              <a:defRPr sz="1300"/>
            </a:lvl1pPr>
          </a:lstStyle>
          <a:p>
            <a:fld id="{C1B9F64E-14C8-4815-BBE1-2422D1A3A3A0}" type="datetimeFigureOut">
              <a:rPr lang="en-US" smtClean="0"/>
              <a:t>4/6/2023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5747" tIns="47873" rIns="95747" bIns="47873" rtlCol="0" anchor="b"/>
          <a:lstStyle>
            <a:lvl1pPr algn="r">
              <a:defRPr sz="1300"/>
            </a:lvl1pPr>
          </a:lstStyle>
          <a:p>
            <a:fld id="{C9901B91-F6B2-4940-9E70-21FC85C0B471}" type="slidenum">
              <a:rPr lang="en-US" smtClean="0"/>
              <a:t>‹#›</a:t>
            </a:fld>
            <a:endParaRPr lang="en-US"/>
          </a:p>
        </p:txBody>
      </p:sp>
    </p:spTree>
    <p:extLst>
      <p:ext uri="{BB962C8B-B14F-4D97-AF65-F5344CB8AC3E}">
        <p14:creationId xmlns:p14="http://schemas.microsoft.com/office/powerpoint/2010/main" val="488131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BD11BF76-0562-431B-A73B-1B4D214E1219}" type="datetimeFigureOut">
              <a:rPr lang="en-US" smtClean="0"/>
              <a:t>4/6/2023</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876D8A65-8854-45DE-BFDD-F6DA2C1264B4}" type="slidenum">
              <a:rPr lang="en-US" smtClean="0"/>
              <a:t>‹#›</a:t>
            </a:fld>
            <a:endParaRPr lang="en-US"/>
          </a:p>
        </p:txBody>
      </p:sp>
    </p:spTree>
    <p:extLst>
      <p:ext uri="{BB962C8B-B14F-4D97-AF65-F5344CB8AC3E}">
        <p14:creationId xmlns:p14="http://schemas.microsoft.com/office/powerpoint/2010/main" val="333038292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6D8A65-8854-45DE-BFDD-F6DA2C1264B4}" type="slidenum">
              <a:rPr lang="en-US" smtClean="0"/>
              <a:t>5</a:t>
            </a:fld>
            <a:endParaRPr lang="en-US"/>
          </a:p>
        </p:txBody>
      </p:sp>
    </p:spTree>
    <p:extLst>
      <p:ext uri="{BB962C8B-B14F-4D97-AF65-F5344CB8AC3E}">
        <p14:creationId xmlns:p14="http://schemas.microsoft.com/office/powerpoint/2010/main" val="393279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76D8A65-8854-45DE-BFDD-F6DA2C1264B4}" type="slidenum">
              <a:rPr lang="en-US" smtClean="0"/>
              <a:t>11</a:t>
            </a:fld>
            <a:endParaRPr lang="en-US"/>
          </a:p>
        </p:txBody>
      </p:sp>
    </p:spTree>
    <p:extLst>
      <p:ext uri="{BB962C8B-B14F-4D97-AF65-F5344CB8AC3E}">
        <p14:creationId xmlns:p14="http://schemas.microsoft.com/office/powerpoint/2010/main" val="3174707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lvl1pPr>
              <a:defRPr b="1">
                <a:solidFill>
                  <a:schemeClr val="tx1"/>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93229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70C0"/>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005149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352488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0070C0"/>
                </a:solidFill>
              </a:defRPr>
            </a:lvl1pPr>
          </a:lstStyle>
          <a:p>
            <a:r>
              <a:rPr lang="en-US" dirty="0"/>
              <a:t>Click to edit Master title style</a:t>
            </a:r>
          </a:p>
        </p:txBody>
      </p:sp>
      <p:sp>
        <p:nvSpPr>
          <p:cNvPr id="4" name="Content Placeholder 3"/>
          <p:cNvSpPr>
            <a:spLocks noGrp="1"/>
          </p:cNvSpPr>
          <p:nvPr>
            <p:ph sz="quarter" idx="10"/>
          </p:nvPr>
        </p:nvSpPr>
        <p:spPr>
          <a:xfrm>
            <a:off x="609600" y="1577978"/>
            <a:ext cx="5159829" cy="4213225"/>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030685" y="1577975"/>
            <a:ext cx="5551715" cy="4211637"/>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2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9194-CFF9-9C48-C20E-DEC2F8B31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892A9-FD78-46E4-CFAD-7B6CDB3981AB}"/>
              </a:ext>
            </a:extLst>
          </p:cNvPr>
          <p:cNvSpPr>
            <a:spLocks noGrp="1"/>
          </p:cNvSpPr>
          <p:nvPr>
            <p:ph type="dt" sz="half" idx="10"/>
          </p:nvPr>
        </p:nvSpPr>
        <p:spPr/>
        <p:txBody>
          <a:bodyPr/>
          <a:lstStyle/>
          <a:p>
            <a:fld id="{99B5FFD5-C531-4A13-9A61-84157E812845}" type="datetimeFigureOut">
              <a:rPr lang="en-US" smtClean="0"/>
              <a:t>4/6/2023</a:t>
            </a:fld>
            <a:endParaRPr lang="en-US"/>
          </a:p>
        </p:txBody>
      </p:sp>
      <p:sp>
        <p:nvSpPr>
          <p:cNvPr id="4" name="Footer Placeholder 3">
            <a:extLst>
              <a:ext uri="{FF2B5EF4-FFF2-40B4-BE49-F238E27FC236}">
                <a16:creationId xmlns:a16="http://schemas.microsoft.com/office/drawing/2014/main" id="{0FAFF3D0-F7CD-90C6-6131-AEB3ECA9FD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7DF3E9-BE89-995B-EE27-27B543650E0C}"/>
              </a:ext>
            </a:extLst>
          </p:cNvPr>
          <p:cNvSpPr>
            <a:spLocks noGrp="1"/>
          </p:cNvSpPr>
          <p:nvPr>
            <p:ph type="sldNum" sz="quarter" idx="12"/>
          </p:nvPr>
        </p:nvSpPr>
        <p:spPr/>
        <p:txBody>
          <a:bodyPr/>
          <a:lstStyle/>
          <a:p>
            <a:fld id="{5B5E633C-830B-4816-AFE8-315EF4E0A4B4}" type="slidenum">
              <a:rPr lang="en-US" smtClean="0"/>
              <a:t>‹#›</a:t>
            </a:fld>
            <a:endParaRPr lang="en-US"/>
          </a:p>
        </p:txBody>
      </p:sp>
    </p:spTree>
    <p:extLst>
      <p:ext uri="{BB962C8B-B14F-4D97-AF65-F5344CB8AC3E}">
        <p14:creationId xmlns:p14="http://schemas.microsoft.com/office/powerpoint/2010/main" val="3362955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9948"/>
            <a:ext cx="10972800" cy="42797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Title</a:t>
            </a:r>
            <a:endParaRPr lang="en-CA" dirty="0"/>
          </a:p>
        </p:txBody>
      </p:sp>
    </p:spTree>
    <p:extLst>
      <p:ext uri="{BB962C8B-B14F-4D97-AF65-F5344CB8AC3E}">
        <p14:creationId xmlns:p14="http://schemas.microsoft.com/office/powerpoint/2010/main" val="23333548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sldNum="0" hdr="0" dt="0"/>
  <p:txStyles>
    <p:titleStyle>
      <a:lvl1pPr algn="ctr" defTabSz="914400" rtl="0" eaLnBrk="1" latinLnBrk="0" hangingPunct="1">
        <a:spcBef>
          <a:spcPct val="0"/>
        </a:spcBef>
        <a:buNone/>
        <a:defRPr sz="3600" b="1" kern="1200">
          <a:solidFill>
            <a:srgbClr val="0070C0"/>
          </a:solidFill>
          <a:latin typeface="+mj-lt"/>
          <a:ea typeface="+mj-ea"/>
          <a:cs typeface="+mj-cs"/>
        </a:defRPr>
      </a:lvl1pPr>
    </p:titleStyle>
    <p:bodyStyle>
      <a:lvl1pPr marL="342900" indent="-342900" algn="l" defTabSz="914400" rtl="0" eaLnBrk="1" latinLnBrk="0" hangingPunct="1">
        <a:spcBef>
          <a:spcPts val="12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A00867-23CB-E1DD-5C1D-9F8EBC44FC9C}"/>
              </a:ext>
            </a:extLst>
          </p:cNvPr>
          <p:cNvSpPr>
            <a:spLocks noGrp="1"/>
          </p:cNvSpPr>
          <p:nvPr>
            <p:ph type="ctrTitle"/>
          </p:nvPr>
        </p:nvSpPr>
        <p:spPr>
          <a:xfrm>
            <a:off x="914400" y="1066800"/>
            <a:ext cx="10363200" cy="2457459"/>
          </a:xfrm>
        </p:spPr>
        <p:txBody>
          <a:bodyPr>
            <a:normAutofit/>
          </a:bodyPr>
          <a:lstStyle/>
          <a:p>
            <a:r>
              <a:rPr lang="en-US"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NT-</a:t>
            </a:r>
            <a:r>
              <a:rPr lang="en-US" b="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proBNP</a:t>
            </a:r>
            <a:r>
              <a:rPr lang="en-US"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During Screening in the Study of Vericiguat in Participants With Heart Failure With Reduced Ejection Fraction (VICTORIA) Trial: Insights Into Outcomes and Vericiguat</a:t>
            </a:r>
            <a:endParaRPr lang="en-CA"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id="{8E65ECE6-34EE-C929-9DBB-683CB1CC71C5}"/>
              </a:ext>
            </a:extLst>
          </p:cNvPr>
          <p:cNvSpPr txBox="1">
            <a:spLocks noGrp="1" noChangeArrowheads="1"/>
          </p:cNvSpPr>
          <p:nvPr>
            <p:ph type="subTitle" idx="1"/>
          </p:nvPr>
        </p:nvSpPr>
        <p:spPr bwMode="auto">
          <a:xfrm>
            <a:off x="1752600" y="3563889"/>
            <a:ext cx="8458200" cy="212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CA" u="sng" dirty="0">
                <a:effectLst/>
                <a:latin typeface="Calibri" panose="020F0502020204030204" pitchFamily="34" charset="0"/>
                <a:ea typeface="Times New Roman" panose="02020603050405020304" pitchFamily="18" charset="0"/>
                <a:cs typeface="Calibri" panose="020F0502020204030204" pitchFamily="34" charset="0"/>
              </a:rPr>
              <a:t>Cynthia M. </a:t>
            </a:r>
            <a:r>
              <a:rPr lang="en-CA" u="sng" dirty="0" err="1">
                <a:effectLst/>
                <a:latin typeface="Calibri" panose="020F0502020204030204" pitchFamily="34" charset="0"/>
                <a:ea typeface="Times New Roman" panose="02020603050405020304" pitchFamily="18" charset="0"/>
                <a:cs typeface="Calibri" panose="020F0502020204030204" pitchFamily="34" charset="0"/>
              </a:rPr>
              <a:t>Westerhout</a:t>
            </a:r>
            <a:r>
              <a:rPr lang="en-CA" dirty="0">
                <a:effectLst/>
                <a:latin typeface="Calibri" panose="020F0502020204030204" pitchFamily="34" charset="0"/>
                <a:ea typeface="Times New Roman" panose="02020603050405020304" pitchFamily="18" charset="0"/>
                <a:cs typeface="Calibri" panose="020F0502020204030204" pitchFamily="34" charset="0"/>
              </a:rPr>
              <a:t>, Y Zheng, LH Lund, J Butler, RW Troughton, M </a:t>
            </a:r>
            <a:r>
              <a:rPr lang="en-CA" dirty="0" err="1">
                <a:effectLst/>
                <a:latin typeface="Calibri" panose="020F0502020204030204" pitchFamily="34" charset="0"/>
                <a:ea typeface="Times New Roman" panose="02020603050405020304" pitchFamily="18" charset="0"/>
                <a:cs typeface="Calibri" panose="020F0502020204030204" pitchFamily="34" charset="0"/>
              </a:rPr>
              <a:t>Emdin</a:t>
            </a:r>
            <a:r>
              <a:rPr lang="en-CA" dirty="0">
                <a:effectLst/>
                <a:latin typeface="Calibri" panose="020F0502020204030204" pitchFamily="34" charset="0"/>
                <a:ea typeface="Times New Roman" panose="02020603050405020304" pitchFamily="18" charset="0"/>
                <a:cs typeface="Calibri" panose="020F0502020204030204" pitchFamily="34" charset="0"/>
              </a:rPr>
              <a:t>, CSP Lam, P </a:t>
            </a:r>
            <a:r>
              <a:rPr lang="en-CA" dirty="0" err="1">
                <a:effectLst/>
                <a:latin typeface="Calibri" panose="020F0502020204030204" pitchFamily="34" charset="0"/>
                <a:ea typeface="Times New Roman" panose="02020603050405020304" pitchFamily="18" charset="0"/>
                <a:cs typeface="Calibri" panose="020F0502020204030204" pitchFamily="34" charset="0"/>
              </a:rPr>
              <a:t>Ponikowski</a:t>
            </a:r>
            <a:r>
              <a:rPr lang="en-CA" dirty="0">
                <a:effectLst/>
                <a:latin typeface="Calibri" panose="020F0502020204030204" pitchFamily="34" charset="0"/>
                <a:ea typeface="Times New Roman" panose="02020603050405020304" pitchFamily="18" charset="0"/>
                <a:cs typeface="Calibri" panose="020F0502020204030204" pitchFamily="34" charset="0"/>
              </a:rPr>
              <a:t>, RO </a:t>
            </a:r>
            <a:r>
              <a:rPr lang="en-CA" dirty="0" err="1">
                <a:effectLst/>
                <a:latin typeface="Calibri" panose="020F0502020204030204" pitchFamily="34" charset="0"/>
                <a:ea typeface="Times New Roman" panose="02020603050405020304" pitchFamily="18" charset="0"/>
                <a:cs typeface="Calibri" panose="020F0502020204030204" pitchFamily="34" charset="0"/>
              </a:rPr>
              <a:t>Blaustein</a:t>
            </a:r>
            <a:r>
              <a:rPr lang="en-CA" dirty="0">
                <a:effectLst/>
                <a:latin typeface="Calibri" panose="020F0502020204030204" pitchFamily="34" charset="0"/>
                <a:ea typeface="Times New Roman" panose="02020603050405020304" pitchFamily="18" charset="0"/>
                <a:cs typeface="Calibri" panose="020F0502020204030204" pitchFamily="34" charset="0"/>
              </a:rPr>
              <a:t>, C O’Connor, L </a:t>
            </a:r>
            <a:r>
              <a:rPr lang="en-CA" dirty="0" err="1">
                <a:effectLst/>
                <a:latin typeface="Calibri" panose="020F0502020204030204" pitchFamily="34" charset="0"/>
                <a:ea typeface="Times New Roman" panose="02020603050405020304" pitchFamily="18" charset="0"/>
                <a:cs typeface="Calibri" panose="020F0502020204030204" pitchFamily="34" charset="0"/>
              </a:rPr>
              <a:t>Roessig</a:t>
            </a:r>
            <a:r>
              <a:rPr lang="en-CA" dirty="0">
                <a:latin typeface="Calibri" panose="020F0502020204030204" pitchFamily="34" charset="0"/>
                <a:ea typeface="Times New Roman" panose="02020603050405020304" pitchFamily="18" charset="0"/>
                <a:cs typeface="Calibri" panose="020F0502020204030204" pitchFamily="34" charset="0"/>
              </a:rPr>
              <a:t>,</a:t>
            </a:r>
            <a:r>
              <a:rPr lang="en-CA" dirty="0">
                <a:effectLst/>
                <a:latin typeface="Calibri" panose="020F0502020204030204" pitchFamily="34" charset="0"/>
                <a:ea typeface="Times New Roman" panose="02020603050405020304" pitchFamily="18" charset="0"/>
                <a:cs typeface="Calibri" panose="020F0502020204030204" pitchFamily="34" charset="0"/>
              </a:rPr>
              <a:t> AA </a:t>
            </a:r>
            <a:r>
              <a:rPr lang="en-CA" dirty="0" err="1">
                <a:effectLst/>
                <a:latin typeface="Calibri" panose="020F0502020204030204" pitchFamily="34" charset="0"/>
                <a:ea typeface="Times New Roman" panose="02020603050405020304" pitchFamily="18" charset="0"/>
                <a:cs typeface="Calibri" panose="020F0502020204030204" pitchFamily="34" charset="0"/>
              </a:rPr>
              <a:t>Voors</a:t>
            </a:r>
            <a:r>
              <a:rPr lang="en-CA" dirty="0">
                <a:effectLst/>
                <a:latin typeface="Calibri" panose="020F0502020204030204" pitchFamily="34" charset="0"/>
                <a:ea typeface="Times New Roman" panose="02020603050405020304" pitchFamily="18" charset="0"/>
                <a:cs typeface="Calibri" panose="020F0502020204030204" pitchFamily="34" charset="0"/>
              </a:rPr>
              <a:t>, JA </a:t>
            </a:r>
            <a:r>
              <a:rPr lang="en-CA" dirty="0" err="1">
                <a:effectLst/>
                <a:latin typeface="Calibri" panose="020F0502020204030204" pitchFamily="34" charset="0"/>
                <a:ea typeface="Times New Roman" panose="02020603050405020304" pitchFamily="18" charset="0"/>
                <a:cs typeface="Calibri" panose="020F0502020204030204" pitchFamily="34" charset="0"/>
              </a:rPr>
              <a:t>Ezekowitz</a:t>
            </a:r>
            <a:r>
              <a:rPr lang="en-CA" dirty="0">
                <a:effectLst/>
                <a:latin typeface="Calibri" panose="020F0502020204030204" pitchFamily="34" charset="0"/>
                <a:ea typeface="Times New Roman" panose="02020603050405020304" pitchFamily="18" charset="0"/>
                <a:cs typeface="Calibri" panose="020F0502020204030204" pitchFamily="34" charset="0"/>
              </a:rPr>
              <a:t>, PW Armstrong,                                 for the VICTORIA Study Group.</a:t>
            </a:r>
            <a:endParaRPr lang="en-CA" sz="2000" dirty="0">
              <a:effectLst/>
              <a:latin typeface="Calibri" panose="020F0502020204030204" pitchFamily="34" charset="0"/>
              <a:ea typeface="Times New Roman" panose="02020603050405020304" pitchFamily="18" charset="0"/>
              <a:cs typeface="Calibri" panose="020F0502020204030204" pitchFamily="34" charset="0"/>
            </a:endParaRPr>
          </a:p>
          <a:p>
            <a:r>
              <a:rPr lang="en-US"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ACC CME March 9, 2023</a:t>
            </a:r>
            <a:endParaRPr lang="en-CA" sz="3200" b="1"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7CDA0C4-6F76-B30D-D498-6F699601D751}"/>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466432A-8B67-0ADF-32EE-A268124C4121}"/>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DFE7B866-7658-1B86-F213-AE5C81D404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8611" y="289524"/>
            <a:ext cx="3591464" cy="558439"/>
          </a:xfrm>
          <a:prstGeom prst="rect">
            <a:avLst/>
          </a:prstGeom>
        </p:spPr>
      </p:pic>
    </p:spTree>
    <p:extLst>
      <p:ext uri="{BB962C8B-B14F-4D97-AF65-F5344CB8AC3E}">
        <p14:creationId xmlns:p14="http://schemas.microsoft.com/office/powerpoint/2010/main" val="11886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E3D1-6D32-F61D-366A-0C48DEA523A6}"/>
              </a:ext>
            </a:extLst>
          </p:cNvPr>
          <p:cNvSpPr>
            <a:spLocks noGrp="1"/>
          </p:cNvSpPr>
          <p:nvPr>
            <p:ph type="title"/>
          </p:nvPr>
        </p:nvSpPr>
        <p:spPr/>
        <p:txBody>
          <a:bodyPr/>
          <a:lstStyle/>
          <a:p>
            <a:r>
              <a:rPr lang="en-US" dirty="0"/>
              <a:t>Association with Clinical Outcomes</a:t>
            </a:r>
          </a:p>
        </p:txBody>
      </p:sp>
      <p:pic>
        <p:nvPicPr>
          <p:cNvPr id="3" name="Picture 2">
            <a:extLst>
              <a:ext uri="{FF2B5EF4-FFF2-40B4-BE49-F238E27FC236}">
                <a16:creationId xmlns:a16="http://schemas.microsoft.com/office/drawing/2014/main" id="{4219EEFB-7455-24EA-13BE-538314A819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519052"/>
            <a:ext cx="5638800" cy="4257555"/>
          </a:xfrm>
          <a:prstGeom prst="rect">
            <a:avLst/>
          </a:prstGeom>
        </p:spPr>
      </p:pic>
      <p:pic>
        <p:nvPicPr>
          <p:cNvPr id="4" name="Picture 3">
            <a:extLst>
              <a:ext uri="{FF2B5EF4-FFF2-40B4-BE49-F238E27FC236}">
                <a16:creationId xmlns:a16="http://schemas.microsoft.com/office/drawing/2014/main" id="{A2324669-CE33-8C6B-F6D7-E0BF171E7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 y="1514704"/>
            <a:ext cx="5257800" cy="4259924"/>
          </a:xfrm>
          <a:prstGeom prst="rect">
            <a:avLst/>
          </a:prstGeom>
        </p:spPr>
      </p:pic>
      <p:sp>
        <p:nvSpPr>
          <p:cNvPr id="5" name="Rectangle 4">
            <a:extLst>
              <a:ext uri="{FF2B5EF4-FFF2-40B4-BE49-F238E27FC236}">
                <a16:creationId xmlns:a16="http://schemas.microsoft.com/office/drawing/2014/main" id="{E8794C1B-8923-EDDF-DE33-D006EB6D74F2}"/>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20DD8C-FE6D-4A54-33D3-A0EEB7776F30}"/>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B58883CD-B51A-CF48-A631-55DA10CD23A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906770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C010-7839-B71E-A7C4-3955A4F04000}"/>
              </a:ext>
            </a:extLst>
          </p:cNvPr>
          <p:cNvSpPr>
            <a:spLocks noGrp="1"/>
          </p:cNvSpPr>
          <p:nvPr>
            <p:ph type="title"/>
          </p:nvPr>
        </p:nvSpPr>
        <p:spPr/>
        <p:txBody>
          <a:bodyPr>
            <a:normAutofit fontScale="90000"/>
          </a:bodyPr>
          <a:lstStyle/>
          <a:p>
            <a:r>
              <a:rPr lang="en-US" dirty="0"/>
              <a:t>Vericiguat’s Treatment Effect by Change in Screening NT-</a:t>
            </a:r>
            <a:r>
              <a:rPr lang="en-US" dirty="0" err="1"/>
              <a:t>proBNP</a:t>
            </a:r>
            <a:endParaRPr lang="en-US" dirty="0"/>
          </a:p>
        </p:txBody>
      </p:sp>
      <p:pic>
        <p:nvPicPr>
          <p:cNvPr id="3" name="Picture 2">
            <a:extLst>
              <a:ext uri="{FF2B5EF4-FFF2-40B4-BE49-F238E27FC236}">
                <a16:creationId xmlns:a16="http://schemas.microsoft.com/office/drawing/2014/main" id="{DA784C2F-235B-AB49-A199-DC52EDA244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1981200"/>
            <a:ext cx="5673885" cy="3505200"/>
          </a:xfrm>
          <a:prstGeom prst="rect">
            <a:avLst/>
          </a:prstGeom>
        </p:spPr>
      </p:pic>
      <p:pic>
        <p:nvPicPr>
          <p:cNvPr id="4" name="Picture 3">
            <a:extLst>
              <a:ext uri="{FF2B5EF4-FFF2-40B4-BE49-F238E27FC236}">
                <a16:creationId xmlns:a16="http://schemas.microsoft.com/office/drawing/2014/main" id="{E268DB9B-8C3B-4FB9-9C8A-72325CEAB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9517" y="1981200"/>
            <a:ext cx="5689859" cy="3505200"/>
          </a:xfrm>
          <a:prstGeom prst="rect">
            <a:avLst/>
          </a:prstGeom>
        </p:spPr>
      </p:pic>
      <p:sp>
        <p:nvSpPr>
          <p:cNvPr id="5" name="TextBox 4">
            <a:extLst>
              <a:ext uri="{FF2B5EF4-FFF2-40B4-BE49-F238E27FC236}">
                <a16:creationId xmlns:a16="http://schemas.microsoft.com/office/drawing/2014/main" id="{831DD596-FBAA-E7D3-F2F9-D4ED03D213CB}"/>
              </a:ext>
            </a:extLst>
          </p:cNvPr>
          <p:cNvSpPr txBox="1"/>
          <p:nvPr/>
        </p:nvSpPr>
        <p:spPr>
          <a:xfrm>
            <a:off x="2212950" y="1262390"/>
            <a:ext cx="7766100" cy="523220"/>
          </a:xfrm>
          <a:prstGeom prst="rect">
            <a:avLst/>
          </a:prstGeom>
          <a:noFill/>
        </p:spPr>
        <p:txBody>
          <a:bodyPr wrap="none" rtlCol="0">
            <a:spAutoFit/>
          </a:bodyPr>
          <a:lstStyle/>
          <a:p>
            <a:pPr algn="ctr"/>
            <a:r>
              <a:rPr lang="en-US" sz="2800" b="1" dirty="0"/>
              <a:t>According to NT-</a:t>
            </a:r>
            <a:r>
              <a:rPr lang="en-US" sz="2800" b="1" dirty="0" err="1"/>
              <a:t>proBNP</a:t>
            </a:r>
            <a:r>
              <a:rPr lang="en-US" sz="2800" b="1" dirty="0"/>
              <a:t> (</a:t>
            </a:r>
            <a:r>
              <a:rPr lang="en-US" sz="2800" b="1" dirty="0" err="1"/>
              <a:t>pg</a:t>
            </a:r>
            <a:r>
              <a:rPr lang="en-US" sz="2800" b="1" dirty="0"/>
              <a:t>/mL) at Randomization</a:t>
            </a:r>
          </a:p>
        </p:txBody>
      </p:sp>
      <p:sp>
        <p:nvSpPr>
          <p:cNvPr id="6" name="Rectangle 5">
            <a:extLst>
              <a:ext uri="{FF2B5EF4-FFF2-40B4-BE49-F238E27FC236}">
                <a16:creationId xmlns:a16="http://schemas.microsoft.com/office/drawing/2014/main" id="{E86BE1C8-F999-1E76-999F-ADDFD1F9DFCA}"/>
              </a:ext>
            </a:extLst>
          </p:cNvPr>
          <p:cNvSpPr/>
          <p:nvPr/>
        </p:nvSpPr>
        <p:spPr>
          <a:xfrm>
            <a:off x="152400" y="0"/>
            <a:ext cx="914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33C94B-E128-3E0A-88BC-4AD4F866D38D}"/>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7CBAB612-6B9B-FCF3-F93B-FCA1340E43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69893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B2435-2D0C-5E83-6DCD-038AEE375A16}"/>
              </a:ext>
            </a:extLst>
          </p:cNvPr>
          <p:cNvSpPr>
            <a:spLocks noGrp="1"/>
          </p:cNvSpPr>
          <p:nvPr>
            <p:ph type="title"/>
          </p:nvPr>
        </p:nvSpPr>
        <p:spPr/>
        <p:txBody>
          <a:bodyPr/>
          <a:lstStyle/>
          <a:p>
            <a:r>
              <a:rPr lang="en-US" dirty="0"/>
              <a:t>Conclusions and Implications</a:t>
            </a:r>
          </a:p>
        </p:txBody>
      </p:sp>
      <p:sp>
        <p:nvSpPr>
          <p:cNvPr id="5" name="Content Placeholder 6">
            <a:extLst>
              <a:ext uri="{FF2B5EF4-FFF2-40B4-BE49-F238E27FC236}">
                <a16:creationId xmlns:a16="http://schemas.microsoft.com/office/drawing/2014/main" id="{5AD355DE-3752-A246-D925-964EAAEFA4CC}"/>
              </a:ext>
            </a:extLst>
          </p:cNvPr>
          <p:cNvSpPr txBox="1">
            <a:spLocks noGrp="1"/>
          </p:cNvSpPr>
          <p:nvPr>
            <p:ph idx="1"/>
          </p:nvPr>
        </p:nvSpPr>
        <p:spPr>
          <a:xfrm>
            <a:off x="609600" y="1609948"/>
            <a:ext cx="10972800" cy="4562252"/>
          </a:xfrm>
          <a:prstGeom prst="rect">
            <a:avLst/>
          </a:prstGeom>
          <a:noFill/>
        </p:spPr>
        <p:txBody>
          <a:bodyPr>
            <a:normAutofit fontScale="92500" lnSpcReduction="10000"/>
          </a:bodyPr>
          <a:lstStyle>
            <a:lvl1pPr marL="0" indent="0" algn="l" defTabSz="259137" rtl="0" eaLnBrk="1" latinLnBrk="0" hangingPunct="1">
              <a:lnSpc>
                <a:spcPct val="110000"/>
              </a:lnSpc>
              <a:spcBef>
                <a:spcPts val="283"/>
              </a:spcBef>
              <a:buSzPct val="100000"/>
              <a:buFont typeface="Lucida Grande"/>
              <a:buNone/>
              <a:tabLst/>
              <a:defRPr sz="567" kern="1200">
                <a:solidFill>
                  <a:srgbClr val="58595B"/>
                </a:solidFill>
                <a:latin typeface="+mn-lt"/>
                <a:ea typeface="+mn-ea"/>
                <a:cs typeface="+mn-cs"/>
              </a:defRPr>
            </a:lvl1pPr>
            <a:lvl2pPr marL="138823" indent="-69412" algn="l" defTabSz="259137" rtl="0" eaLnBrk="1" latinLnBrk="0" hangingPunct="1">
              <a:lnSpc>
                <a:spcPct val="110000"/>
              </a:lnSpc>
              <a:spcBef>
                <a:spcPts val="162"/>
              </a:spcBef>
              <a:buClr>
                <a:srgbClr val="71C04F"/>
              </a:buClr>
              <a:buFont typeface="Wingdings" charset="2"/>
              <a:buChar char="§"/>
              <a:tabLst/>
              <a:defRPr sz="567" kern="1200">
                <a:solidFill>
                  <a:srgbClr val="58595B"/>
                </a:solidFill>
                <a:latin typeface="+mn-lt"/>
                <a:ea typeface="+mn-ea"/>
                <a:cs typeface="+mn-cs"/>
              </a:defRPr>
            </a:lvl2pPr>
            <a:lvl3pPr marL="300784" indent="-61699" algn="l" defTabSz="259137" rtl="0" eaLnBrk="1" latinLnBrk="0" hangingPunct="1">
              <a:lnSpc>
                <a:spcPct val="110000"/>
              </a:lnSpc>
              <a:spcBef>
                <a:spcPts val="162"/>
              </a:spcBef>
              <a:buClr>
                <a:srgbClr val="00AEEF"/>
              </a:buClr>
              <a:buFont typeface="Arial"/>
              <a:buChar char="•"/>
              <a:tabLst/>
              <a:defRPr sz="567" kern="1200">
                <a:solidFill>
                  <a:srgbClr val="58595B"/>
                </a:solidFill>
                <a:latin typeface="+mn-lt"/>
                <a:ea typeface="+mn-ea"/>
                <a:cs typeface="+mn-cs"/>
              </a:defRPr>
            </a:lvl3pPr>
            <a:lvl4pPr marL="380479" indent="-66841" algn="l" defTabSz="259137" rtl="0" eaLnBrk="1" latinLnBrk="0" hangingPunct="1">
              <a:lnSpc>
                <a:spcPct val="110000"/>
              </a:lnSpc>
              <a:spcBef>
                <a:spcPts val="162"/>
              </a:spcBef>
              <a:buFont typeface="Arial"/>
              <a:buChar char="–"/>
              <a:tabLst/>
              <a:defRPr sz="567" kern="1200">
                <a:solidFill>
                  <a:srgbClr val="58595B"/>
                </a:solidFill>
                <a:latin typeface="+mn-lt"/>
                <a:ea typeface="+mn-ea"/>
                <a:cs typeface="+mn-cs"/>
              </a:defRPr>
            </a:lvl4pPr>
            <a:lvl5pPr marL="371802" indent="0" algn="l" defTabSz="259137" rtl="0" eaLnBrk="1" latinLnBrk="0" hangingPunct="1">
              <a:lnSpc>
                <a:spcPct val="110000"/>
              </a:lnSpc>
              <a:spcBef>
                <a:spcPts val="162"/>
              </a:spcBef>
              <a:buFont typeface="Arial"/>
              <a:buNone/>
              <a:tabLst/>
              <a:defRPr sz="567" i="1" kern="1200">
                <a:solidFill>
                  <a:srgbClr val="58595B"/>
                </a:solidFill>
                <a:latin typeface="+mn-lt"/>
                <a:ea typeface="+mn-ea"/>
                <a:cs typeface="+mn-cs"/>
              </a:defRPr>
            </a:lvl5pPr>
            <a:lvl6pPr marL="1425252" indent="-129568" algn="l" defTabSz="259137" rtl="0" eaLnBrk="1" latinLnBrk="0" hangingPunct="1">
              <a:spcBef>
                <a:spcPct val="20000"/>
              </a:spcBef>
              <a:buFont typeface="Arial"/>
              <a:buChar char="•"/>
              <a:defRPr sz="1133" kern="1200">
                <a:solidFill>
                  <a:schemeClr val="tx1"/>
                </a:solidFill>
                <a:latin typeface="+mn-lt"/>
                <a:ea typeface="+mn-ea"/>
                <a:cs typeface="+mn-cs"/>
              </a:defRPr>
            </a:lvl6pPr>
            <a:lvl7pPr marL="1684389" indent="-129568" algn="l" defTabSz="259137" rtl="0" eaLnBrk="1" latinLnBrk="0" hangingPunct="1">
              <a:spcBef>
                <a:spcPct val="20000"/>
              </a:spcBef>
              <a:buFont typeface="Arial"/>
              <a:buChar char="•"/>
              <a:defRPr sz="1133" kern="1200">
                <a:solidFill>
                  <a:schemeClr val="tx1"/>
                </a:solidFill>
                <a:latin typeface="+mn-lt"/>
                <a:ea typeface="+mn-ea"/>
                <a:cs typeface="+mn-cs"/>
              </a:defRPr>
            </a:lvl7pPr>
            <a:lvl8pPr marL="1943525" indent="-129568" algn="l" defTabSz="259137" rtl="0" eaLnBrk="1" latinLnBrk="0" hangingPunct="1">
              <a:spcBef>
                <a:spcPct val="20000"/>
              </a:spcBef>
              <a:buFont typeface="Arial"/>
              <a:buChar char="•"/>
              <a:defRPr sz="1133" kern="1200">
                <a:solidFill>
                  <a:schemeClr val="tx1"/>
                </a:solidFill>
                <a:latin typeface="+mn-lt"/>
                <a:ea typeface="+mn-ea"/>
                <a:cs typeface="+mn-cs"/>
              </a:defRPr>
            </a:lvl8pPr>
            <a:lvl9pPr marL="2202662" indent="-129568" algn="l" defTabSz="259137" rtl="0" eaLnBrk="1" latinLnBrk="0" hangingPunct="1">
              <a:spcBef>
                <a:spcPct val="20000"/>
              </a:spcBef>
              <a:buFont typeface="Arial"/>
              <a:buChar char="•"/>
              <a:defRPr sz="1133" kern="1200">
                <a:solidFill>
                  <a:schemeClr val="tx1"/>
                </a:solidFill>
                <a:latin typeface="+mn-lt"/>
                <a:ea typeface="+mn-ea"/>
                <a:cs typeface="+mn-cs"/>
              </a:defRPr>
            </a:lvl9pPr>
          </a:lstStyle>
          <a:p>
            <a:pPr marL="171450" indent="-171450">
              <a:lnSpc>
                <a:spcPct val="100000"/>
              </a:lnSpc>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C</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hanges in NT-</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were common during the screening period</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543252" lvl="4" indent="-171450">
              <a:buFont typeface="Arial" panose="020B0604020202020204" pitchFamily="34" charset="0"/>
              <a:buChar char="•"/>
            </a:pPr>
            <a:r>
              <a:rPr lang="en-US" sz="2800" i="0" dirty="0">
                <a:solidFill>
                  <a:srgbClr val="00B050"/>
                </a:solidFill>
                <a:latin typeface="Calibri" panose="020F0502020204030204" pitchFamily="34" charset="0"/>
                <a:ea typeface="Calibri" panose="020F0502020204030204" pitchFamily="34" charset="0"/>
                <a:cs typeface="Calibri" panose="020F0502020204030204" pitchFamily="34" charset="0"/>
              </a:rPr>
              <a:t>D</a:t>
            </a:r>
            <a:r>
              <a:rPr lang="en-US" sz="2800"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ecrease</a:t>
            </a:r>
            <a:r>
              <a:rPr lang="en-US" sz="280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or </a:t>
            </a:r>
            <a:r>
              <a:rPr lang="en-US" sz="2800" i="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minimal change </a:t>
            </a:r>
            <a:r>
              <a:rPr lang="en-US" sz="2800" i="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&gt; </a:t>
            </a:r>
            <a:r>
              <a:rPr lang="en-US" sz="2800"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increase</a:t>
            </a:r>
            <a:endParaRPr lang="en-US" sz="280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543252" lvl="4" indent="-171450">
              <a:buFont typeface="Arial" panose="020B0604020202020204" pitchFamily="34" charset="0"/>
              <a:buChar char="•"/>
            </a:pPr>
            <a:endParaRPr lang="en-US" sz="2800" i="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buFont typeface="Arial" panose="020B0604020202020204" pitchFamily="34" charset="0"/>
              <a:buChar char="•"/>
            </a:pPr>
            <a:r>
              <a:rPr lang="en-US" sz="2800" dirty="0">
                <a:solidFill>
                  <a:srgbClr val="0070C0"/>
                </a:solidFill>
                <a:latin typeface="Calibri" panose="020F0502020204030204" pitchFamily="34" charset="0"/>
                <a:ea typeface="Calibri" panose="020F0502020204030204" pitchFamily="34" charset="0"/>
                <a:cs typeface="Calibri" panose="020F0502020204030204" pitchFamily="34" charset="0"/>
              </a:rPr>
              <a:t>M</a:t>
            </a: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inimal change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 especially an </a:t>
            </a: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increase</a:t>
            </a:r>
            <a:r>
              <a:rPr lang="en-US"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NT-</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levels during screening interval had a </a:t>
            </a:r>
            <a:r>
              <a:rPr lang="en-US" sz="2800"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greater risk of CV death and HFH</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551929" lvl="3" indent="-171450">
              <a:lnSpc>
                <a:spcPct val="100000"/>
              </a:lnSpc>
              <a:buFont typeface="Arial" panose="020B0604020202020204" pitchFamily="34" charset="0"/>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In the upper quartile of NT-</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randomization, a</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signal of benefit </a:t>
            </a:r>
            <a:r>
              <a:rPr lang="en-US" sz="2800">
                <a:solidFill>
                  <a:schemeClr val="tx1"/>
                </a:solidFill>
                <a:effectLst/>
                <a:latin typeface="Calibri" panose="020F0502020204030204" pitchFamily="34" charset="0"/>
                <a:ea typeface="Calibri" panose="020F0502020204030204" pitchFamily="34" charset="0"/>
                <a:cs typeface="Calibri" panose="020F0502020204030204" pitchFamily="34" charset="0"/>
              </a:rPr>
              <a:t>for vericiguat was </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observed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when NT-</a:t>
            </a:r>
            <a:r>
              <a:rPr lang="en-US"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decreased</a:t>
            </a:r>
            <a:r>
              <a:rPr lang="en-US"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00000"/>
              </a:lnSpc>
              <a:buFont typeface="Arial" panose="020B0604020202020204" pitchFamily="34" charset="0"/>
              <a:buChar char="•"/>
            </a:pPr>
            <a:endParaRPr lang="en-US"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00000"/>
              </a:lnSpc>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These finding in high-risk HF patients underscores that changes in NT-</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add important information beyond a single NT-</a:t>
            </a:r>
            <a:r>
              <a:rPr lang="en-US" sz="2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proBNP</a:t>
            </a:r>
            <a:r>
              <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measurement, particularly for future trial design.</a:t>
            </a:r>
            <a:endParaRPr lang="en-CA" sz="2800" b="1" dirty="0">
              <a:solidFill>
                <a:schemeClr val="tx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3740F04-BAF1-B982-AC52-7369FB53A8C9}"/>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2660574-040F-1AB6-AA5F-5167C92127F4}"/>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1C20F8D7-AB49-875E-D9F4-8B41976B0B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7130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ED64-2707-A527-E8F8-E836BD39994D}"/>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0B172F72-1F6A-6E0B-4D87-E1B6AFB384EA}"/>
              </a:ext>
            </a:extLst>
          </p:cNvPr>
          <p:cNvSpPr>
            <a:spLocks noGrp="1"/>
          </p:cNvSpPr>
          <p:nvPr>
            <p:ph idx="1"/>
          </p:nvPr>
        </p:nvSpPr>
        <p:spPr/>
        <p:txBody>
          <a:bodyPr/>
          <a:lstStyle/>
          <a:p>
            <a:r>
              <a:rPr lang="en-US" dirty="0">
                <a:solidFill>
                  <a:schemeClr val="tx2"/>
                </a:solidFill>
              </a:rPr>
              <a:t>CM </a:t>
            </a:r>
            <a:r>
              <a:rPr lang="en-US" dirty="0" err="1">
                <a:solidFill>
                  <a:schemeClr val="tx2"/>
                </a:solidFill>
              </a:rPr>
              <a:t>Westerhout</a:t>
            </a:r>
            <a:r>
              <a:rPr lang="en-US" dirty="0">
                <a:solidFill>
                  <a:schemeClr val="tx2"/>
                </a:solidFill>
              </a:rPr>
              <a:t>: Bayer Canada (consulting fees)</a:t>
            </a:r>
          </a:p>
          <a:p>
            <a:endParaRPr lang="en-US" dirty="0">
              <a:solidFill>
                <a:schemeClr val="tx2"/>
              </a:solidFill>
            </a:endParaRPr>
          </a:p>
        </p:txBody>
      </p:sp>
      <p:sp>
        <p:nvSpPr>
          <p:cNvPr id="4" name="Content Placeholder 6">
            <a:extLst>
              <a:ext uri="{FF2B5EF4-FFF2-40B4-BE49-F238E27FC236}">
                <a16:creationId xmlns:a16="http://schemas.microsoft.com/office/drawing/2014/main" id="{F8E72C2B-D353-3D27-48C4-E42D99A84598}"/>
              </a:ext>
            </a:extLst>
          </p:cNvPr>
          <p:cNvSpPr txBox="1">
            <a:spLocks/>
          </p:cNvSpPr>
          <p:nvPr/>
        </p:nvSpPr>
        <p:spPr>
          <a:xfrm>
            <a:off x="990600" y="2209800"/>
            <a:ext cx="9829800" cy="2765522"/>
          </a:xfrm>
          <a:prstGeom prst="rect">
            <a:avLst/>
          </a:prstGeom>
          <a:noFill/>
        </p:spPr>
        <p:txBody>
          <a:bodyPr/>
          <a:lstStyle>
            <a:lvl1pPr marL="0" indent="0" algn="l" defTabSz="259137" rtl="0" eaLnBrk="1" latinLnBrk="0" hangingPunct="1">
              <a:lnSpc>
                <a:spcPct val="110000"/>
              </a:lnSpc>
              <a:spcBef>
                <a:spcPts val="283"/>
              </a:spcBef>
              <a:buSzPct val="100000"/>
              <a:buFont typeface="Lucida Grande"/>
              <a:buNone/>
              <a:tabLst/>
              <a:defRPr sz="567" kern="1200">
                <a:solidFill>
                  <a:srgbClr val="58595B"/>
                </a:solidFill>
                <a:latin typeface="+mn-lt"/>
                <a:ea typeface="+mn-ea"/>
                <a:cs typeface="+mn-cs"/>
              </a:defRPr>
            </a:lvl1pPr>
            <a:lvl2pPr marL="138823" indent="-69412" algn="l" defTabSz="259137" rtl="0" eaLnBrk="1" latinLnBrk="0" hangingPunct="1">
              <a:lnSpc>
                <a:spcPct val="110000"/>
              </a:lnSpc>
              <a:spcBef>
                <a:spcPts val="162"/>
              </a:spcBef>
              <a:buClr>
                <a:srgbClr val="71C04F"/>
              </a:buClr>
              <a:buFont typeface="Wingdings" charset="2"/>
              <a:buChar char="§"/>
              <a:tabLst/>
              <a:defRPr sz="567" kern="1200">
                <a:solidFill>
                  <a:srgbClr val="58595B"/>
                </a:solidFill>
                <a:latin typeface="+mn-lt"/>
                <a:ea typeface="+mn-ea"/>
                <a:cs typeface="+mn-cs"/>
              </a:defRPr>
            </a:lvl2pPr>
            <a:lvl3pPr marL="300784" indent="-61699" algn="l" defTabSz="259137" rtl="0" eaLnBrk="1" latinLnBrk="0" hangingPunct="1">
              <a:lnSpc>
                <a:spcPct val="110000"/>
              </a:lnSpc>
              <a:spcBef>
                <a:spcPts val="162"/>
              </a:spcBef>
              <a:buClr>
                <a:srgbClr val="00AEEF"/>
              </a:buClr>
              <a:buFont typeface="Arial"/>
              <a:buChar char="•"/>
              <a:tabLst/>
              <a:defRPr sz="567" kern="1200">
                <a:solidFill>
                  <a:srgbClr val="58595B"/>
                </a:solidFill>
                <a:latin typeface="+mn-lt"/>
                <a:ea typeface="+mn-ea"/>
                <a:cs typeface="+mn-cs"/>
              </a:defRPr>
            </a:lvl3pPr>
            <a:lvl4pPr marL="380479" indent="-66841" algn="l" defTabSz="259137" rtl="0" eaLnBrk="1" latinLnBrk="0" hangingPunct="1">
              <a:lnSpc>
                <a:spcPct val="110000"/>
              </a:lnSpc>
              <a:spcBef>
                <a:spcPts val="162"/>
              </a:spcBef>
              <a:buFont typeface="Arial"/>
              <a:buChar char="–"/>
              <a:tabLst/>
              <a:defRPr sz="567" kern="1200">
                <a:solidFill>
                  <a:srgbClr val="58595B"/>
                </a:solidFill>
                <a:latin typeface="+mn-lt"/>
                <a:ea typeface="+mn-ea"/>
                <a:cs typeface="+mn-cs"/>
              </a:defRPr>
            </a:lvl4pPr>
            <a:lvl5pPr marL="371802" indent="0" algn="l" defTabSz="259137" rtl="0" eaLnBrk="1" latinLnBrk="0" hangingPunct="1">
              <a:lnSpc>
                <a:spcPct val="110000"/>
              </a:lnSpc>
              <a:spcBef>
                <a:spcPts val="162"/>
              </a:spcBef>
              <a:buFont typeface="Arial"/>
              <a:buNone/>
              <a:tabLst/>
              <a:defRPr sz="567" i="1" kern="1200">
                <a:solidFill>
                  <a:srgbClr val="58595B"/>
                </a:solidFill>
                <a:latin typeface="+mn-lt"/>
                <a:ea typeface="+mn-ea"/>
                <a:cs typeface="+mn-cs"/>
              </a:defRPr>
            </a:lvl5pPr>
            <a:lvl6pPr marL="1425252" indent="-129568" algn="l" defTabSz="259137" rtl="0" eaLnBrk="1" latinLnBrk="0" hangingPunct="1">
              <a:spcBef>
                <a:spcPct val="20000"/>
              </a:spcBef>
              <a:buFont typeface="Arial"/>
              <a:buChar char="•"/>
              <a:defRPr sz="1133" kern="1200">
                <a:solidFill>
                  <a:schemeClr val="tx1"/>
                </a:solidFill>
                <a:latin typeface="+mn-lt"/>
                <a:ea typeface="+mn-ea"/>
                <a:cs typeface="+mn-cs"/>
              </a:defRPr>
            </a:lvl6pPr>
            <a:lvl7pPr marL="1684389" indent="-129568" algn="l" defTabSz="259137" rtl="0" eaLnBrk="1" latinLnBrk="0" hangingPunct="1">
              <a:spcBef>
                <a:spcPct val="20000"/>
              </a:spcBef>
              <a:buFont typeface="Arial"/>
              <a:buChar char="•"/>
              <a:defRPr sz="1133" kern="1200">
                <a:solidFill>
                  <a:schemeClr val="tx1"/>
                </a:solidFill>
                <a:latin typeface="+mn-lt"/>
                <a:ea typeface="+mn-ea"/>
                <a:cs typeface="+mn-cs"/>
              </a:defRPr>
            </a:lvl7pPr>
            <a:lvl8pPr marL="1943525" indent="-129568" algn="l" defTabSz="259137" rtl="0" eaLnBrk="1" latinLnBrk="0" hangingPunct="1">
              <a:spcBef>
                <a:spcPct val="20000"/>
              </a:spcBef>
              <a:buFont typeface="Arial"/>
              <a:buChar char="•"/>
              <a:defRPr sz="1133" kern="1200">
                <a:solidFill>
                  <a:schemeClr val="tx1"/>
                </a:solidFill>
                <a:latin typeface="+mn-lt"/>
                <a:ea typeface="+mn-ea"/>
                <a:cs typeface="+mn-cs"/>
              </a:defRPr>
            </a:lvl8pPr>
            <a:lvl9pPr marL="2202662" indent="-129568" algn="l" defTabSz="259137" rtl="0" eaLnBrk="1" latinLnBrk="0" hangingPunct="1">
              <a:spcBef>
                <a:spcPct val="20000"/>
              </a:spcBef>
              <a:buFont typeface="Arial"/>
              <a:buChar char="•"/>
              <a:defRPr sz="1133" kern="1200">
                <a:solidFill>
                  <a:schemeClr val="tx1"/>
                </a:solidFill>
                <a:latin typeface="+mn-lt"/>
                <a:ea typeface="+mn-ea"/>
                <a:cs typeface="+mn-cs"/>
              </a:defRPr>
            </a:lvl9pPr>
          </a:lstStyle>
          <a:p>
            <a:endParaRPr lang="en-US" sz="1800" dirty="0">
              <a:solidFill>
                <a:schemeClr val="tx1"/>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D8B15562-E2A7-CD1C-634B-2A192730C070}"/>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0E7EA7-7380-8C03-0914-87596AFCA670}"/>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D42665D5-5E10-661C-3BCD-13E227F737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118564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345246-8D58-EAAC-A839-FE567D56B9BD}"/>
              </a:ext>
            </a:extLst>
          </p:cNvPr>
          <p:cNvSpPr>
            <a:spLocks noGrp="1"/>
          </p:cNvSpPr>
          <p:nvPr>
            <p:ph type="title"/>
          </p:nvPr>
        </p:nvSpPr>
        <p:spPr/>
        <p:txBody>
          <a:bodyPr/>
          <a:lstStyle/>
          <a:p>
            <a:r>
              <a:rPr lang="en-US" dirty="0"/>
              <a:t>Today’s Aims</a:t>
            </a:r>
          </a:p>
        </p:txBody>
      </p:sp>
      <p:sp>
        <p:nvSpPr>
          <p:cNvPr id="4" name="Content Placeholder 3">
            <a:extLst>
              <a:ext uri="{FF2B5EF4-FFF2-40B4-BE49-F238E27FC236}">
                <a16:creationId xmlns:a16="http://schemas.microsoft.com/office/drawing/2014/main" id="{E5621BA1-D139-B600-6A2F-1409459E238D}"/>
              </a:ext>
            </a:extLst>
          </p:cNvPr>
          <p:cNvSpPr>
            <a:spLocks noGrp="1"/>
          </p:cNvSpPr>
          <p:nvPr>
            <p:ph idx="1"/>
          </p:nvPr>
        </p:nvSpPr>
        <p:spPr/>
        <p:txBody>
          <a:bodyPr>
            <a:noAutofit/>
          </a:bodyPr>
          <a:lstStyle/>
          <a:p>
            <a:pPr marL="0" indent="0">
              <a:spcBef>
                <a:spcPts val="2400"/>
              </a:spcBef>
              <a:buNone/>
            </a:pPr>
            <a:r>
              <a:rPr lang="en-US" dirty="0">
                <a:solidFill>
                  <a:schemeClr val="tx2"/>
                </a:solidFill>
                <a:latin typeface="Calibri" panose="020F0502020204030204" pitchFamily="34" charset="0"/>
                <a:cs typeface="Calibri" panose="020F0502020204030204" pitchFamily="34" charset="0"/>
              </a:rPr>
              <a:t>In this session, you will learn about the:</a:t>
            </a:r>
            <a:endPar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2400"/>
              </a:spcBef>
              <a:buAutoNum type="romanLcParenBoth"/>
            </a:pP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frequency and direction of </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NT-</a:t>
            </a:r>
            <a:r>
              <a:rPr lang="en-US" dirty="0" err="1">
                <a:solidFill>
                  <a:schemeClr val="tx2"/>
                </a:solidFill>
                <a:latin typeface="Calibri" panose="020F0502020204030204" pitchFamily="34" charset="0"/>
                <a:ea typeface="Calibri" panose="020F0502020204030204" pitchFamily="34" charset="0"/>
                <a:cs typeface="Calibri" panose="020F0502020204030204" pitchFamily="34" charset="0"/>
              </a:rPr>
              <a:t>proBNP</a:t>
            </a: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changes during the </a:t>
            </a:r>
            <a:r>
              <a:rPr lang="en-CA" dirty="0">
                <a:solidFill>
                  <a:schemeClr val="tx2"/>
                </a:solidFill>
                <a:latin typeface="Calibri" panose="020F0502020204030204" pitchFamily="34" charset="0"/>
                <a:cs typeface="Calibri" panose="020F0502020204030204" pitchFamily="34" charset="0"/>
              </a:rPr>
              <a:t>30-day </a:t>
            </a: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screening period; </a:t>
            </a:r>
          </a:p>
          <a:p>
            <a:pPr marL="285750" indent="-285750">
              <a:spcBef>
                <a:spcPts val="2400"/>
              </a:spcBef>
              <a:buAutoNum type="romanLcParenBoth"/>
            </a:pP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 associations of these </a:t>
            </a: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changes with the primary composite endpoint of CV death and HF hospitalization (HFH); and</a:t>
            </a:r>
          </a:p>
          <a:p>
            <a:pPr marL="285750" indent="-285750">
              <a:spcBef>
                <a:spcPts val="2400"/>
              </a:spcBef>
              <a:buAutoNum type="romanLcParenBoth"/>
            </a:pP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vericiguat’s clinical benefit relative to thes</a:t>
            </a:r>
            <a:r>
              <a:rPr lang="en-US" dirty="0">
                <a:solidFill>
                  <a:schemeClr val="tx2"/>
                </a:solidFill>
                <a:latin typeface="Calibri" panose="020F0502020204030204" pitchFamily="34" charset="0"/>
                <a:ea typeface="Calibri" panose="020F0502020204030204" pitchFamily="34" charset="0"/>
                <a:cs typeface="Calibri" panose="020F0502020204030204" pitchFamily="34" charset="0"/>
              </a:rPr>
              <a:t>e changes</a:t>
            </a:r>
            <a:r>
              <a:rPr lang="en-US"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endParaRPr lang="en-US" b="1" dirty="0">
              <a:solidFill>
                <a:schemeClr val="tx2"/>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8E669D6-759A-1765-434A-08E78BC5512A}"/>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3F65F76-9328-C998-37D4-117D4FC97274}"/>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D044977B-6CF1-CCE5-F7C7-030F72FBC2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42675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621BA1-D139-B600-6A2F-1409459E238D}"/>
              </a:ext>
            </a:extLst>
          </p:cNvPr>
          <p:cNvSpPr>
            <a:spLocks noGrp="1"/>
          </p:cNvSpPr>
          <p:nvPr>
            <p:ph idx="1"/>
          </p:nvPr>
        </p:nvSpPr>
        <p:spPr>
          <a:xfrm>
            <a:off x="685800" y="1219200"/>
            <a:ext cx="10896600" cy="4953000"/>
          </a:xfrm>
        </p:spPr>
        <p:txBody>
          <a:bodyPr>
            <a:noAutofit/>
          </a:bodyPr>
          <a:lstStyle/>
          <a:p>
            <a:r>
              <a:rPr lang="en-CA" sz="2400" dirty="0">
                <a:solidFill>
                  <a:schemeClr val="tx2"/>
                </a:solidFill>
                <a:latin typeface="Calibri" panose="020F0502020204030204" pitchFamily="34" charset="0"/>
                <a:cs typeface="Calibri" panose="020F0502020204030204" pitchFamily="34" charset="0"/>
              </a:rPr>
              <a:t>VICTORIA enrolled 5050 patients with heart failure and reduced ejection fraction (</a:t>
            </a:r>
            <a:r>
              <a:rPr lang="en-CA" sz="2400" dirty="0" err="1">
                <a:solidFill>
                  <a:schemeClr val="tx2"/>
                </a:solidFill>
                <a:latin typeface="Calibri" panose="020F0502020204030204" pitchFamily="34" charset="0"/>
                <a:cs typeface="Calibri" panose="020F0502020204030204" pitchFamily="34" charset="0"/>
              </a:rPr>
              <a:t>HFrEF</a:t>
            </a:r>
            <a:r>
              <a:rPr lang="en-CA" sz="2400" dirty="0">
                <a:solidFill>
                  <a:schemeClr val="tx2"/>
                </a:solidFill>
                <a:latin typeface="Calibri" panose="020F0502020204030204" pitchFamily="34" charset="0"/>
                <a:cs typeface="Calibri" panose="020F0502020204030204" pitchFamily="34" charset="0"/>
              </a:rPr>
              <a:t>) &lt;45%, randomized to vericiguat or placebo. Entering with:</a:t>
            </a:r>
          </a:p>
          <a:p>
            <a:pPr lvl="1"/>
            <a:r>
              <a:rPr lang="en-US"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NT-</a:t>
            </a:r>
            <a:r>
              <a:rPr lang="en-US" sz="24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proBNP</a:t>
            </a:r>
            <a:r>
              <a:rPr lang="en-US" sz="24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en-CA" sz="2400" b="1" dirty="0">
                <a:solidFill>
                  <a:schemeClr val="tx2"/>
                </a:solidFill>
                <a:latin typeface="Calibri" panose="020F0502020204030204" pitchFamily="34" charset="0"/>
                <a:cs typeface="Calibri" panose="020F0502020204030204" pitchFamily="34" charset="0"/>
              </a:rPr>
              <a:t>≥1000 </a:t>
            </a:r>
            <a:r>
              <a:rPr lang="en-CA" sz="2400" b="1" dirty="0" err="1">
                <a:solidFill>
                  <a:schemeClr val="tx2"/>
                </a:solidFill>
                <a:latin typeface="Calibri" panose="020F0502020204030204" pitchFamily="34" charset="0"/>
                <a:cs typeface="Calibri" panose="020F0502020204030204" pitchFamily="34" charset="0"/>
              </a:rPr>
              <a:t>pg</a:t>
            </a:r>
            <a:r>
              <a:rPr lang="en-CA" sz="2400" b="1" dirty="0">
                <a:solidFill>
                  <a:schemeClr val="tx2"/>
                </a:solidFill>
                <a:latin typeface="Calibri" panose="020F0502020204030204" pitchFamily="34" charset="0"/>
                <a:cs typeface="Calibri" panose="020F0502020204030204" pitchFamily="34" charset="0"/>
              </a:rPr>
              <a:t>/mL  </a:t>
            </a:r>
            <a:r>
              <a:rPr lang="en-CA" sz="2400" dirty="0">
                <a:solidFill>
                  <a:schemeClr val="tx2"/>
                </a:solidFill>
                <a:latin typeface="Calibri" panose="020F0502020204030204" pitchFamily="34" charset="0"/>
                <a:cs typeface="Calibri" panose="020F0502020204030204" pitchFamily="34" charset="0"/>
              </a:rPr>
              <a:t>or BNP ≥300 </a:t>
            </a:r>
            <a:r>
              <a:rPr lang="en-CA" sz="2400" dirty="0" err="1">
                <a:solidFill>
                  <a:schemeClr val="tx2"/>
                </a:solidFill>
                <a:latin typeface="Calibri" panose="020F0502020204030204" pitchFamily="34" charset="0"/>
                <a:cs typeface="Calibri" panose="020F0502020204030204" pitchFamily="34" charset="0"/>
              </a:rPr>
              <a:t>pg</a:t>
            </a:r>
            <a:r>
              <a:rPr lang="en-CA" sz="2400" dirty="0">
                <a:solidFill>
                  <a:schemeClr val="tx2"/>
                </a:solidFill>
                <a:latin typeface="Calibri" panose="020F0502020204030204" pitchFamily="34" charset="0"/>
                <a:cs typeface="Calibri" panose="020F0502020204030204" pitchFamily="34" charset="0"/>
              </a:rPr>
              <a:t>/mL (sinus rhythm) or</a:t>
            </a:r>
          </a:p>
          <a:p>
            <a:pPr lvl="1"/>
            <a:r>
              <a:rPr lang="en-US"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NT-</a:t>
            </a:r>
            <a:r>
              <a:rPr lang="en-US" sz="24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proBNP</a:t>
            </a:r>
            <a:r>
              <a:rPr lang="en-US" sz="24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CA" sz="2400" b="1" dirty="0">
                <a:solidFill>
                  <a:schemeClr val="tx2"/>
                </a:solidFill>
                <a:latin typeface="Calibri" panose="020F0502020204030204" pitchFamily="34" charset="0"/>
                <a:cs typeface="Calibri" panose="020F0502020204030204" pitchFamily="34" charset="0"/>
              </a:rPr>
              <a:t>≥1600 </a:t>
            </a:r>
            <a:r>
              <a:rPr lang="en-CA" sz="2400" b="1" dirty="0" err="1">
                <a:solidFill>
                  <a:schemeClr val="tx2"/>
                </a:solidFill>
                <a:latin typeface="Calibri" panose="020F0502020204030204" pitchFamily="34" charset="0"/>
                <a:cs typeface="Calibri" panose="020F0502020204030204" pitchFamily="34" charset="0"/>
              </a:rPr>
              <a:t>pg</a:t>
            </a:r>
            <a:r>
              <a:rPr lang="en-CA" sz="2400" b="1" dirty="0">
                <a:solidFill>
                  <a:schemeClr val="tx2"/>
                </a:solidFill>
                <a:latin typeface="Calibri" panose="020F0502020204030204" pitchFamily="34" charset="0"/>
                <a:cs typeface="Calibri" panose="020F0502020204030204" pitchFamily="34" charset="0"/>
              </a:rPr>
              <a:t>/mL </a:t>
            </a:r>
            <a:r>
              <a:rPr lang="en-CA" sz="2400" dirty="0">
                <a:solidFill>
                  <a:schemeClr val="tx2"/>
                </a:solidFill>
                <a:latin typeface="Calibri" panose="020F0502020204030204" pitchFamily="34" charset="0"/>
                <a:cs typeface="Calibri" panose="020F0502020204030204" pitchFamily="34" charset="0"/>
              </a:rPr>
              <a:t>or BNP ≥500 </a:t>
            </a:r>
            <a:r>
              <a:rPr lang="en-CA" sz="2400" dirty="0" err="1">
                <a:solidFill>
                  <a:schemeClr val="tx2"/>
                </a:solidFill>
                <a:latin typeface="Calibri" panose="020F0502020204030204" pitchFamily="34" charset="0"/>
                <a:cs typeface="Calibri" panose="020F0502020204030204" pitchFamily="34" charset="0"/>
              </a:rPr>
              <a:t>pg</a:t>
            </a:r>
            <a:r>
              <a:rPr lang="en-CA" sz="2400" dirty="0">
                <a:solidFill>
                  <a:schemeClr val="tx2"/>
                </a:solidFill>
                <a:latin typeface="Calibri" panose="020F0502020204030204" pitchFamily="34" charset="0"/>
                <a:cs typeface="Calibri" panose="020F0502020204030204" pitchFamily="34" charset="0"/>
              </a:rPr>
              <a:t>/mL (atrial fibrillation) during the 30-day screening period.</a:t>
            </a:r>
          </a:p>
          <a:p>
            <a:r>
              <a:rPr lang="en-CA" sz="2400" dirty="0">
                <a:solidFill>
                  <a:schemeClr val="tx2"/>
                </a:solidFill>
                <a:latin typeface="Calibri" panose="020F0502020204030204" pitchFamily="34" charset="0"/>
                <a:cs typeface="Calibri" panose="020F0502020204030204" pitchFamily="34" charset="0"/>
              </a:rPr>
              <a:t>Mean age 67 years; 24% female</a:t>
            </a:r>
          </a:p>
          <a:p>
            <a:r>
              <a:rPr lang="en-CA" sz="2400" dirty="0">
                <a:solidFill>
                  <a:schemeClr val="tx2"/>
                </a:solidFill>
                <a:latin typeface="Calibri" panose="020F0502020204030204" pitchFamily="34" charset="0"/>
                <a:cs typeface="Calibri" panose="020F0502020204030204" pitchFamily="34" charset="0"/>
              </a:rPr>
              <a:t>Index event: </a:t>
            </a:r>
          </a:p>
          <a:p>
            <a:pPr lvl="1"/>
            <a:r>
              <a:rPr lang="en-CA" sz="2000" dirty="0">
                <a:solidFill>
                  <a:schemeClr val="tx2"/>
                </a:solidFill>
                <a:latin typeface="Calibri" panose="020F0502020204030204" pitchFamily="34" charset="0"/>
                <a:cs typeface="Calibri" panose="020F0502020204030204" pitchFamily="34" charset="0"/>
              </a:rPr>
              <a:t>67% HF-related hospitalization (HFH) &lt;3 months</a:t>
            </a:r>
          </a:p>
          <a:p>
            <a:pPr lvl="1"/>
            <a:r>
              <a:rPr lang="en-CA" sz="2000" dirty="0">
                <a:solidFill>
                  <a:schemeClr val="tx2"/>
                </a:solidFill>
                <a:latin typeface="Calibri" panose="020F0502020204030204" pitchFamily="34" charset="0"/>
                <a:cs typeface="Calibri" panose="020F0502020204030204" pitchFamily="34" charset="0"/>
              </a:rPr>
              <a:t>17% 3-6 months</a:t>
            </a:r>
          </a:p>
          <a:p>
            <a:pPr lvl="1"/>
            <a:r>
              <a:rPr lang="en-CA" sz="2000" dirty="0">
                <a:solidFill>
                  <a:schemeClr val="tx2"/>
                </a:solidFill>
                <a:latin typeface="Calibri" panose="020F0502020204030204" pitchFamily="34" charset="0"/>
                <a:cs typeface="Calibri" panose="020F0502020204030204" pitchFamily="34" charset="0"/>
              </a:rPr>
              <a:t>16% IV diuretic for HF &lt;30months</a:t>
            </a:r>
          </a:p>
        </p:txBody>
      </p:sp>
      <p:sp>
        <p:nvSpPr>
          <p:cNvPr id="8" name="Title 7">
            <a:extLst>
              <a:ext uri="{FF2B5EF4-FFF2-40B4-BE49-F238E27FC236}">
                <a16:creationId xmlns:a16="http://schemas.microsoft.com/office/drawing/2014/main" id="{32345246-8D58-EAAC-A839-FE567D56B9BD}"/>
              </a:ext>
            </a:extLst>
          </p:cNvPr>
          <p:cNvSpPr>
            <a:spLocks noGrp="1"/>
          </p:cNvSpPr>
          <p:nvPr>
            <p:ph type="title"/>
          </p:nvPr>
        </p:nvSpPr>
        <p:spPr/>
        <p:txBody>
          <a:bodyPr/>
          <a:lstStyle/>
          <a:p>
            <a:r>
              <a:rPr lang="en-US" dirty="0" err="1"/>
              <a:t>HFrEF</a:t>
            </a:r>
            <a:r>
              <a:rPr lang="en-US" dirty="0"/>
              <a:t> Patients in VICTORIA</a:t>
            </a:r>
          </a:p>
        </p:txBody>
      </p:sp>
      <p:sp>
        <p:nvSpPr>
          <p:cNvPr id="6" name="Rectangle 5">
            <a:extLst>
              <a:ext uri="{FF2B5EF4-FFF2-40B4-BE49-F238E27FC236}">
                <a16:creationId xmlns:a16="http://schemas.microsoft.com/office/drawing/2014/main" id="{84A152EB-02BB-EA04-E2F0-9B66DF2A1073}"/>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6538A5-9062-0718-D880-1C6B8D75CA24}"/>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923531-7E38-366F-A640-2411D86610B5}"/>
              </a:ext>
            </a:extLst>
          </p:cNvPr>
          <p:cNvSpPr txBox="1"/>
          <p:nvPr/>
        </p:nvSpPr>
        <p:spPr>
          <a:xfrm>
            <a:off x="457200" y="6452557"/>
            <a:ext cx="4105611" cy="261610"/>
          </a:xfrm>
          <a:prstGeom prst="rect">
            <a:avLst/>
          </a:prstGeom>
          <a:noFill/>
        </p:spPr>
        <p:txBody>
          <a:bodyPr wrap="none" rtlCol="0" anchor="b" anchorCtr="0">
            <a:spAutoFit/>
          </a:bodyPr>
          <a:lstStyle/>
          <a:p>
            <a:r>
              <a:rPr lang="en-US" sz="1100" dirty="0">
                <a:solidFill>
                  <a:schemeClr val="tx2"/>
                </a:solidFill>
                <a:latin typeface="Calibri" panose="020F0502020204030204" pitchFamily="34" charset="0"/>
                <a:cs typeface="Calibri" panose="020F0502020204030204" pitchFamily="34" charset="0"/>
              </a:rPr>
              <a:t>Armstrong PW, </a:t>
            </a:r>
            <a:r>
              <a:rPr lang="en-US" sz="1100" dirty="0" err="1">
                <a:solidFill>
                  <a:schemeClr val="tx2"/>
                </a:solidFill>
                <a:latin typeface="Calibri" panose="020F0502020204030204" pitchFamily="34" charset="0"/>
                <a:cs typeface="Calibri" panose="020F0502020204030204" pitchFamily="34" charset="0"/>
              </a:rPr>
              <a:t>Pieske</a:t>
            </a:r>
            <a:r>
              <a:rPr lang="en-US" sz="1100" dirty="0">
                <a:solidFill>
                  <a:schemeClr val="tx2"/>
                </a:solidFill>
                <a:latin typeface="Calibri" panose="020F0502020204030204" pitchFamily="34" charset="0"/>
                <a:cs typeface="Calibri" panose="020F0502020204030204" pitchFamily="34" charset="0"/>
              </a:rPr>
              <a:t> B, </a:t>
            </a:r>
            <a:r>
              <a:rPr lang="en-US" sz="1100" dirty="0" err="1">
                <a:solidFill>
                  <a:schemeClr val="tx2"/>
                </a:solidFill>
                <a:latin typeface="Calibri" panose="020F0502020204030204" pitchFamily="34" charset="0"/>
                <a:cs typeface="Calibri" panose="020F0502020204030204" pitchFamily="34" charset="0"/>
              </a:rPr>
              <a:t>Anstrom</a:t>
            </a:r>
            <a:r>
              <a:rPr lang="en-US" sz="1100" dirty="0">
                <a:solidFill>
                  <a:schemeClr val="tx2"/>
                </a:solidFill>
                <a:latin typeface="Calibri" panose="020F0502020204030204" pitchFamily="34" charset="0"/>
                <a:cs typeface="Calibri" panose="020F0502020204030204" pitchFamily="34" charset="0"/>
              </a:rPr>
              <a:t> KJ, et al. </a:t>
            </a:r>
            <a:r>
              <a:rPr lang="en-US" sz="1100" i="1" dirty="0">
                <a:solidFill>
                  <a:schemeClr val="tx2"/>
                </a:solidFill>
                <a:latin typeface="Calibri" panose="020F0502020204030204" pitchFamily="34" charset="0"/>
                <a:cs typeface="Calibri" panose="020F0502020204030204" pitchFamily="34" charset="0"/>
              </a:rPr>
              <a:t>NEJM </a:t>
            </a:r>
            <a:r>
              <a:rPr lang="en-US" sz="1100" dirty="0">
                <a:solidFill>
                  <a:schemeClr val="tx2"/>
                </a:solidFill>
                <a:latin typeface="Calibri" panose="020F0502020204030204" pitchFamily="34" charset="0"/>
                <a:cs typeface="Calibri" panose="020F0502020204030204" pitchFamily="34" charset="0"/>
              </a:rPr>
              <a:t>2022;382:1883-93.</a:t>
            </a:r>
          </a:p>
        </p:txBody>
      </p:sp>
      <p:pic>
        <p:nvPicPr>
          <p:cNvPr id="2" name="Picture 1" descr="Logo&#10;&#10;Description automatically generated">
            <a:extLst>
              <a:ext uri="{FF2B5EF4-FFF2-40B4-BE49-F238E27FC236}">
                <a16:creationId xmlns:a16="http://schemas.microsoft.com/office/drawing/2014/main" id="{78421DA7-3EFA-501A-2C08-C2B7935BFF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07268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345246-8D58-EAAC-A839-FE567D56B9BD}"/>
              </a:ext>
            </a:extLst>
          </p:cNvPr>
          <p:cNvSpPr>
            <a:spLocks noGrp="1"/>
          </p:cNvSpPr>
          <p:nvPr>
            <p:ph type="title"/>
          </p:nvPr>
        </p:nvSpPr>
        <p:spPr/>
        <p:txBody>
          <a:bodyPr/>
          <a:lstStyle/>
          <a:p>
            <a:r>
              <a:rPr lang="en-US" dirty="0"/>
              <a:t>Primary Results of VICTORIA</a:t>
            </a:r>
          </a:p>
        </p:txBody>
      </p:sp>
      <p:pic>
        <p:nvPicPr>
          <p:cNvPr id="3" name="Picture 2">
            <a:extLst>
              <a:ext uri="{FF2B5EF4-FFF2-40B4-BE49-F238E27FC236}">
                <a16:creationId xmlns:a16="http://schemas.microsoft.com/office/drawing/2014/main" id="{5B224AE4-5ED0-EEE3-3A00-1F9F801A4A6E}"/>
              </a:ext>
            </a:extLst>
          </p:cNvPr>
          <p:cNvPicPr>
            <a:picLocks noChangeAspect="1"/>
          </p:cNvPicPr>
          <p:nvPr/>
        </p:nvPicPr>
        <p:blipFill>
          <a:blip r:embed="rId2"/>
          <a:stretch>
            <a:fillRect/>
          </a:stretch>
        </p:blipFill>
        <p:spPr>
          <a:xfrm>
            <a:off x="452814" y="1151122"/>
            <a:ext cx="4404312" cy="4679027"/>
          </a:xfrm>
          <a:prstGeom prst="rect">
            <a:avLst/>
          </a:prstGeom>
        </p:spPr>
      </p:pic>
      <p:sp>
        <p:nvSpPr>
          <p:cNvPr id="6" name="Rectangle 5">
            <a:extLst>
              <a:ext uri="{FF2B5EF4-FFF2-40B4-BE49-F238E27FC236}">
                <a16:creationId xmlns:a16="http://schemas.microsoft.com/office/drawing/2014/main" id="{84A152EB-02BB-EA04-E2F0-9B66DF2A1073}"/>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6538A5-9062-0718-D880-1C6B8D75CA24}"/>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EFB3C7-A9FC-CBA4-21CA-E4848F5F5716}"/>
              </a:ext>
            </a:extLst>
          </p:cNvPr>
          <p:cNvSpPr txBox="1"/>
          <p:nvPr/>
        </p:nvSpPr>
        <p:spPr>
          <a:xfrm>
            <a:off x="467225" y="6452777"/>
            <a:ext cx="4105611" cy="261610"/>
          </a:xfrm>
          <a:prstGeom prst="rect">
            <a:avLst/>
          </a:prstGeom>
          <a:noFill/>
        </p:spPr>
        <p:txBody>
          <a:bodyPr wrap="none" rtlCol="0" anchor="b" anchorCtr="0">
            <a:spAutoFit/>
          </a:bodyPr>
          <a:lstStyle/>
          <a:p>
            <a:r>
              <a:rPr lang="en-US" sz="1100" dirty="0">
                <a:solidFill>
                  <a:schemeClr val="tx2"/>
                </a:solidFill>
                <a:latin typeface="Calibri" panose="020F0502020204030204" pitchFamily="34" charset="0"/>
                <a:cs typeface="Calibri" panose="020F0502020204030204" pitchFamily="34" charset="0"/>
              </a:rPr>
              <a:t>Armstrong PW, </a:t>
            </a:r>
            <a:r>
              <a:rPr lang="en-US" sz="1100" dirty="0" err="1">
                <a:solidFill>
                  <a:schemeClr val="tx2"/>
                </a:solidFill>
                <a:latin typeface="Calibri" panose="020F0502020204030204" pitchFamily="34" charset="0"/>
                <a:cs typeface="Calibri" panose="020F0502020204030204" pitchFamily="34" charset="0"/>
              </a:rPr>
              <a:t>Pieske</a:t>
            </a:r>
            <a:r>
              <a:rPr lang="en-US" sz="1100" dirty="0">
                <a:solidFill>
                  <a:schemeClr val="tx2"/>
                </a:solidFill>
                <a:latin typeface="Calibri" panose="020F0502020204030204" pitchFamily="34" charset="0"/>
                <a:cs typeface="Calibri" panose="020F0502020204030204" pitchFamily="34" charset="0"/>
              </a:rPr>
              <a:t> B, </a:t>
            </a:r>
            <a:r>
              <a:rPr lang="en-US" sz="1100" dirty="0" err="1">
                <a:solidFill>
                  <a:schemeClr val="tx2"/>
                </a:solidFill>
                <a:latin typeface="Calibri" panose="020F0502020204030204" pitchFamily="34" charset="0"/>
                <a:cs typeface="Calibri" panose="020F0502020204030204" pitchFamily="34" charset="0"/>
              </a:rPr>
              <a:t>Anstrom</a:t>
            </a:r>
            <a:r>
              <a:rPr lang="en-US" sz="1100" dirty="0">
                <a:solidFill>
                  <a:schemeClr val="tx2"/>
                </a:solidFill>
                <a:latin typeface="Calibri" panose="020F0502020204030204" pitchFamily="34" charset="0"/>
                <a:cs typeface="Calibri" panose="020F0502020204030204" pitchFamily="34" charset="0"/>
              </a:rPr>
              <a:t> KJ, et al. </a:t>
            </a:r>
            <a:r>
              <a:rPr lang="en-US" sz="1100" i="1" dirty="0">
                <a:solidFill>
                  <a:schemeClr val="tx2"/>
                </a:solidFill>
                <a:latin typeface="Calibri" panose="020F0502020204030204" pitchFamily="34" charset="0"/>
                <a:cs typeface="Calibri" panose="020F0502020204030204" pitchFamily="34" charset="0"/>
              </a:rPr>
              <a:t>NEJM </a:t>
            </a:r>
            <a:r>
              <a:rPr lang="en-US" sz="1100" dirty="0">
                <a:solidFill>
                  <a:schemeClr val="tx2"/>
                </a:solidFill>
                <a:latin typeface="Calibri" panose="020F0502020204030204" pitchFamily="34" charset="0"/>
                <a:cs typeface="Calibri" panose="020F0502020204030204" pitchFamily="34" charset="0"/>
              </a:rPr>
              <a:t>2022;382:1883-93.</a:t>
            </a:r>
          </a:p>
        </p:txBody>
      </p:sp>
      <p:pic>
        <p:nvPicPr>
          <p:cNvPr id="11" name="Picture 10" descr="Logo&#10;&#10;Description automatically generated">
            <a:extLst>
              <a:ext uri="{FF2B5EF4-FFF2-40B4-BE49-F238E27FC236}">
                <a16:creationId xmlns:a16="http://schemas.microsoft.com/office/drawing/2014/main" id="{C3699B06-13A3-7F3C-9031-FC4F829B80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326172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621BA1-D139-B600-6A2F-1409459E238D}"/>
              </a:ext>
            </a:extLst>
          </p:cNvPr>
          <p:cNvSpPr>
            <a:spLocks noGrp="1"/>
          </p:cNvSpPr>
          <p:nvPr>
            <p:ph idx="1"/>
          </p:nvPr>
        </p:nvSpPr>
        <p:spPr>
          <a:xfrm>
            <a:off x="4785312" y="3832383"/>
            <a:ext cx="7482888" cy="1295400"/>
          </a:xfrm>
        </p:spPr>
        <p:txBody>
          <a:bodyPr>
            <a:noAutofit/>
          </a:bodyPr>
          <a:lstStyle/>
          <a:p>
            <a:pPr marL="0" indent="0" algn="ctr">
              <a:buNone/>
            </a:pPr>
            <a:r>
              <a:rPr lang="en-CA" sz="2800" b="1" i="1" dirty="0">
                <a:solidFill>
                  <a:schemeClr val="tx2"/>
                </a:solidFill>
                <a:latin typeface="Calibri" panose="020F0502020204030204" pitchFamily="34" charset="0"/>
                <a:cs typeface="Calibri" panose="020F0502020204030204" pitchFamily="34" charset="0"/>
              </a:rPr>
              <a:t>Does what happens before randomization </a:t>
            </a:r>
          </a:p>
          <a:p>
            <a:pPr marL="0" indent="0" algn="ctr">
              <a:buNone/>
            </a:pPr>
            <a:r>
              <a:rPr lang="en-CA" sz="2800" b="1" i="1" dirty="0">
                <a:solidFill>
                  <a:schemeClr val="tx2"/>
                </a:solidFill>
                <a:latin typeface="Calibri" panose="020F0502020204030204" pitchFamily="34" charset="0"/>
                <a:cs typeface="Calibri" panose="020F0502020204030204" pitchFamily="34" charset="0"/>
              </a:rPr>
              <a:t>NT-</a:t>
            </a:r>
            <a:r>
              <a:rPr lang="en-CA" sz="2800" b="1" i="1" dirty="0" err="1">
                <a:solidFill>
                  <a:schemeClr val="tx2"/>
                </a:solidFill>
                <a:latin typeface="Calibri" panose="020F0502020204030204" pitchFamily="34" charset="0"/>
                <a:cs typeface="Calibri" panose="020F0502020204030204" pitchFamily="34" charset="0"/>
              </a:rPr>
              <a:t>proBNP</a:t>
            </a:r>
            <a:r>
              <a:rPr lang="en-CA" sz="2800" b="1" i="1" dirty="0">
                <a:solidFill>
                  <a:schemeClr val="tx2"/>
                </a:solidFill>
                <a:latin typeface="Calibri" panose="020F0502020204030204" pitchFamily="34" charset="0"/>
                <a:cs typeface="Calibri" panose="020F0502020204030204" pitchFamily="34" charset="0"/>
              </a:rPr>
              <a:t> provide insights into these results?</a:t>
            </a:r>
          </a:p>
          <a:p>
            <a:pPr marL="0" indent="0">
              <a:buNone/>
            </a:pPr>
            <a:endParaRPr lang="en-CA" sz="2800" dirty="0">
              <a:solidFill>
                <a:schemeClr val="tx2"/>
              </a:solidFill>
              <a:latin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32345246-8D58-EAAC-A839-FE567D56B9BD}"/>
              </a:ext>
            </a:extLst>
          </p:cNvPr>
          <p:cNvSpPr>
            <a:spLocks noGrp="1"/>
          </p:cNvSpPr>
          <p:nvPr>
            <p:ph type="title"/>
          </p:nvPr>
        </p:nvSpPr>
        <p:spPr/>
        <p:txBody>
          <a:bodyPr/>
          <a:lstStyle/>
          <a:p>
            <a:r>
              <a:rPr lang="en-US" dirty="0"/>
              <a:t>Primary Results of VICTORIA</a:t>
            </a:r>
          </a:p>
        </p:txBody>
      </p:sp>
      <p:pic>
        <p:nvPicPr>
          <p:cNvPr id="3" name="Picture 2">
            <a:extLst>
              <a:ext uri="{FF2B5EF4-FFF2-40B4-BE49-F238E27FC236}">
                <a16:creationId xmlns:a16="http://schemas.microsoft.com/office/drawing/2014/main" id="{5B224AE4-5ED0-EEE3-3A00-1F9F801A4A6E}"/>
              </a:ext>
            </a:extLst>
          </p:cNvPr>
          <p:cNvPicPr>
            <a:picLocks noChangeAspect="1"/>
          </p:cNvPicPr>
          <p:nvPr/>
        </p:nvPicPr>
        <p:blipFill>
          <a:blip r:embed="rId2"/>
          <a:stretch>
            <a:fillRect/>
          </a:stretch>
        </p:blipFill>
        <p:spPr>
          <a:xfrm>
            <a:off x="452814" y="1151122"/>
            <a:ext cx="4404312" cy="4679027"/>
          </a:xfrm>
          <a:prstGeom prst="rect">
            <a:avLst/>
          </a:prstGeom>
        </p:spPr>
      </p:pic>
      <p:sp>
        <p:nvSpPr>
          <p:cNvPr id="6" name="Rectangle 5">
            <a:extLst>
              <a:ext uri="{FF2B5EF4-FFF2-40B4-BE49-F238E27FC236}">
                <a16:creationId xmlns:a16="http://schemas.microsoft.com/office/drawing/2014/main" id="{84A152EB-02BB-EA04-E2F0-9B66DF2A1073}"/>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6538A5-9062-0718-D880-1C6B8D75CA24}"/>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EFB3C7-A9FC-CBA4-21CA-E4848F5F5716}"/>
              </a:ext>
            </a:extLst>
          </p:cNvPr>
          <p:cNvSpPr txBox="1"/>
          <p:nvPr/>
        </p:nvSpPr>
        <p:spPr>
          <a:xfrm>
            <a:off x="455193" y="6452777"/>
            <a:ext cx="4105611" cy="261610"/>
          </a:xfrm>
          <a:prstGeom prst="rect">
            <a:avLst/>
          </a:prstGeom>
          <a:noFill/>
        </p:spPr>
        <p:txBody>
          <a:bodyPr wrap="none" rtlCol="0" anchor="b" anchorCtr="0">
            <a:spAutoFit/>
          </a:bodyPr>
          <a:lstStyle/>
          <a:p>
            <a:r>
              <a:rPr lang="en-US" sz="1100" dirty="0">
                <a:solidFill>
                  <a:schemeClr val="tx2"/>
                </a:solidFill>
                <a:latin typeface="Calibri" panose="020F0502020204030204" pitchFamily="34" charset="0"/>
                <a:cs typeface="Calibri" panose="020F0502020204030204" pitchFamily="34" charset="0"/>
              </a:rPr>
              <a:t>Armstrong PW, </a:t>
            </a:r>
            <a:r>
              <a:rPr lang="en-US" sz="1100" dirty="0" err="1">
                <a:solidFill>
                  <a:schemeClr val="tx2"/>
                </a:solidFill>
                <a:latin typeface="Calibri" panose="020F0502020204030204" pitchFamily="34" charset="0"/>
                <a:cs typeface="Calibri" panose="020F0502020204030204" pitchFamily="34" charset="0"/>
              </a:rPr>
              <a:t>Pieske</a:t>
            </a:r>
            <a:r>
              <a:rPr lang="en-US" sz="1100" dirty="0">
                <a:solidFill>
                  <a:schemeClr val="tx2"/>
                </a:solidFill>
                <a:latin typeface="Calibri" panose="020F0502020204030204" pitchFamily="34" charset="0"/>
                <a:cs typeface="Calibri" panose="020F0502020204030204" pitchFamily="34" charset="0"/>
              </a:rPr>
              <a:t> B, </a:t>
            </a:r>
            <a:r>
              <a:rPr lang="en-US" sz="1100" dirty="0" err="1">
                <a:solidFill>
                  <a:schemeClr val="tx2"/>
                </a:solidFill>
                <a:latin typeface="Calibri" panose="020F0502020204030204" pitchFamily="34" charset="0"/>
                <a:cs typeface="Calibri" panose="020F0502020204030204" pitchFamily="34" charset="0"/>
              </a:rPr>
              <a:t>Anstrom</a:t>
            </a:r>
            <a:r>
              <a:rPr lang="en-US" sz="1100" dirty="0">
                <a:solidFill>
                  <a:schemeClr val="tx2"/>
                </a:solidFill>
                <a:latin typeface="Calibri" panose="020F0502020204030204" pitchFamily="34" charset="0"/>
                <a:cs typeface="Calibri" panose="020F0502020204030204" pitchFamily="34" charset="0"/>
              </a:rPr>
              <a:t> KJ, et al. </a:t>
            </a:r>
            <a:r>
              <a:rPr lang="en-US" sz="1100" i="1" dirty="0">
                <a:solidFill>
                  <a:schemeClr val="tx2"/>
                </a:solidFill>
                <a:latin typeface="Calibri" panose="020F0502020204030204" pitchFamily="34" charset="0"/>
                <a:cs typeface="Calibri" panose="020F0502020204030204" pitchFamily="34" charset="0"/>
              </a:rPr>
              <a:t>NEJM </a:t>
            </a:r>
            <a:r>
              <a:rPr lang="en-US" sz="1100" dirty="0">
                <a:solidFill>
                  <a:schemeClr val="tx2"/>
                </a:solidFill>
                <a:latin typeface="Calibri" panose="020F0502020204030204" pitchFamily="34" charset="0"/>
                <a:cs typeface="Calibri" panose="020F0502020204030204" pitchFamily="34" charset="0"/>
              </a:rPr>
              <a:t>2022;382:1883-93.</a:t>
            </a:r>
          </a:p>
        </p:txBody>
      </p:sp>
      <p:pic>
        <p:nvPicPr>
          <p:cNvPr id="2" name="Picture 1">
            <a:extLst>
              <a:ext uri="{FF2B5EF4-FFF2-40B4-BE49-F238E27FC236}">
                <a16:creationId xmlns:a16="http://schemas.microsoft.com/office/drawing/2014/main" id="{6C82A45F-4E2C-BD60-CAA9-A46830466D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777" y="1711414"/>
            <a:ext cx="10783223" cy="1402277"/>
          </a:xfrm>
          <a:prstGeom prst="rect">
            <a:avLst/>
          </a:prstGeom>
          <a:ln w="38100">
            <a:solidFill>
              <a:schemeClr val="tx2"/>
            </a:solidFill>
          </a:ln>
        </p:spPr>
      </p:pic>
      <p:pic>
        <p:nvPicPr>
          <p:cNvPr id="5" name="Picture 4" descr="Logo&#10;&#10;Description automatically generated">
            <a:extLst>
              <a:ext uri="{FF2B5EF4-FFF2-40B4-BE49-F238E27FC236}">
                <a16:creationId xmlns:a16="http://schemas.microsoft.com/office/drawing/2014/main" id="{D02B658F-0147-9EB5-B8A4-8557FF9510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2950595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3A56-7860-4C35-24EB-B291D8E1133F}"/>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F2C7A0C-4DAE-B86C-6B4F-B23C6DD9E683}"/>
              </a:ext>
            </a:extLst>
          </p:cNvPr>
          <p:cNvSpPr>
            <a:spLocks noGrp="1"/>
          </p:cNvSpPr>
          <p:nvPr>
            <p:ph idx="1"/>
          </p:nvPr>
        </p:nvSpPr>
        <p:spPr>
          <a:xfrm>
            <a:off x="228600" y="1417638"/>
            <a:ext cx="6705600" cy="4472084"/>
          </a:xfrm>
        </p:spPr>
        <p:txBody>
          <a:bodyPr>
            <a:normAutofit fontScale="92500"/>
          </a:bodyPr>
          <a:lstStyle/>
          <a:p>
            <a:r>
              <a:rPr lang="en-CA"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3821 of 5050 patients randomized had NT-</a:t>
            </a:r>
            <a:r>
              <a:rPr lang="en-CA" sz="2800" dirty="0" err="1">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proBNP</a:t>
            </a:r>
            <a:r>
              <a:rPr lang="en-CA"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 at screening and randomization.</a:t>
            </a:r>
          </a:p>
          <a:p>
            <a:r>
              <a:rPr lang="en-US"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Relative change: </a:t>
            </a:r>
            <a:r>
              <a:rPr lang="en-US" sz="2800" i="1" dirty="0">
                <a:solidFill>
                  <a:srgbClr val="00B050"/>
                </a:solidFill>
                <a:latin typeface="Calibri" panose="020F0502020204030204" pitchFamily="34" charset="0"/>
                <a:ea typeface="Times New Roman" panose="02020603050405020304" pitchFamily="18" charset="0"/>
                <a:cs typeface="Calibri" panose="020F0502020204030204" pitchFamily="34" charset="0"/>
              </a:rPr>
              <a:t>D</a:t>
            </a:r>
            <a:r>
              <a:rPr lang="en-US" sz="2800" i="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ecreased</a:t>
            </a:r>
            <a:r>
              <a:rPr lang="en-US" sz="2800"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(&gt;20%), </a:t>
            </a:r>
            <a:r>
              <a:rPr lang="en-US" sz="2800" i="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Minimal change</a:t>
            </a:r>
            <a:r>
              <a:rPr lang="en-US" sz="28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(≤20%), and </a:t>
            </a:r>
            <a:r>
              <a:rPr lang="en-US" sz="28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Increased</a:t>
            </a:r>
            <a:r>
              <a:rPr lang="en-US" sz="2800" dirty="0">
                <a:effectLst/>
                <a:latin typeface="Calibri" panose="020F0502020204030204" pitchFamily="34" charset="0"/>
                <a:ea typeface="Times New Roman" panose="02020603050405020304" pitchFamily="18" charset="0"/>
                <a:cs typeface="Calibri" panose="020F0502020204030204" pitchFamily="34" charset="0"/>
              </a:rPr>
              <a:t> </a:t>
            </a:r>
            <a:r>
              <a:rPr lang="en-US" sz="2800" dirty="0">
                <a:solidFill>
                  <a:schemeClr val="tx2"/>
                </a:solidFill>
                <a:effectLst/>
                <a:latin typeface="Calibri" panose="020F0502020204030204" pitchFamily="34" charset="0"/>
                <a:ea typeface="Times New Roman" panose="02020603050405020304" pitchFamily="18" charset="0"/>
                <a:cs typeface="Calibri" panose="020F0502020204030204" pitchFamily="34" charset="0"/>
              </a:rPr>
              <a:t>(&gt;20%), similar to </a:t>
            </a:r>
            <a:r>
              <a:rPr lang="en-US" sz="2800" dirty="0">
                <a:solidFill>
                  <a:schemeClr val="tx2"/>
                </a:solidFill>
                <a:latin typeface="Calibri" panose="020F0502020204030204" pitchFamily="34" charset="0"/>
                <a:ea typeface="Times New Roman" panose="02020603050405020304" pitchFamily="18" charset="0"/>
                <a:cs typeface="Calibri" panose="020F0502020204030204" pitchFamily="34" charset="0"/>
              </a:rPr>
              <a:t>Armstrong et al.</a:t>
            </a:r>
          </a:p>
          <a:p>
            <a:r>
              <a:rPr lang="en-US" sz="2800" dirty="0">
                <a:solidFill>
                  <a:schemeClr val="tx2"/>
                </a:solidFill>
                <a:latin typeface="Calibri" panose="020F0502020204030204" pitchFamily="34" charset="0"/>
                <a:cs typeface="Calibri" panose="020F0502020204030204" pitchFamily="34" charset="0"/>
              </a:rPr>
              <a:t>Given the observed interaction of vericiguat with </a:t>
            </a:r>
            <a:r>
              <a:rPr lang="en-US" sz="2800" i="1" u="sng" dirty="0">
                <a:solidFill>
                  <a:schemeClr val="tx2"/>
                </a:solidFill>
                <a:latin typeface="Calibri" panose="020F0502020204030204" pitchFamily="34" charset="0"/>
                <a:cs typeface="Calibri" panose="020F0502020204030204" pitchFamily="34" charset="0"/>
              </a:rPr>
              <a:t>pre-specified quartiles of NT-</a:t>
            </a:r>
            <a:r>
              <a:rPr lang="en-US" sz="2800" i="1" u="sng" dirty="0" err="1">
                <a:solidFill>
                  <a:schemeClr val="tx2"/>
                </a:solidFill>
                <a:latin typeface="Calibri" panose="020F0502020204030204" pitchFamily="34" charset="0"/>
                <a:cs typeface="Calibri" panose="020F0502020204030204" pitchFamily="34" charset="0"/>
              </a:rPr>
              <a:t>proBNP</a:t>
            </a:r>
            <a:r>
              <a:rPr lang="en-US" sz="2800" i="1" u="sng" dirty="0">
                <a:solidFill>
                  <a:schemeClr val="tx2"/>
                </a:solidFill>
                <a:latin typeface="Calibri" panose="020F0502020204030204" pitchFamily="34" charset="0"/>
                <a:cs typeface="Calibri" panose="020F0502020204030204" pitchFamily="34" charset="0"/>
              </a:rPr>
              <a:t> at randomization</a:t>
            </a:r>
            <a:r>
              <a:rPr lang="en-US" sz="2800" dirty="0">
                <a:solidFill>
                  <a:schemeClr val="tx2"/>
                </a:solidFill>
                <a:latin typeface="Calibri" panose="020F0502020204030204" pitchFamily="34" charset="0"/>
                <a:cs typeface="Calibri" panose="020F0502020204030204" pitchFamily="34" charset="0"/>
              </a:rPr>
              <a:t>, its trajectory during screening and associations with vericiguat’s treatment effect were examined.</a:t>
            </a:r>
          </a:p>
          <a:p>
            <a:endParaRPr lang="en-CA" sz="2800" dirty="0">
              <a:solidFill>
                <a:schemeClr val="tx2"/>
              </a:solidFill>
              <a:latin typeface="Calibri" panose="020F0502020204030204" pitchFamily="34" charset="0"/>
              <a:cs typeface="Calibri" panose="020F0502020204030204" pitchFamily="34" charset="0"/>
            </a:endParaRPr>
          </a:p>
          <a:p>
            <a:endParaRPr lang="en-US" sz="2800" dirty="0"/>
          </a:p>
        </p:txBody>
      </p:sp>
      <p:pic>
        <p:nvPicPr>
          <p:cNvPr id="4" name="Picture 3">
            <a:extLst>
              <a:ext uri="{FF2B5EF4-FFF2-40B4-BE49-F238E27FC236}">
                <a16:creationId xmlns:a16="http://schemas.microsoft.com/office/drawing/2014/main" id="{1CBC4B20-7975-F252-58C0-1F456C1D33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10400" y="1816185"/>
            <a:ext cx="4953000" cy="3462671"/>
          </a:xfrm>
          <a:prstGeom prst="rect">
            <a:avLst/>
          </a:prstGeom>
        </p:spPr>
      </p:pic>
      <p:sp>
        <p:nvSpPr>
          <p:cNvPr id="6" name="Rectangle 5">
            <a:extLst>
              <a:ext uri="{FF2B5EF4-FFF2-40B4-BE49-F238E27FC236}">
                <a16:creationId xmlns:a16="http://schemas.microsoft.com/office/drawing/2014/main" id="{68CF20E7-580D-7000-979D-4B71538B90D3}"/>
              </a:ext>
            </a:extLst>
          </p:cNvPr>
          <p:cNvSpPr/>
          <p:nvPr/>
        </p:nvSpPr>
        <p:spPr>
          <a:xfrm>
            <a:off x="152400" y="0"/>
            <a:ext cx="1066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A3E2DF-D1A1-6721-1A86-CF7439501CF9}"/>
              </a:ext>
            </a:extLst>
          </p:cNvPr>
          <p:cNvSpPr txBox="1"/>
          <p:nvPr/>
        </p:nvSpPr>
        <p:spPr>
          <a:xfrm>
            <a:off x="464470" y="6282651"/>
            <a:ext cx="9136730" cy="430887"/>
          </a:xfrm>
          <a:prstGeom prst="rect">
            <a:avLst/>
          </a:prstGeom>
          <a:noFill/>
        </p:spPr>
        <p:txBody>
          <a:bodyPr wrap="square" rtlCol="0" anchor="b" anchorCtr="0">
            <a:spAutoFit/>
          </a:bodyPr>
          <a:lstStyle/>
          <a:p>
            <a:r>
              <a:rPr lang="en-US" sz="1100" dirty="0">
                <a:solidFill>
                  <a:schemeClr val="tx2"/>
                </a:solidFill>
                <a:latin typeface="Calibri" panose="020F0502020204030204" pitchFamily="34" charset="0"/>
                <a:cs typeface="Calibri" panose="020F0502020204030204" pitchFamily="34" charset="0"/>
              </a:rPr>
              <a:t>Armstrong PW, Zheng Y, Troughton RW, et al. Sequential evaluation of NT-</a:t>
            </a:r>
            <a:r>
              <a:rPr lang="en-US" sz="1100" dirty="0" err="1">
                <a:solidFill>
                  <a:schemeClr val="tx2"/>
                </a:solidFill>
                <a:latin typeface="Calibri" panose="020F0502020204030204" pitchFamily="34" charset="0"/>
                <a:cs typeface="Calibri" panose="020F0502020204030204" pitchFamily="34" charset="0"/>
              </a:rPr>
              <a:t>proBNP</a:t>
            </a:r>
            <a:r>
              <a:rPr lang="en-US" sz="1100" dirty="0">
                <a:solidFill>
                  <a:schemeClr val="tx2"/>
                </a:solidFill>
                <a:latin typeface="Calibri" panose="020F0502020204030204" pitchFamily="34" charset="0"/>
                <a:cs typeface="Calibri" panose="020F0502020204030204" pitchFamily="34" charset="0"/>
              </a:rPr>
              <a:t> in heart failure: Insights into clinical outcomes and efficacy of vericiguat. </a:t>
            </a:r>
            <a:r>
              <a:rPr lang="en-US" sz="1100" i="1" dirty="0">
                <a:solidFill>
                  <a:schemeClr val="tx2"/>
                </a:solidFill>
                <a:latin typeface="Calibri" panose="020F0502020204030204" pitchFamily="34" charset="0"/>
                <a:cs typeface="Calibri" panose="020F0502020204030204" pitchFamily="34" charset="0"/>
              </a:rPr>
              <a:t>JACC HF </a:t>
            </a:r>
            <a:r>
              <a:rPr lang="en-US" sz="1100" dirty="0">
                <a:solidFill>
                  <a:schemeClr val="tx2"/>
                </a:solidFill>
                <a:latin typeface="Calibri" panose="020F0502020204030204" pitchFamily="34" charset="0"/>
                <a:cs typeface="Calibri" panose="020F0502020204030204" pitchFamily="34" charset="0"/>
              </a:rPr>
              <a:t>2022;10:677-88.</a:t>
            </a:r>
          </a:p>
        </p:txBody>
      </p:sp>
      <p:pic>
        <p:nvPicPr>
          <p:cNvPr id="8" name="Picture 7" descr="Logo&#10;&#10;Description automatically generated">
            <a:extLst>
              <a:ext uri="{FF2B5EF4-FFF2-40B4-BE49-F238E27FC236}">
                <a16:creationId xmlns:a16="http://schemas.microsoft.com/office/drawing/2014/main" id="{61508EB4-150D-A05D-1A67-50F3926A0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113250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5F4D-A064-A8DC-619A-88399DF041D0}"/>
              </a:ext>
            </a:extLst>
          </p:cNvPr>
          <p:cNvSpPr>
            <a:spLocks noGrp="1"/>
          </p:cNvSpPr>
          <p:nvPr>
            <p:ph type="title"/>
          </p:nvPr>
        </p:nvSpPr>
        <p:spPr/>
        <p:txBody>
          <a:bodyPr/>
          <a:lstStyle/>
          <a:p>
            <a:r>
              <a:rPr lang="en-US" dirty="0"/>
              <a:t>Trajectory of NT-</a:t>
            </a:r>
            <a:r>
              <a:rPr lang="en-US" dirty="0" err="1"/>
              <a:t>proBNP</a:t>
            </a:r>
            <a:r>
              <a:rPr lang="en-US" dirty="0"/>
              <a:t>: Screening to Randomization</a:t>
            </a:r>
          </a:p>
        </p:txBody>
      </p:sp>
      <p:pic>
        <p:nvPicPr>
          <p:cNvPr id="4" name="Picture 3">
            <a:extLst>
              <a:ext uri="{FF2B5EF4-FFF2-40B4-BE49-F238E27FC236}">
                <a16:creationId xmlns:a16="http://schemas.microsoft.com/office/drawing/2014/main" id="{4EEDCC9A-7E5F-3227-5C01-4E2CC1EFD8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841" y="2506378"/>
            <a:ext cx="2712299" cy="2751422"/>
          </a:xfrm>
          <a:prstGeom prst="rect">
            <a:avLst/>
          </a:prstGeom>
        </p:spPr>
      </p:pic>
      <p:pic>
        <p:nvPicPr>
          <p:cNvPr id="5" name="Picture 4">
            <a:extLst>
              <a:ext uri="{FF2B5EF4-FFF2-40B4-BE49-F238E27FC236}">
                <a16:creationId xmlns:a16="http://schemas.microsoft.com/office/drawing/2014/main" id="{D968C58A-B53E-1268-032F-F1AD48C8E1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9170" y="2506378"/>
            <a:ext cx="2709102" cy="2748179"/>
          </a:xfrm>
          <a:prstGeom prst="rect">
            <a:avLst/>
          </a:prstGeom>
        </p:spPr>
      </p:pic>
      <p:pic>
        <p:nvPicPr>
          <p:cNvPr id="6" name="Picture 5">
            <a:extLst>
              <a:ext uri="{FF2B5EF4-FFF2-40B4-BE49-F238E27FC236}">
                <a16:creationId xmlns:a16="http://schemas.microsoft.com/office/drawing/2014/main" id="{6FC4B1F4-EEB4-7621-E277-4DFD700DD3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7302" y="2506377"/>
            <a:ext cx="2709102" cy="2748179"/>
          </a:xfrm>
          <a:prstGeom prst="rect">
            <a:avLst/>
          </a:prstGeom>
        </p:spPr>
      </p:pic>
      <p:pic>
        <p:nvPicPr>
          <p:cNvPr id="7" name="Picture 6">
            <a:extLst>
              <a:ext uri="{FF2B5EF4-FFF2-40B4-BE49-F238E27FC236}">
                <a16:creationId xmlns:a16="http://schemas.microsoft.com/office/drawing/2014/main" id="{3FAD5306-A696-E199-6541-33E52ED271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5434" y="2506376"/>
            <a:ext cx="2709102" cy="2748179"/>
          </a:xfrm>
          <a:prstGeom prst="rect">
            <a:avLst/>
          </a:prstGeom>
        </p:spPr>
      </p:pic>
      <p:sp>
        <p:nvSpPr>
          <p:cNvPr id="9" name="TextBox 8">
            <a:extLst>
              <a:ext uri="{FF2B5EF4-FFF2-40B4-BE49-F238E27FC236}">
                <a16:creationId xmlns:a16="http://schemas.microsoft.com/office/drawing/2014/main" id="{3305DB46-9AA8-3134-3E1F-66619DB1C27C}"/>
              </a:ext>
            </a:extLst>
          </p:cNvPr>
          <p:cNvSpPr txBox="1"/>
          <p:nvPr/>
        </p:nvSpPr>
        <p:spPr>
          <a:xfrm>
            <a:off x="2140784" y="1555319"/>
            <a:ext cx="7766100" cy="523220"/>
          </a:xfrm>
          <a:prstGeom prst="rect">
            <a:avLst/>
          </a:prstGeom>
          <a:noFill/>
        </p:spPr>
        <p:txBody>
          <a:bodyPr wrap="none" rtlCol="0">
            <a:spAutoFit/>
          </a:bodyPr>
          <a:lstStyle/>
          <a:p>
            <a:pPr algn="ctr"/>
            <a:r>
              <a:rPr lang="en-US" sz="2800" b="1" dirty="0"/>
              <a:t>According to NT-</a:t>
            </a:r>
            <a:r>
              <a:rPr lang="en-US" sz="2800" b="1" dirty="0" err="1"/>
              <a:t>proBNP</a:t>
            </a:r>
            <a:r>
              <a:rPr lang="en-US" sz="2800" b="1" dirty="0"/>
              <a:t> (</a:t>
            </a:r>
            <a:r>
              <a:rPr lang="en-US" sz="2800" b="1" dirty="0" err="1"/>
              <a:t>pg</a:t>
            </a:r>
            <a:r>
              <a:rPr lang="en-US" sz="2800" b="1" dirty="0"/>
              <a:t>/mL) at Randomization</a:t>
            </a:r>
          </a:p>
        </p:txBody>
      </p:sp>
      <p:sp>
        <p:nvSpPr>
          <p:cNvPr id="10" name="Rectangle 9">
            <a:extLst>
              <a:ext uri="{FF2B5EF4-FFF2-40B4-BE49-F238E27FC236}">
                <a16:creationId xmlns:a16="http://schemas.microsoft.com/office/drawing/2014/main" id="{1DFE882C-AAAF-1A18-32DA-8AB91D95DC7F}"/>
              </a:ext>
            </a:extLst>
          </p:cNvPr>
          <p:cNvSpPr/>
          <p:nvPr/>
        </p:nvSpPr>
        <p:spPr>
          <a:xfrm>
            <a:off x="76200" y="-10886"/>
            <a:ext cx="914400" cy="696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F8CD5BD-FCB3-E332-0376-212DFB1E6A06}"/>
              </a:ext>
            </a:extLst>
          </p:cNvPr>
          <p:cNvSpPr/>
          <p:nvPr/>
        </p:nvSpPr>
        <p:spPr>
          <a:xfrm>
            <a:off x="3733800" y="6172200"/>
            <a:ext cx="4953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54B4C94B-0F72-223C-D58B-E4C8A058D6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84634" y="6466646"/>
            <a:ext cx="1534836" cy="238653"/>
          </a:xfrm>
          <a:prstGeom prst="rect">
            <a:avLst/>
          </a:prstGeom>
        </p:spPr>
      </p:pic>
    </p:spTree>
    <p:extLst>
      <p:ext uri="{BB962C8B-B14F-4D97-AF65-F5344CB8AC3E}">
        <p14:creationId xmlns:p14="http://schemas.microsoft.com/office/powerpoint/2010/main" val="305165271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902FB518EF264C85AD19A99EF55E0C" ma:contentTypeVersion="0" ma:contentTypeDescription="Create a new document." ma:contentTypeScope="" ma:versionID="9cc39be97ec3990a9b4cdef91d795bc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i="http://www.w3.org/2001/XMLSchema-instance" xmlns:xsd="http://www.w3.org/2001/XMLSchema" xmlns="http://www.boldonjames.com/2008/01/sie/internal/label" sislVersion="0" policy="a10f9ac0-5937-4b4f-b459-96aedd9ed2c5">
  <element uid="9920fcc9-9f43-4d43-9e3e-b98a219cfd55" value=""/>
</sisl>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A3531-EA58-462A-BA24-CEAB95813BC9}">
  <ds:schemaRefs>
    <ds:schemaRef ds:uri="http://schemas.microsoft.com/sharepoint/v3/contenttype/forms"/>
  </ds:schemaRefs>
</ds:datastoreItem>
</file>

<file path=customXml/itemProps2.xml><?xml version="1.0" encoding="utf-8"?>
<ds:datastoreItem xmlns:ds="http://schemas.openxmlformats.org/officeDocument/2006/customXml" ds:itemID="{177837F6-F72E-4A51-B917-06236B556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48F42A3-F309-43DE-BE17-67D25A24E3E9}">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D1CF4E00-2425-4323-BEFB-04393944097D}">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37553</TotalTime>
  <Words>690</Words>
  <Application>Microsoft Office PowerPoint</Application>
  <PresentationFormat>Widescreen</PresentationFormat>
  <Paragraphs>48</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Lucida Grande</vt:lpstr>
      <vt:lpstr>2_Office Theme</vt:lpstr>
      <vt:lpstr>NT-proBNP During Screening in the Study of Vericiguat in Participants With Heart Failure With Reduced Ejection Fraction (VICTORIA) Trial: Insights Into Outcomes and Vericiguat</vt:lpstr>
      <vt:lpstr>Disclosures</vt:lpstr>
      <vt:lpstr>Disclaimer</vt:lpstr>
      <vt:lpstr>Today’s Aims</vt:lpstr>
      <vt:lpstr>HFrEF Patients in VICTORIA</vt:lpstr>
      <vt:lpstr>Primary Results of VICTORIA</vt:lpstr>
      <vt:lpstr>Primary Results of VICTORIA</vt:lpstr>
      <vt:lpstr>Methods</vt:lpstr>
      <vt:lpstr>Trajectory of NT-proBNP: Screening to Randomization</vt:lpstr>
      <vt:lpstr>Association with Clinical Outcomes</vt:lpstr>
      <vt:lpstr>Vericiguat’s Treatment Effect by Change in Screening NT-proBNP</vt:lpstr>
      <vt:lpstr>Conclusions and Implications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NT-proBNP During Screening in the Study of Vericiguat in Participants With Heart Failure With Reduced Ejection Fraction (VICTORIA) Trial: Insights Into Outcomes and Vericiguat</dc:title>
  <dc:subject/>
  <dc:creator>MedEd On The Go</dc:creator>
  <cp:keywords/>
  <dc:description/>
  <cp:lastModifiedBy>Lindsay Beninati</cp:lastModifiedBy>
  <cp:revision>858</cp:revision>
  <cp:lastPrinted>2023-01-20T21:19:46Z</cp:lastPrinted>
  <dcterms:created xsi:type="dcterms:W3CDTF">2017-01-08T08:20:16Z</dcterms:created>
  <dcterms:modified xsi:type="dcterms:W3CDTF">2023-04-06T17:50:50Z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afa01a1a-4a15-4886-bfd7-59f36a253fcd</vt:lpwstr>
  </property>
  <property fmtid="{D5CDD505-2E9C-101B-9397-08002B2CF9AE}" pid="3" name="bjSaver">
    <vt:lpwstr>+haZLXcibM3Vcdr5NhuyPZJk1zIzJuTO</vt:lpwstr>
  </property>
  <property fmtid="{D5CDD505-2E9C-101B-9397-08002B2CF9AE}" pid="4" name="_NewReviewCycle">
    <vt:lpwstr/>
  </property>
  <property fmtid="{D5CDD505-2E9C-101B-9397-08002B2CF9AE}" pid="5"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6" name="bjDocumentLabelXML-0">
    <vt:lpwstr>nternal/label"&gt;&lt;element uid="9920fcc9-9f43-4d43-9e3e-b98a219cfd55" value="" /&gt;&lt;/sisl&gt;</vt:lpwstr>
  </property>
  <property fmtid="{D5CDD505-2E9C-101B-9397-08002B2CF9AE}" pid="7" name="bjDocumentSecurityLabel">
    <vt:lpwstr>Not Classified</vt:lpwstr>
  </property>
  <property fmtid="{D5CDD505-2E9C-101B-9397-08002B2CF9AE}" pid="8" name="ContentTypeId">
    <vt:lpwstr>0x01010001902FB518EF264C85AD19A99EF55E0C</vt:lpwstr>
  </property>
  <property fmtid="{D5CDD505-2E9C-101B-9397-08002B2CF9AE}" pid="9" name="Topic">
    <vt:lpwstr>6;#Project management|d2fd44e0-04ae-57fe-bd0e-d06b99981316</vt:lpwstr>
  </property>
  <property fmtid="{D5CDD505-2E9C-101B-9397-08002B2CF9AE}" pid="10" name="Document Type">
    <vt:lpwstr>2;#Project Document|13c9fe1e-cf85-4dfb-b86f-0f647fdf24a6</vt:lpwstr>
  </property>
</Properties>
</file>