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10"/>
  </p:notesMasterIdLst>
  <p:sldIdLst>
    <p:sldId id="257" r:id="rId2"/>
    <p:sldId id="1881839383" r:id="rId3"/>
    <p:sldId id="1881839384" r:id="rId4"/>
    <p:sldId id="1881839385" r:id="rId5"/>
    <p:sldId id="1881839387" r:id="rId6"/>
    <p:sldId id="1881839389" r:id="rId7"/>
    <p:sldId id="1881839392" r:id="rId8"/>
    <p:sldId id="188183939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64" userDrawn="1">
          <p15:clr>
            <a:srgbClr val="A4A3A4"/>
          </p15:clr>
        </p15:guide>
        <p15:guide id="4" orient="horz" pos="800" userDrawn="1">
          <p15:clr>
            <a:srgbClr val="A4A3A4"/>
          </p15:clr>
        </p15:guide>
        <p15:guide id="5" orient="horz" pos="38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E58"/>
    <a:srgbClr val="0E2B46"/>
    <a:srgbClr val="942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6" autoAdjust="0"/>
    <p:restoredTop sz="95918" autoAdjust="0"/>
  </p:normalViewPr>
  <p:slideViewPr>
    <p:cSldViewPr snapToGrid="0">
      <p:cViewPr varScale="1">
        <p:scale>
          <a:sx n="62" d="100"/>
          <a:sy n="62" d="100"/>
        </p:scale>
        <p:origin x="828" y="56"/>
      </p:cViewPr>
      <p:guideLst>
        <p:guide orient="horz" pos="2160"/>
        <p:guide pos="3840"/>
        <p:guide pos="264"/>
        <p:guide orient="horz" pos="800"/>
        <p:guide orient="horz" pos="38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01C1F42-9AE2-40B3-B7B3-535119C4B1D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1A1AF5-204C-4CD0-9869-F26955564DA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A25423-D21F-4916-B36F-F7BB423D9BB6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F399B35A-3F25-4CAC-957E-A97499172DF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3A92F132-8A3A-4226-9D60-27F6B8CC12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D39048-CD18-487D-A92B-3A317A0A3EB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F8AA1B-942E-4E6E-BC4C-E609A0470C9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9B1F13-9916-462F-A95B-7FA2295F676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B4821-334F-401B-9ADB-B6D6A0978EBB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0F4C1-C77B-41AC-BECC-C990D643D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484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B4821-334F-401B-9ADB-B6D6A0978EBB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0F4C1-C77B-41AC-BECC-C990D643D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022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B4821-334F-401B-9ADB-B6D6A0978EBB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0F4C1-C77B-41AC-BECC-C990D643D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953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B4821-334F-401B-9ADB-B6D6A0978EBB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0F4C1-C77B-41AC-BECC-C990D643D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870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B4821-334F-401B-9ADB-B6D6A0978EBB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0F4C1-C77B-41AC-BECC-C990D643D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888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B4821-334F-401B-9ADB-B6D6A0978EBB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0F4C1-C77B-41AC-BECC-C990D643D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19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B4821-334F-401B-9ADB-B6D6A0978EBB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0F4C1-C77B-41AC-BECC-C990D643D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935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B4821-334F-401B-9ADB-B6D6A0978EBB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0F4C1-C77B-41AC-BECC-C990D643D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474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B4821-334F-401B-9ADB-B6D6A0978EBB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0F4C1-C77B-41AC-BECC-C990D643D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35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B4821-334F-401B-9ADB-B6D6A0978EBB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0F4C1-C77B-41AC-BECC-C990D643D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603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B4821-334F-401B-9ADB-B6D6A0978EBB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0F4C1-C77B-41AC-BECC-C990D643D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877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E5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1B4821-334F-401B-9ADB-B6D6A0978EBB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E0F4C1-C77B-41AC-BECC-C990D643D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29283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03C1ED-B247-4253-A4CD-56060868DD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27" y="1542966"/>
            <a:ext cx="12192000" cy="1850609"/>
          </a:xfrm>
        </p:spPr>
        <p:txBody>
          <a:bodyPr>
            <a:normAutofit fontScale="90000"/>
          </a:bodyPr>
          <a:lstStyle/>
          <a:p>
            <a:pPr>
              <a:lnSpc>
                <a:spcPct val="94000"/>
              </a:lnSpc>
              <a:buClrTx/>
            </a:pPr>
            <a:r>
              <a:rPr lang="en-GB" sz="4400" b="1" i="1" dirty="0"/>
              <a:t>Aficamten</a:t>
            </a:r>
            <a:r>
              <a:rPr lang="en-GB" sz="4400" b="1" dirty="0"/>
              <a:t> in Patients With Symptomatic Non-Obstructive Hypertrophic Cardiomyopathy (REDWOOD-HCM Cohort 4)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898050-C114-4A65-89F6-BEE7F14D76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61512" y="4553565"/>
            <a:ext cx="9144000" cy="222784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Ahmad Masri, MD, MS</a:t>
            </a:r>
          </a:p>
          <a:p>
            <a:r>
              <a:rPr lang="en-US" sz="1800" dirty="0"/>
              <a:t>Director, Cardiac Amyloidosis Program </a:t>
            </a:r>
          </a:p>
          <a:p>
            <a:r>
              <a:rPr lang="en-US" sz="1800" dirty="0"/>
              <a:t>Director, Hypertrophic Cardiomyopathy Center</a:t>
            </a:r>
          </a:p>
          <a:p>
            <a:r>
              <a:rPr lang="en-US" sz="1800" dirty="0"/>
              <a:t>Assistant Professor of Medicine</a:t>
            </a:r>
          </a:p>
          <a:p>
            <a:r>
              <a:rPr lang="en-US" sz="1800" dirty="0"/>
              <a:t>Oregon Health &amp; Science University</a:t>
            </a:r>
          </a:p>
          <a:p>
            <a:r>
              <a:rPr lang="en-US" sz="1800" dirty="0"/>
              <a:t>Portland, OR</a:t>
            </a:r>
          </a:p>
          <a:p>
            <a:endParaRPr lang="en-US" sz="1800" dirty="0"/>
          </a:p>
        </p:txBody>
      </p:sp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81A79478-018F-05F2-CCCF-0964465B12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9862" y="287524"/>
            <a:ext cx="4733172" cy="744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5918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E5D9F-9073-F61B-AC66-265A8C4D444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35012" y="222513"/>
            <a:ext cx="9847263" cy="774700"/>
          </a:xfrm>
        </p:spPr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28E78E-892E-B597-1693-D8E5DD4821C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28134" y="1279469"/>
            <a:ext cx="11277600" cy="51308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Patients with non-obstructive hypertrophic cardiomyopathy (nHCM) represent a significant subset of HCM patients (~30%), and when symptomatic, have few therapeutic options. </a:t>
            </a:r>
          </a:p>
          <a:p>
            <a:endParaRPr lang="en-US" dirty="0"/>
          </a:p>
          <a:p>
            <a:r>
              <a:rPr lang="en-US" dirty="0"/>
              <a:t>Other than cardiac transplantation, there are no proven medical therapies that improve functional capacity, symptoms, or outcomes. </a:t>
            </a:r>
          </a:p>
          <a:p>
            <a:endParaRPr lang="en-US" dirty="0"/>
          </a:p>
          <a:p>
            <a:r>
              <a:rPr lang="en-US" dirty="0"/>
              <a:t>Aficamten is a small molecule, allosteric inhibitor of cardiac myosin designed to reduce the hypercontractility that underlies the pathophysiology of HCM. </a:t>
            </a:r>
          </a:p>
          <a:p>
            <a:endParaRPr lang="en-US" dirty="0"/>
          </a:p>
          <a:p>
            <a:r>
              <a:rPr lang="en-US" dirty="0"/>
              <a:t>REDWOOD-HCM is a phase 2 dose-finding study, and Cohort 4 is designed to evaluate the safety of aficamten in patients with symptomatic nHCM.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02D6F9A-F962-ECFE-45A7-0955454486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19684" y="6374674"/>
            <a:ext cx="2034247" cy="317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3884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8C22A-229B-FD33-4BA0-7D070BE3DBB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31800" y="222250"/>
            <a:ext cx="9847263" cy="774700"/>
          </a:xfrm>
        </p:spPr>
        <p:txBody>
          <a:bodyPr/>
          <a:lstStyle/>
          <a:p>
            <a:r>
              <a:rPr lang="en-US" dirty="0"/>
              <a:t>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8C6376-6D7C-2321-4CD2-00F1347993A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31800" y="1282700"/>
            <a:ext cx="11277600" cy="5130800"/>
          </a:xfrm>
        </p:spPr>
        <p:txBody>
          <a:bodyPr/>
          <a:lstStyle/>
          <a:p>
            <a:r>
              <a:rPr lang="en-US" dirty="0"/>
              <a:t>Eligible participants with nHCM were enrolled in an open-label fashion according to these key eligibility criteria: </a:t>
            </a:r>
          </a:p>
          <a:p>
            <a:pPr lvl="1"/>
            <a:r>
              <a:rPr lang="en-US" dirty="0"/>
              <a:t>NYHA II/III with LVEF ≥60%</a:t>
            </a:r>
          </a:p>
          <a:p>
            <a:pPr lvl="1"/>
            <a:r>
              <a:rPr lang="en-US" dirty="0"/>
              <a:t>Absence of rest or provoked LVOT gradient (&lt;30 mmHg)</a:t>
            </a:r>
          </a:p>
          <a:p>
            <a:pPr lvl="1"/>
            <a:r>
              <a:rPr lang="en-US" dirty="0"/>
              <a:t>NT-proBNP ≥300 pg/mL</a:t>
            </a:r>
          </a:p>
          <a:p>
            <a:pPr lvl="1"/>
            <a:r>
              <a:rPr lang="en-US" dirty="0"/>
              <a:t>No history of LVEF &lt;45%. </a:t>
            </a:r>
          </a:p>
          <a:p>
            <a:endParaRPr lang="en-US" dirty="0"/>
          </a:p>
          <a:p>
            <a:r>
              <a:rPr lang="en-US" dirty="0"/>
              <a:t>Safety, NYHA class, LVEF, cardiac biomarkers (NT-proBNP and </a:t>
            </a:r>
            <a:r>
              <a:rPr lang="en-US" dirty="0" err="1"/>
              <a:t>hs-cTnI</a:t>
            </a:r>
            <a:r>
              <a:rPr lang="en-US" dirty="0"/>
              <a:t>) were assessed. </a:t>
            </a:r>
          </a:p>
          <a:p>
            <a:pPr lvl="1"/>
            <a:r>
              <a:rPr lang="en-US" dirty="0"/>
              <a:t>Data are presented for 40 patients up to Week 10 and 35 patients at Week 12 (at data cutoff 5 patients had completed treatment and 1 died).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7D3F6AD-F2F2-73C6-6060-104C3596B8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19684" y="6374674"/>
            <a:ext cx="2034247" cy="317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23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13A11-26C5-3107-DF2B-C4D53281F1B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32163" y="228824"/>
            <a:ext cx="9847263" cy="774700"/>
          </a:xfrm>
        </p:spPr>
        <p:txBody>
          <a:bodyPr/>
          <a:lstStyle/>
          <a:p>
            <a:r>
              <a:rPr lang="en-US" dirty="0"/>
              <a:t>Study Schema and Titration Schedule</a:t>
            </a:r>
          </a:p>
        </p:txBody>
      </p:sp>
      <p:pic>
        <p:nvPicPr>
          <p:cNvPr id="81" name="Picture 80">
            <a:extLst>
              <a:ext uri="{FF2B5EF4-FFF2-40B4-BE49-F238E27FC236}">
                <a16:creationId xmlns:a16="http://schemas.microsoft.com/office/drawing/2014/main" id="{39FD5A13-F5B2-7654-5555-D8394E41BB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712" y="1452091"/>
            <a:ext cx="6867469" cy="4245324"/>
          </a:xfrm>
          <a:prstGeom prst="rect">
            <a:avLst/>
          </a:prstGeom>
        </p:spPr>
      </p:pic>
      <p:grpSp>
        <p:nvGrpSpPr>
          <p:cNvPr id="82" name="Group 81">
            <a:extLst>
              <a:ext uri="{FF2B5EF4-FFF2-40B4-BE49-F238E27FC236}">
                <a16:creationId xmlns:a16="http://schemas.microsoft.com/office/drawing/2014/main" id="{26316BCB-D56A-4825-BF52-41D24E81A7C4}"/>
              </a:ext>
            </a:extLst>
          </p:cNvPr>
          <p:cNvGrpSpPr>
            <a:grpSpLocks noChangeAspect="1"/>
          </p:cNvGrpSpPr>
          <p:nvPr/>
        </p:nvGrpSpPr>
        <p:grpSpPr>
          <a:xfrm>
            <a:off x="7618683" y="1504160"/>
            <a:ext cx="4457159" cy="4193255"/>
            <a:chOff x="3430526" y="1528548"/>
            <a:chExt cx="3143749" cy="2759183"/>
          </a:xfrm>
        </p:grpSpPr>
        <p:grpSp>
          <p:nvGrpSpPr>
            <p:cNvPr id="83" name="Group 82">
              <a:extLst>
                <a:ext uri="{FF2B5EF4-FFF2-40B4-BE49-F238E27FC236}">
                  <a16:creationId xmlns:a16="http://schemas.microsoft.com/office/drawing/2014/main" id="{9E51C89D-9474-CB1E-864A-B66107509F32}"/>
                </a:ext>
              </a:extLst>
            </p:cNvPr>
            <p:cNvGrpSpPr/>
            <p:nvPr/>
          </p:nvGrpSpPr>
          <p:grpSpPr>
            <a:xfrm>
              <a:off x="3468751" y="1574729"/>
              <a:ext cx="3065976" cy="2659636"/>
              <a:chOff x="3468751" y="1574729"/>
              <a:chExt cx="3065976" cy="2659636"/>
            </a:xfrm>
          </p:grpSpPr>
          <p:grpSp>
            <p:nvGrpSpPr>
              <p:cNvPr id="85" name="Group 84">
                <a:extLst>
                  <a:ext uri="{FF2B5EF4-FFF2-40B4-BE49-F238E27FC236}">
                    <a16:creationId xmlns:a16="http://schemas.microsoft.com/office/drawing/2014/main" id="{2255B982-1B9D-473A-A180-92F3FE56DC47}"/>
                  </a:ext>
                </a:extLst>
              </p:cNvPr>
              <p:cNvGrpSpPr/>
              <p:nvPr/>
            </p:nvGrpSpPr>
            <p:grpSpPr>
              <a:xfrm>
                <a:off x="3468752" y="1574729"/>
                <a:ext cx="3065975" cy="489598"/>
                <a:chOff x="3468752" y="1574729"/>
                <a:chExt cx="3065975" cy="489598"/>
              </a:xfrm>
            </p:grpSpPr>
            <p:sp>
              <p:nvSpPr>
                <p:cNvPr id="95" name="Rectangle 94">
                  <a:extLst>
                    <a:ext uri="{FF2B5EF4-FFF2-40B4-BE49-F238E27FC236}">
                      <a16:creationId xmlns:a16="http://schemas.microsoft.com/office/drawing/2014/main" id="{885870C9-E4A5-6421-F61B-D7AFEDBD6447}"/>
                    </a:ext>
                  </a:extLst>
                </p:cNvPr>
                <p:cNvSpPr/>
                <p:nvPr/>
              </p:nvSpPr>
              <p:spPr>
                <a:xfrm>
                  <a:off x="3468752" y="1833348"/>
                  <a:ext cx="3065975" cy="230979"/>
                </a:xfrm>
                <a:prstGeom prst="rect">
                  <a:avLst/>
                </a:prstGeom>
                <a:solidFill>
                  <a:srgbClr val="60646A">
                    <a:lumMod val="20000"/>
                    <a:lumOff val="80000"/>
                  </a:srgbClr>
                </a:solidFill>
                <a:ln>
                  <a:noFill/>
                </a:ln>
                <a:effectLst/>
              </p:spPr>
              <p:txBody>
                <a:bodyPr rtlCol="0" anchor="ctr"/>
                <a:lstStyle/>
                <a:p>
                  <a:pPr algn="ctr">
                    <a:defRPr/>
                  </a:pPr>
                  <a:r>
                    <a:rPr lang="en-US" sz="1600" dirty="0">
                      <a:solidFill>
                        <a:srgbClr val="000000"/>
                      </a:solidFill>
                      <a:cs typeface="Arial"/>
                      <a:sym typeface="Arial"/>
                    </a:rPr>
                    <a:t>LVEF ≥55%</a:t>
                  </a:r>
                  <a:endParaRPr lang="en-GB" sz="1600" dirty="0">
                    <a:solidFill>
                      <a:srgbClr val="000000"/>
                    </a:solidFill>
                    <a:cs typeface="Arial"/>
                    <a:sym typeface="Arial"/>
                  </a:endParaRPr>
                </a:p>
              </p:txBody>
            </p:sp>
            <p:sp>
              <p:nvSpPr>
                <p:cNvPr id="96" name="Rectangle 95">
                  <a:extLst>
                    <a:ext uri="{FF2B5EF4-FFF2-40B4-BE49-F238E27FC236}">
                      <a16:creationId xmlns:a16="http://schemas.microsoft.com/office/drawing/2014/main" id="{FE13F4C8-F5B5-9439-E9B2-AFBE3FBD8090}"/>
                    </a:ext>
                  </a:extLst>
                </p:cNvPr>
                <p:cNvSpPr/>
                <p:nvPr/>
              </p:nvSpPr>
              <p:spPr>
                <a:xfrm>
                  <a:off x="3468752" y="1574729"/>
                  <a:ext cx="3065975" cy="230979"/>
                </a:xfrm>
                <a:prstGeom prst="rect">
                  <a:avLst/>
                </a:prstGeom>
                <a:solidFill>
                  <a:srgbClr val="57120E"/>
                </a:solidFill>
                <a:ln>
                  <a:noFill/>
                </a:ln>
                <a:effectLst/>
              </p:spPr>
              <p:txBody>
                <a:bodyPr rtlCol="0" anchor="ctr"/>
                <a:lstStyle/>
                <a:p>
                  <a:pPr>
                    <a:defRPr/>
                  </a:pPr>
                  <a:r>
                    <a:rPr lang="en-US" sz="1600" b="1" dirty="0">
                      <a:solidFill>
                        <a:srgbClr val="FFFFFF"/>
                      </a:solidFill>
                      <a:cs typeface="Arial"/>
                      <a:sym typeface="Arial"/>
                    </a:rPr>
                    <a:t>Up-Titration if:</a:t>
                  </a:r>
                  <a:endParaRPr lang="en-GB" sz="1600" b="1" dirty="0">
                    <a:solidFill>
                      <a:srgbClr val="FFFFFF"/>
                    </a:solidFill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86" name="Group 85">
                <a:extLst>
                  <a:ext uri="{FF2B5EF4-FFF2-40B4-BE49-F238E27FC236}">
                    <a16:creationId xmlns:a16="http://schemas.microsoft.com/office/drawing/2014/main" id="{C202FF1A-2863-8273-3EBF-B292D8B698F6}"/>
                  </a:ext>
                </a:extLst>
              </p:cNvPr>
              <p:cNvGrpSpPr/>
              <p:nvPr/>
            </p:nvGrpSpPr>
            <p:grpSpPr>
              <a:xfrm>
                <a:off x="3468752" y="2225893"/>
                <a:ext cx="3065975" cy="489598"/>
                <a:chOff x="3468752" y="2225893"/>
                <a:chExt cx="3065975" cy="489598"/>
              </a:xfrm>
            </p:grpSpPr>
            <p:sp>
              <p:nvSpPr>
                <p:cNvPr id="93" name="Rectangle 92">
                  <a:extLst>
                    <a:ext uri="{FF2B5EF4-FFF2-40B4-BE49-F238E27FC236}">
                      <a16:creationId xmlns:a16="http://schemas.microsoft.com/office/drawing/2014/main" id="{0907D9AC-C2F2-CB35-FA96-14170944FDFD}"/>
                    </a:ext>
                  </a:extLst>
                </p:cNvPr>
                <p:cNvSpPr/>
                <p:nvPr/>
              </p:nvSpPr>
              <p:spPr>
                <a:xfrm>
                  <a:off x="3468752" y="2484512"/>
                  <a:ext cx="3065975" cy="230979"/>
                </a:xfrm>
                <a:prstGeom prst="rect">
                  <a:avLst/>
                </a:prstGeom>
                <a:solidFill>
                  <a:srgbClr val="60646A">
                    <a:lumMod val="20000"/>
                    <a:lumOff val="80000"/>
                  </a:srgbClr>
                </a:solidFill>
                <a:ln>
                  <a:noFill/>
                </a:ln>
                <a:effectLst/>
              </p:spPr>
              <p:txBody>
                <a:bodyPr rtlCol="0" anchor="ctr"/>
                <a:lstStyle/>
                <a:p>
                  <a:pPr algn="ctr">
                    <a:defRPr/>
                  </a:pPr>
                  <a:r>
                    <a:rPr lang="en-US" sz="1600" dirty="0">
                      <a:solidFill>
                        <a:srgbClr val="000000"/>
                      </a:solidFill>
                      <a:cs typeface="Arial"/>
                      <a:sym typeface="Arial"/>
                    </a:rPr>
                    <a:t>LVEF 50–54%</a:t>
                  </a:r>
                  <a:endParaRPr lang="en-GB" sz="1600" dirty="0">
                    <a:solidFill>
                      <a:srgbClr val="000000"/>
                    </a:solidFill>
                    <a:cs typeface="Arial"/>
                    <a:sym typeface="Arial"/>
                  </a:endParaRPr>
                </a:p>
              </p:txBody>
            </p:sp>
            <p:sp>
              <p:nvSpPr>
                <p:cNvPr id="94" name="Rectangle 93">
                  <a:extLst>
                    <a:ext uri="{FF2B5EF4-FFF2-40B4-BE49-F238E27FC236}">
                      <a16:creationId xmlns:a16="http://schemas.microsoft.com/office/drawing/2014/main" id="{29E7CA23-74E7-9059-F028-8F29ACB61076}"/>
                    </a:ext>
                  </a:extLst>
                </p:cNvPr>
                <p:cNvSpPr/>
                <p:nvPr/>
              </p:nvSpPr>
              <p:spPr>
                <a:xfrm>
                  <a:off x="3468752" y="2225893"/>
                  <a:ext cx="3065975" cy="230979"/>
                </a:xfrm>
                <a:prstGeom prst="rect">
                  <a:avLst/>
                </a:prstGeom>
                <a:solidFill>
                  <a:srgbClr val="57120E"/>
                </a:solidFill>
                <a:ln>
                  <a:noFill/>
                </a:ln>
                <a:effectLst/>
              </p:spPr>
              <p:txBody>
                <a:bodyPr rtlCol="0" anchor="ctr"/>
                <a:lstStyle/>
                <a:p>
                  <a:pPr>
                    <a:defRPr/>
                  </a:pPr>
                  <a:r>
                    <a:rPr lang="en-US" sz="1600" b="1" dirty="0">
                      <a:solidFill>
                        <a:srgbClr val="FFFFFF"/>
                      </a:solidFill>
                      <a:cs typeface="Arial"/>
                      <a:sym typeface="Arial"/>
                    </a:rPr>
                    <a:t>Maintain if:</a:t>
                  </a:r>
                  <a:endParaRPr lang="en-GB" sz="1600" b="1" dirty="0">
                    <a:solidFill>
                      <a:srgbClr val="FFFFFF"/>
                    </a:solidFill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87" name="Group 86">
                <a:extLst>
                  <a:ext uri="{FF2B5EF4-FFF2-40B4-BE49-F238E27FC236}">
                    <a16:creationId xmlns:a16="http://schemas.microsoft.com/office/drawing/2014/main" id="{D7AFF307-911D-0E00-7383-9ECFEA6F81D0}"/>
                  </a:ext>
                </a:extLst>
              </p:cNvPr>
              <p:cNvGrpSpPr/>
              <p:nvPr/>
            </p:nvGrpSpPr>
            <p:grpSpPr>
              <a:xfrm>
                <a:off x="3468751" y="2987893"/>
                <a:ext cx="3065975" cy="489598"/>
                <a:chOff x="3468751" y="2987893"/>
                <a:chExt cx="3065975" cy="489598"/>
              </a:xfrm>
            </p:grpSpPr>
            <p:sp>
              <p:nvSpPr>
                <p:cNvPr id="91" name="Rectangle 90">
                  <a:extLst>
                    <a:ext uri="{FF2B5EF4-FFF2-40B4-BE49-F238E27FC236}">
                      <a16:creationId xmlns:a16="http://schemas.microsoft.com/office/drawing/2014/main" id="{30115059-AB4D-12BE-56CB-1341A4291386}"/>
                    </a:ext>
                  </a:extLst>
                </p:cNvPr>
                <p:cNvSpPr/>
                <p:nvPr/>
              </p:nvSpPr>
              <p:spPr>
                <a:xfrm>
                  <a:off x="3468751" y="3246512"/>
                  <a:ext cx="3065975" cy="230979"/>
                </a:xfrm>
                <a:prstGeom prst="rect">
                  <a:avLst/>
                </a:prstGeom>
                <a:solidFill>
                  <a:srgbClr val="60646A">
                    <a:lumMod val="20000"/>
                    <a:lumOff val="80000"/>
                  </a:srgbClr>
                </a:solidFill>
                <a:ln>
                  <a:noFill/>
                </a:ln>
                <a:effectLst/>
              </p:spPr>
              <p:txBody>
                <a:bodyPr rtlCol="0" anchor="ctr"/>
                <a:lstStyle/>
                <a:p>
                  <a:pPr algn="ctr">
                    <a:defRPr/>
                  </a:pPr>
                  <a:r>
                    <a:rPr lang="en-US" sz="1600" dirty="0">
                      <a:solidFill>
                        <a:srgbClr val="000000"/>
                      </a:solidFill>
                      <a:cs typeface="Arial"/>
                      <a:sym typeface="Arial"/>
                    </a:rPr>
                    <a:t>LVEF &lt;50%</a:t>
                  </a:r>
                  <a:endParaRPr lang="en-GB" sz="1600" dirty="0">
                    <a:solidFill>
                      <a:srgbClr val="000000"/>
                    </a:solidFill>
                    <a:cs typeface="Arial"/>
                    <a:sym typeface="Arial"/>
                  </a:endParaRPr>
                </a:p>
              </p:txBody>
            </p:sp>
            <p:sp>
              <p:nvSpPr>
                <p:cNvPr id="92" name="Rectangle 91">
                  <a:extLst>
                    <a:ext uri="{FF2B5EF4-FFF2-40B4-BE49-F238E27FC236}">
                      <a16:creationId xmlns:a16="http://schemas.microsoft.com/office/drawing/2014/main" id="{B63BA3CF-780D-7DAE-EC20-98B2490C6A18}"/>
                    </a:ext>
                  </a:extLst>
                </p:cNvPr>
                <p:cNvSpPr/>
                <p:nvPr/>
              </p:nvSpPr>
              <p:spPr>
                <a:xfrm>
                  <a:off x="3468751" y="2987893"/>
                  <a:ext cx="3065975" cy="230979"/>
                </a:xfrm>
                <a:prstGeom prst="rect">
                  <a:avLst/>
                </a:prstGeom>
                <a:solidFill>
                  <a:srgbClr val="BF6F60"/>
                </a:solidFill>
                <a:ln>
                  <a:noFill/>
                </a:ln>
                <a:effectLst/>
              </p:spPr>
              <p:txBody>
                <a:bodyPr rtlCol="0" anchor="ctr"/>
                <a:lstStyle/>
                <a:p>
                  <a:pPr>
                    <a:defRPr/>
                  </a:pPr>
                  <a:r>
                    <a:rPr lang="en-US" sz="1600" b="1" dirty="0">
                      <a:solidFill>
                        <a:srgbClr val="FFFFFF"/>
                      </a:solidFill>
                      <a:cs typeface="Arial"/>
                      <a:sym typeface="Arial"/>
                    </a:rPr>
                    <a:t>Down-Titration if:</a:t>
                  </a:r>
                  <a:endParaRPr lang="en-GB" sz="1600" b="1" dirty="0">
                    <a:solidFill>
                      <a:srgbClr val="FFFFFF"/>
                    </a:solidFill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88" name="Group 87">
                <a:extLst>
                  <a:ext uri="{FF2B5EF4-FFF2-40B4-BE49-F238E27FC236}">
                    <a16:creationId xmlns:a16="http://schemas.microsoft.com/office/drawing/2014/main" id="{1D275857-6F76-65B7-9124-93E984F4EB85}"/>
                  </a:ext>
                </a:extLst>
              </p:cNvPr>
              <p:cNvGrpSpPr/>
              <p:nvPr/>
            </p:nvGrpSpPr>
            <p:grpSpPr>
              <a:xfrm>
                <a:off x="3468751" y="3744767"/>
                <a:ext cx="3065975" cy="489598"/>
                <a:chOff x="3468751" y="3744767"/>
                <a:chExt cx="3065975" cy="489598"/>
              </a:xfrm>
            </p:grpSpPr>
            <p:sp>
              <p:nvSpPr>
                <p:cNvPr id="89" name="Rectangle 88">
                  <a:extLst>
                    <a:ext uri="{FF2B5EF4-FFF2-40B4-BE49-F238E27FC236}">
                      <a16:creationId xmlns:a16="http://schemas.microsoft.com/office/drawing/2014/main" id="{B7C70CFC-A739-721B-E4E9-6F9017CACD7B}"/>
                    </a:ext>
                  </a:extLst>
                </p:cNvPr>
                <p:cNvSpPr/>
                <p:nvPr/>
              </p:nvSpPr>
              <p:spPr>
                <a:xfrm>
                  <a:off x="3468751" y="4003386"/>
                  <a:ext cx="3065975" cy="230979"/>
                </a:xfrm>
                <a:prstGeom prst="rect">
                  <a:avLst/>
                </a:prstGeom>
                <a:solidFill>
                  <a:srgbClr val="60646A">
                    <a:lumMod val="20000"/>
                    <a:lumOff val="80000"/>
                  </a:srgbClr>
                </a:solidFill>
                <a:ln>
                  <a:noFill/>
                </a:ln>
                <a:effectLst/>
              </p:spPr>
              <p:txBody>
                <a:bodyPr rtlCol="0" anchor="ctr"/>
                <a:lstStyle/>
                <a:p>
                  <a:pPr algn="ctr">
                    <a:defRPr/>
                  </a:pPr>
                  <a:r>
                    <a:rPr lang="en-US" sz="1600" dirty="0">
                      <a:solidFill>
                        <a:srgbClr val="000000"/>
                      </a:solidFill>
                      <a:cs typeface="Arial"/>
                      <a:sym typeface="Arial"/>
                    </a:rPr>
                    <a:t>LVEF &lt;40%</a:t>
                  </a:r>
                  <a:endParaRPr lang="en-GB" sz="1600" dirty="0">
                    <a:solidFill>
                      <a:srgbClr val="000000"/>
                    </a:solidFill>
                    <a:cs typeface="Arial"/>
                    <a:sym typeface="Arial"/>
                  </a:endParaRPr>
                </a:p>
              </p:txBody>
            </p:sp>
            <p:sp>
              <p:nvSpPr>
                <p:cNvPr id="90" name="Rectangle 89">
                  <a:extLst>
                    <a:ext uri="{FF2B5EF4-FFF2-40B4-BE49-F238E27FC236}">
                      <a16:creationId xmlns:a16="http://schemas.microsoft.com/office/drawing/2014/main" id="{137CD64F-9C0A-3643-A276-D313ABAC0778}"/>
                    </a:ext>
                  </a:extLst>
                </p:cNvPr>
                <p:cNvSpPr/>
                <p:nvPr/>
              </p:nvSpPr>
              <p:spPr>
                <a:xfrm>
                  <a:off x="3468751" y="3744767"/>
                  <a:ext cx="3065975" cy="230979"/>
                </a:xfrm>
                <a:prstGeom prst="rect">
                  <a:avLst/>
                </a:prstGeom>
                <a:solidFill>
                  <a:srgbClr val="9FCB3B">
                    <a:lumMod val="75000"/>
                  </a:srgbClr>
                </a:solidFill>
                <a:ln>
                  <a:noFill/>
                </a:ln>
                <a:effectLst/>
              </p:spPr>
              <p:txBody>
                <a:bodyPr rtlCol="0" anchor="ctr"/>
                <a:lstStyle/>
                <a:p>
                  <a:pPr>
                    <a:defRPr/>
                  </a:pPr>
                  <a:r>
                    <a:rPr lang="en-US" sz="1600" b="1" dirty="0">
                      <a:solidFill>
                        <a:srgbClr val="FFFFFF"/>
                      </a:solidFill>
                      <a:cs typeface="Arial"/>
                      <a:sym typeface="Arial"/>
                    </a:rPr>
                    <a:t>Discontinue if:</a:t>
                  </a:r>
                  <a:endParaRPr lang="en-GB" sz="1600" b="1" dirty="0">
                    <a:solidFill>
                      <a:srgbClr val="FFFFFF"/>
                    </a:solidFill>
                    <a:cs typeface="Arial"/>
                    <a:sym typeface="Arial"/>
                  </a:endParaRPr>
                </a:p>
              </p:txBody>
            </p:sp>
          </p:grpSp>
        </p:grpSp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D7D6B5DF-220D-CA67-E7AC-301CC243F2DF}"/>
                </a:ext>
              </a:extLst>
            </p:cNvPr>
            <p:cNvSpPr/>
            <p:nvPr/>
          </p:nvSpPr>
          <p:spPr>
            <a:xfrm>
              <a:off x="3430526" y="1528548"/>
              <a:ext cx="3143749" cy="2759183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GB" sz="1600" dirty="0">
                <a:solidFill>
                  <a:srgbClr val="FFFFFF"/>
                </a:solidFill>
                <a:cs typeface="Arial"/>
                <a:sym typeface="Arial"/>
              </a:endParaRPr>
            </a:p>
          </p:txBody>
        </p: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AF67E8D1-EA11-A795-3016-534486E5F5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19684" y="6374674"/>
            <a:ext cx="2034247" cy="317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7207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3B3402-7F9D-3651-118D-E454ACDFE0E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31800" y="223003"/>
            <a:ext cx="9847263" cy="774700"/>
          </a:xfrm>
        </p:spPr>
        <p:txBody>
          <a:bodyPr>
            <a:normAutofit fontScale="90000"/>
          </a:bodyPr>
          <a:lstStyle/>
          <a:p>
            <a:r>
              <a:rPr lang="en-US" dirty="0"/>
              <a:t>Baseline Characteristics and Dose Achieved </a:t>
            </a: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0DAE27C6-B076-A910-97DB-8D7D4740136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7508412"/>
              </p:ext>
            </p:extLst>
          </p:nvPr>
        </p:nvGraphicFramePr>
        <p:xfrm>
          <a:off x="357104" y="963095"/>
          <a:ext cx="6795776" cy="5259152"/>
        </p:xfrm>
        <a:graphic>
          <a:graphicData uri="http://schemas.openxmlformats.org/drawingml/2006/table">
            <a:tbl>
              <a:tblPr firstRow="1" bandRow="1"/>
              <a:tblGrid>
                <a:gridCol w="5033923">
                  <a:extLst>
                    <a:ext uri="{9D8B030D-6E8A-4147-A177-3AD203B41FA5}">
                      <a16:colId xmlns:a16="http://schemas.microsoft.com/office/drawing/2014/main" val="545410000"/>
                    </a:ext>
                  </a:extLst>
                </a:gridCol>
                <a:gridCol w="1761853">
                  <a:extLst>
                    <a:ext uri="{9D8B030D-6E8A-4147-A177-3AD203B41FA5}">
                      <a16:colId xmlns:a16="http://schemas.microsoft.com/office/drawing/2014/main" val="2589139694"/>
                    </a:ext>
                  </a:extLst>
                </a:gridCol>
              </a:tblGrid>
              <a:tr h="378556">
                <a:tc>
                  <a:txBody>
                    <a:bodyPr/>
                    <a:lstStyle>
                      <a:lvl1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kern="1200" cap="none">
                          <a:solidFill>
                            <a:schemeClr val="lt1"/>
                          </a:solidFill>
                          <a:latin typeface="Arial" panose="020B0604020202020204"/>
                          <a:sym typeface="Arial"/>
                        </a:defRPr>
                      </a:lvl1pPr>
                      <a:lvl2pPr marL="4572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kern="1200" cap="none">
                          <a:solidFill>
                            <a:schemeClr val="lt1"/>
                          </a:solidFill>
                          <a:latin typeface="Arial" panose="020B0604020202020204"/>
                          <a:sym typeface="Arial"/>
                        </a:defRPr>
                      </a:lvl2pPr>
                      <a:lvl3pPr marL="9144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kern="1200" cap="none">
                          <a:solidFill>
                            <a:schemeClr val="lt1"/>
                          </a:solidFill>
                          <a:latin typeface="Arial" panose="020B0604020202020204"/>
                          <a:sym typeface="Arial"/>
                        </a:defRPr>
                      </a:lvl3pPr>
                      <a:lvl4pPr marL="13716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kern="1200" cap="none">
                          <a:solidFill>
                            <a:schemeClr val="lt1"/>
                          </a:solidFill>
                          <a:latin typeface="Arial" panose="020B0604020202020204"/>
                          <a:sym typeface="Arial"/>
                        </a:defRPr>
                      </a:lvl4pPr>
                      <a:lvl5pPr marL="18288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kern="1200" cap="none">
                          <a:solidFill>
                            <a:schemeClr val="lt1"/>
                          </a:solidFill>
                          <a:latin typeface="Arial" panose="020B0604020202020204"/>
                          <a:sym typeface="Arial"/>
                        </a:defRPr>
                      </a:lvl5pPr>
                      <a:lvl6pPr marL="22860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kern="1200" cap="none">
                          <a:solidFill>
                            <a:schemeClr val="lt1"/>
                          </a:solidFill>
                          <a:latin typeface="Arial" panose="020B0604020202020204"/>
                          <a:sym typeface="Arial"/>
                        </a:defRPr>
                      </a:lvl6pPr>
                      <a:lvl7pPr marL="27432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kern="1200" cap="none">
                          <a:solidFill>
                            <a:schemeClr val="lt1"/>
                          </a:solidFill>
                          <a:latin typeface="Arial" panose="020B0604020202020204"/>
                          <a:sym typeface="Arial"/>
                        </a:defRPr>
                      </a:lvl7pPr>
                      <a:lvl8pPr marL="32004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kern="1200" cap="none">
                          <a:solidFill>
                            <a:schemeClr val="lt1"/>
                          </a:solidFill>
                          <a:latin typeface="Arial" panose="020B0604020202020204"/>
                          <a:sym typeface="Arial"/>
                        </a:defRPr>
                      </a:lvl8pPr>
                      <a:lvl9pPr marL="36576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kern="1200" cap="none">
                          <a:solidFill>
                            <a:schemeClr val="lt1"/>
                          </a:solidFill>
                          <a:latin typeface="Arial" panose="020B0604020202020204"/>
                          <a:sym typeface="Arial"/>
                        </a:defRPr>
                      </a:lvl9pPr>
                    </a:lstStyle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Baseline characteristic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kern="1200" cap="none">
                          <a:solidFill>
                            <a:schemeClr val="lt1"/>
                          </a:solidFill>
                          <a:latin typeface="Arial" panose="020B0604020202020204"/>
                          <a:sym typeface="Arial"/>
                        </a:defRPr>
                      </a:lvl1pPr>
                      <a:lvl2pPr marL="4572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kern="1200" cap="none">
                          <a:solidFill>
                            <a:schemeClr val="lt1"/>
                          </a:solidFill>
                          <a:latin typeface="Arial" panose="020B0604020202020204"/>
                          <a:sym typeface="Arial"/>
                        </a:defRPr>
                      </a:lvl2pPr>
                      <a:lvl3pPr marL="9144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kern="1200" cap="none">
                          <a:solidFill>
                            <a:schemeClr val="lt1"/>
                          </a:solidFill>
                          <a:latin typeface="Arial" panose="020B0604020202020204"/>
                          <a:sym typeface="Arial"/>
                        </a:defRPr>
                      </a:lvl3pPr>
                      <a:lvl4pPr marL="13716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kern="1200" cap="none">
                          <a:solidFill>
                            <a:schemeClr val="lt1"/>
                          </a:solidFill>
                          <a:latin typeface="Arial" panose="020B0604020202020204"/>
                          <a:sym typeface="Arial"/>
                        </a:defRPr>
                      </a:lvl4pPr>
                      <a:lvl5pPr marL="18288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kern="1200" cap="none">
                          <a:solidFill>
                            <a:schemeClr val="lt1"/>
                          </a:solidFill>
                          <a:latin typeface="Arial" panose="020B0604020202020204"/>
                          <a:sym typeface="Arial"/>
                        </a:defRPr>
                      </a:lvl5pPr>
                      <a:lvl6pPr marL="22860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kern="1200" cap="none">
                          <a:solidFill>
                            <a:schemeClr val="lt1"/>
                          </a:solidFill>
                          <a:latin typeface="Arial" panose="020B0604020202020204"/>
                          <a:sym typeface="Arial"/>
                        </a:defRPr>
                      </a:lvl6pPr>
                      <a:lvl7pPr marL="27432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kern="1200" cap="none">
                          <a:solidFill>
                            <a:schemeClr val="lt1"/>
                          </a:solidFill>
                          <a:latin typeface="Arial" panose="020B0604020202020204"/>
                          <a:sym typeface="Arial"/>
                        </a:defRPr>
                      </a:lvl7pPr>
                      <a:lvl8pPr marL="32004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kern="1200" cap="none">
                          <a:solidFill>
                            <a:schemeClr val="lt1"/>
                          </a:solidFill>
                          <a:latin typeface="Arial" panose="020B0604020202020204"/>
                          <a:sym typeface="Arial"/>
                        </a:defRPr>
                      </a:lvl8pPr>
                      <a:lvl9pPr marL="36576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kern="1200" cap="none">
                          <a:solidFill>
                            <a:schemeClr val="lt1"/>
                          </a:solidFill>
                          <a:latin typeface="Arial" panose="020B0604020202020204"/>
                          <a:sym typeface="Arial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N=41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1305769"/>
                  </a:ext>
                </a:extLst>
              </a:tr>
              <a:tr h="328081">
                <a:tc>
                  <a:txBody>
                    <a:bodyPr/>
                    <a:lstStyle>
                      <a:lvl1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1pPr>
                      <a:lvl2pPr marL="4572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2pPr>
                      <a:lvl3pPr marL="9144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3pPr>
                      <a:lvl4pPr marL="13716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4pPr>
                      <a:lvl5pPr marL="18288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5pPr>
                      <a:lvl6pPr marL="22860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6pPr>
                      <a:lvl7pPr marL="27432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7pPr>
                      <a:lvl8pPr marL="32004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8pPr>
                      <a:lvl9pPr marL="36576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9pPr>
                    </a:lstStyle>
                    <a:p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Age, mean ± SD, y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1pPr>
                      <a:lvl2pPr marL="4572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2pPr>
                      <a:lvl3pPr marL="9144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3pPr>
                      <a:lvl4pPr marL="13716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4pPr>
                      <a:lvl5pPr marL="18288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5pPr>
                      <a:lvl6pPr marL="22860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6pPr>
                      <a:lvl7pPr marL="27432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7pPr>
                      <a:lvl8pPr marL="32004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8pPr>
                      <a:lvl9pPr marL="36576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55.9 ± 15.8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6832685"/>
                  </a:ext>
                </a:extLst>
              </a:tr>
              <a:tr h="328081">
                <a:tc>
                  <a:txBody>
                    <a:bodyPr/>
                    <a:lstStyle>
                      <a:lvl1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1pPr>
                      <a:lvl2pPr marL="4572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2pPr>
                      <a:lvl3pPr marL="9144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3pPr>
                      <a:lvl4pPr marL="13716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4pPr>
                      <a:lvl5pPr marL="18288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5pPr>
                      <a:lvl6pPr marL="22860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6pPr>
                      <a:lvl7pPr marL="27432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7pPr>
                      <a:lvl8pPr marL="32004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8pPr>
                      <a:lvl9pPr marL="36576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9pPr>
                    </a:lstStyle>
                    <a:p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Sex, female, n (%)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1pPr>
                      <a:lvl2pPr marL="4572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2pPr>
                      <a:lvl3pPr marL="9144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3pPr>
                      <a:lvl4pPr marL="13716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4pPr>
                      <a:lvl5pPr marL="18288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5pPr>
                      <a:lvl6pPr marL="22860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6pPr>
                      <a:lvl7pPr marL="27432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7pPr>
                      <a:lvl8pPr marL="32004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8pPr>
                      <a:lvl9pPr marL="36576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 (58.5)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1899065"/>
                  </a:ext>
                </a:extLst>
              </a:tr>
              <a:tr h="328081">
                <a:tc>
                  <a:txBody>
                    <a:bodyPr/>
                    <a:lstStyle>
                      <a:lvl1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1pPr>
                      <a:lvl2pPr marL="4572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2pPr>
                      <a:lvl3pPr marL="9144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3pPr>
                      <a:lvl4pPr marL="13716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4pPr>
                      <a:lvl5pPr marL="18288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5pPr>
                      <a:lvl6pPr marL="22860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6pPr>
                      <a:lvl7pPr marL="27432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7pPr>
                      <a:lvl8pPr marL="32004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8pPr>
                      <a:lvl9pPr marL="36576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9pPr>
                    </a:lstStyle>
                    <a:p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Race, n (%)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1pPr>
                      <a:lvl2pPr marL="4572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2pPr>
                      <a:lvl3pPr marL="9144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3pPr>
                      <a:lvl4pPr marL="13716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4pPr>
                      <a:lvl5pPr marL="18288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5pPr>
                      <a:lvl6pPr marL="22860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6pPr>
                      <a:lvl7pPr marL="27432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7pPr>
                      <a:lvl8pPr marL="32004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8pPr>
                      <a:lvl9pPr marL="36576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9pPr>
                    </a:lstStyle>
                    <a:p>
                      <a:pPr algn="ctr"/>
                      <a:endParaRPr lang="en-US" sz="160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5149807"/>
                  </a:ext>
                </a:extLst>
              </a:tr>
              <a:tr h="328081">
                <a:tc>
                  <a:txBody>
                    <a:bodyPr/>
                    <a:lstStyle>
                      <a:lvl1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1pPr>
                      <a:lvl2pPr marL="4572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2pPr>
                      <a:lvl3pPr marL="9144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3pPr>
                      <a:lvl4pPr marL="13716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4pPr>
                      <a:lvl5pPr marL="18288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5pPr>
                      <a:lvl6pPr marL="22860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6pPr>
                      <a:lvl7pPr marL="27432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7pPr>
                      <a:lvl8pPr marL="32004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8pPr>
                      <a:lvl9pPr marL="36576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9pPr>
                    </a:lstStyle>
                    <a:p>
                      <a:pPr marL="0" indent="180975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White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1pPr>
                      <a:lvl2pPr marL="4572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2pPr>
                      <a:lvl3pPr marL="9144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3pPr>
                      <a:lvl4pPr marL="13716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4pPr>
                      <a:lvl5pPr marL="18288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5pPr>
                      <a:lvl6pPr marL="22860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6pPr>
                      <a:lvl7pPr marL="27432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7pPr>
                      <a:lvl8pPr marL="32004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8pPr>
                      <a:lvl9pPr marL="36576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 (68.3)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506134"/>
                  </a:ext>
                </a:extLst>
              </a:tr>
              <a:tr h="328081">
                <a:tc>
                  <a:txBody>
                    <a:bodyPr/>
                    <a:lstStyle>
                      <a:lvl1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1pPr>
                      <a:lvl2pPr marL="4572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2pPr>
                      <a:lvl3pPr marL="9144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3pPr>
                      <a:lvl4pPr marL="13716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4pPr>
                      <a:lvl5pPr marL="18288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5pPr>
                      <a:lvl6pPr marL="22860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6pPr>
                      <a:lvl7pPr marL="27432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7pPr>
                      <a:lvl8pPr marL="32004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8pPr>
                      <a:lvl9pPr marL="36576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9pPr>
                    </a:lstStyle>
                    <a:p>
                      <a:pPr marL="0" indent="180975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Black or African American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1pPr>
                      <a:lvl2pPr marL="4572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2pPr>
                      <a:lvl3pPr marL="9144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3pPr>
                      <a:lvl4pPr marL="13716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4pPr>
                      <a:lvl5pPr marL="18288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5pPr>
                      <a:lvl6pPr marL="22860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6pPr>
                      <a:lvl7pPr marL="27432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7pPr>
                      <a:lvl8pPr marL="32004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8pPr>
                      <a:lvl9pPr marL="36576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(19.5)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3680997"/>
                  </a:ext>
                </a:extLst>
              </a:tr>
              <a:tr h="328081">
                <a:tc>
                  <a:txBody>
                    <a:bodyPr/>
                    <a:lstStyle>
                      <a:lvl1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1pPr>
                      <a:lvl2pPr marL="4572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2pPr>
                      <a:lvl3pPr marL="9144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3pPr>
                      <a:lvl4pPr marL="13716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4pPr>
                      <a:lvl5pPr marL="18288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5pPr>
                      <a:lvl6pPr marL="22860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6pPr>
                      <a:lvl7pPr marL="27432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7pPr>
                      <a:lvl8pPr marL="32004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8pPr>
                      <a:lvl9pPr marL="36576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9pPr>
                    </a:lstStyle>
                    <a:p>
                      <a:pPr marL="0" indent="180975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Asian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1pPr>
                      <a:lvl2pPr marL="4572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2pPr>
                      <a:lvl3pPr marL="9144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3pPr>
                      <a:lvl4pPr marL="13716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4pPr>
                      <a:lvl5pPr marL="18288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5pPr>
                      <a:lvl6pPr marL="22860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6pPr>
                      <a:lvl7pPr marL="27432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7pPr>
                      <a:lvl8pPr marL="32004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8pPr>
                      <a:lvl9pPr marL="36576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(4.9)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515135"/>
                  </a:ext>
                </a:extLst>
              </a:tr>
              <a:tr h="328081">
                <a:tc>
                  <a:txBody>
                    <a:bodyPr/>
                    <a:lstStyle>
                      <a:lvl1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1pPr>
                      <a:lvl2pPr marL="4572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2pPr>
                      <a:lvl3pPr marL="9144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3pPr>
                      <a:lvl4pPr marL="13716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4pPr>
                      <a:lvl5pPr marL="18288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5pPr>
                      <a:lvl6pPr marL="22860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6pPr>
                      <a:lvl7pPr marL="27432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7pPr>
                      <a:lvl8pPr marL="32004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8pPr>
                      <a:lvl9pPr marL="36576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9pPr>
                    </a:lstStyle>
                    <a:p>
                      <a:pPr marL="0" indent="180975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1pPr>
                      <a:lvl2pPr marL="4572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2pPr>
                      <a:lvl3pPr marL="9144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3pPr>
                      <a:lvl4pPr marL="13716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4pPr>
                      <a:lvl5pPr marL="18288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5pPr>
                      <a:lvl6pPr marL="22860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6pPr>
                      <a:lvl7pPr marL="27432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7pPr>
                      <a:lvl8pPr marL="32004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8pPr>
                      <a:lvl9pPr marL="36576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(7.3)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0358788"/>
                  </a:ext>
                </a:extLst>
              </a:tr>
              <a:tr h="328081">
                <a:tc>
                  <a:txBody>
                    <a:bodyPr/>
                    <a:lstStyle>
                      <a:lvl1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1pPr>
                      <a:lvl2pPr marL="4572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2pPr>
                      <a:lvl3pPr marL="9144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3pPr>
                      <a:lvl4pPr marL="13716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4pPr>
                      <a:lvl5pPr marL="18288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5pPr>
                      <a:lvl6pPr marL="22860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6pPr>
                      <a:lvl7pPr marL="27432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7pPr>
                      <a:lvl8pPr marL="32004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8pPr>
                      <a:lvl9pPr marL="36576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9pPr>
                    </a:lstStyle>
                    <a:p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BMI, mean ± SD, kg/m</a:t>
                      </a:r>
                      <a:r>
                        <a:rPr lang="en-US" sz="1600" baseline="30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1pPr>
                      <a:lvl2pPr marL="4572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2pPr>
                      <a:lvl3pPr marL="9144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3pPr>
                      <a:lvl4pPr marL="13716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4pPr>
                      <a:lvl5pPr marL="18288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5pPr>
                      <a:lvl6pPr marL="22860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6pPr>
                      <a:lvl7pPr marL="27432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7pPr>
                      <a:lvl8pPr marL="32004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8pPr>
                      <a:lvl9pPr marL="36576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30.0 ± 7.1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8304102"/>
                  </a:ext>
                </a:extLst>
              </a:tr>
              <a:tr h="328081">
                <a:tc>
                  <a:txBody>
                    <a:bodyPr/>
                    <a:lstStyle>
                      <a:lvl1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1pPr>
                      <a:lvl2pPr marL="4572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2pPr>
                      <a:lvl3pPr marL="9144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3pPr>
                      <a:lvl4pPr marL="13716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4pPr>
                      <a:lvl5pPr marL="18288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5pPr>
                      <a:lvl6pPr marL="22860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6pPr>
                      <a:lvl7pPr marL="27432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7pPr>
                      <a:lvl8pPr marL="32004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8pPr>
                      <a:lvl9pPr marL="36576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9pPr>
                    </a:lstStyle>
                    <a:p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NYHA class, n (%)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1pPr>
                      <a:lvl2pPr marL="4572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2pPr>
                      <a:lvl3pPr marL="9144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3pPr>
                      <a:lvl4pPr marL="13716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4pPr>
                      <a:lvl5pPr marL="18288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5pPr>
                      <a:lvl6pPr marL="22860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6pPr>
                      <a:lvl7pPr marL="27432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7pPr>
                      <a:lvl8pPr marL="32004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8pPr>
                      <a:lvl9pPr marL="36576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9pPr>
                    </a:lstStyle>
                    <a:p>
                      <a:pPr algn="ctr"/>
                      <a:endParaRPr lang="en-US" sz="160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7376051"/>
                  </a:ext>
                </a:extLst>
              </a:tr>
              <a:tr h="328081">
                <a:tc>
                  <a:txBody>
                    <a:bodyPr/>
                    <a:lstStyle>
                      <a:lvl1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1pPr>
                      <a:lvl2pPr marL="4572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2pPr>
                      <a:lvl3pPr marL="9144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3pPr>
                      <a:lvl4pPr marL="13716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4pPr>
                      <a:lvl5pPr marL="18288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5pPr>
                      <a:lvl6pPr marL="22860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6pPr>
                      <a:lvl7pPr marL="27432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7pPr>
                      <a:lvl8pPr marL="32004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8pPr>
                      <a:lvl9pPr marL="36576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9pPr>
                    </a:lstStyle>
                    <a:p>
                      <a:pPr marL="0" indent="180975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Class II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1pPr>
                      <a:lvl2pPr marL="4572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2pPr>
                      <a:lvl3pPr marL="9144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3pPr>
                      <a:lvl4pPr marL="13716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4pPr>
                      <a:lvl5pPr marL="18288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5pPr>
                      <a:lvl6pPr marL="22860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6pPr>
                      <a:lvl7pPr marL="27432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7pPr>
                      <a:lvl8pPr marL="32004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8pPr>
                      <a:lvl9pPr marL="36576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 (51.2)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7109113"/>
                  </a:ext>
                </a:extLst>
              </a:tr>
              <a:tr h="328081">
                <a:tc>
                  <a:txBody>
                    <a:bodyPr/>
                    <a:lstStyle>
                      <a:lvl1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1pPr>
                      <a:lvl2pPr marL="4572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2pPr>
                      <a:lvl3pPr marL="9144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3pPr>
                      <a:lvl4pPr marL="13716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4pPr>
                      <a:lvl5pPr marL="18288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5pPr>
                      <a:lvl6pPr marL="22860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6pPr>
                      <a:lvl7pPr marL="27432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7pPr>
                      <a:lvl8pPr marL="32004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8pPr>
                      <a:lvl9pPr marL="36576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9pPr>
                    </a:lstStyle>
                    <a:p>
                      <a:pPr marL="0" indent="180975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Class III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1pPr>
                      <a:lvl2pPr marL="4572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2pPr>
                      <a:lvl3pPr marL="9144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3pPr>
                      <a:lvl4pPr marL="13716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4pPr>
                      <a:lvl5pPr marL="18288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5pPr>
                      <a:lvl6pPr marL="22860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6pPr>
                      <a:lvl7pPr marL="27432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7pPr>
                      <a:lvl8pPr marL="32004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8pPr>
                      <a:lvl9pPr marL="36576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(48.8)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1463295"/>
                  </a:ext>
                </a:extLst>
              </a:tr>
              <a:tr h="328081">
                <a:tc>
                  <a:txBody>
                    <a:bodyPr/>
                    <a:lstStyle>
                      <a:lvl1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1pPr>
                      <a:lvl2pPr marL="4572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2pPr>
                      <a:lvl3pPr marL="9144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3pPr>
                      <a:lvl4pPr marL="13716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4pPr>
                      <a:lvl5pPr marL="18288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5pPr>
                      <a:lvl6pPr marL="22860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6pPr>
                      <a:lvl7pPr marL="27432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7pPr>
                      <a:lvl8pPr marL="32004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8pPr>
                      <a:lvl9pPr marL="36576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9pPr>
                    </a:lstStyle>
                    <a:p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LVEF, mean ± SD, % Site-read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1pPr>
                      <a:lvl2pPr marL="4572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2pPr>
                      <a:lvl3pPr marL="9144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3pPr>
                      <a:lvl4pPr marL="13716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4pPr>
                      <a:lvl5pPr marL="18288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5pPr>
                      <a:lvl6pPr marL="22860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6pPr>
                      <a:lvl7pPr marL="27432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7pPr>
                      <a:lvl8pPr marL="32004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8pPr>
                      <a:lvl9pPr marL="36576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68.1 ± 5.5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9898530"/>
                  </a:ext>
                </a:extLst>
              </a:tr>
              <a:tr h="328081">
                <a:tc>
                  <a:txBody>
                    <a:bodyPr/>
                    <a:lstStyle>
                      <a:lvl1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1pPr>
                      <a:lvl2pPr marL="4572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2pPr>
                      <a:lvl3pPr marL="9144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3pPr>
                      <a:lvl4pPr marL="13716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4pPr>
                      <a:lvl5pPr marL="18288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5pPr>
                      <a:lvl6pPr marL="22860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6pPr>
                      <a:lvl7pPr marL="27432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7pPr>
                      <a:lvl8pPr marL="32004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8pPr>
                      <a:lvl9pPr marL="36576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NT-proBNP, </a:t>
                      </a:r>
                      <a:r>
                        <a:rPr lang="en-US" sz="1600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GeoMean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(%CV),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pg/mL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1pPr>
                      <a:lvl2pPr marL="4572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2pPr>
                      <a:lvl3pPr marL="9144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3pPr>
                      <a:lvl4pPr marL="13716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4pPr>
                      <a:lvl5pPr marL="18288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5pPr>
                      <a:lvl6pPr marL="22860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6pPr>
                      <a:lvl7pPr marL="27432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7pPr>
                      <a:lvl8pPr marL="32004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8pPr>
                      <a:lvl9pPr marL="36576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1254 (80.1)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5760498"/>
                  </a:ext>
                </a:extLst>
              </a:tr>
              <a:tr h="615543">
                <a:tc>
                  <a:txBody>
                    <a:bodyPr/>
                    <a:lstStyle>
                      <a:lvl1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1pPr>
                      <a:lvl2pPr marL="4572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2pPr>
                      <a:lvl3pPr marL="9144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3pPr>
                      <a:lvl4pPr marL="13716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4pPr>
                      <a:lvl5pPr marL="18288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5pPr>
                      <a:lvl6pPr marL="22860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6pPr>
                      <a:lvl7pPr marL="27432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7pPr>
                      <a:lvl8pPr marL="32004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8pPr>
                      <a:lvl9pPr marL="36576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9pPr>
                    </a:lstStyle>
                    <a:p>
                      <a:r>
                        <a:rPr lang="en-US" sz="160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hs-cTroponin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I, </a:t>
                      </a:r>
                      <a:r>
                        <a:rPr lang="en-US" sz="1600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GeoMean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(%CV),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ng/mL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1pPr>
                      <a:lvl2pPr marL="4572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2pPr>
                      <a:lvl3pPr marL="9144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3pPr>
                      <a:lvl4pPr marL="13716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4pPr>
                      <a:lvl5pPr marL="18288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5pPr>
                      <a:lvl6pPr marL="22860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6pPr>
                      <a:lvl7pPr marL="27432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7pPr>
                      <a:lvl8pPr marL="32004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8pPr>
                      <a:lvl9pPr marL="365760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kern="1200" cap="none">
                          <a:solidFill>
                            <a:schemeClr val="dk1"/>
                          </a:solidFill>
                          <a:latin typeface="Arial" panose="020B0604020202020204"/>
                          <a:sym typeface="Arial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28.7 (317.6)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10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0362062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9332C6D2-42D8-C884-BF92-D0AD6C7ED2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37230" y="963095"/>
            <a:ext cx="3649970" cy="401645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BDA7CB3-B86B-64C8-A88B-B72253FE1A28}"/>
              </a:ext>
            </a:extLst>
          </p:cNvPr>
          <p:cNvSpPr txBox="1"/>
          <p:nvPr/>
        </p:nvSpPr>
        <p:spPr>
          <a:xfrm>
            <a:off x="7505024" y="5103674"/>
            <a:ext cx="4534576" cy="12497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</a:pPr>
            <a:r>
              <a:rPr lang="en-US" sz="1800" dirty="0">
                <a:solidFill>
                  <a:schemeClr val="tx1"/>
                </a:solidFill>
              </a:rPr>
              <a:t>35 patients (85%) achieved daily </a:t>
            </a:r>
            <a:r>
              <a:rPr lang="en-US" sz="1800" i="1" dirty="0">
                <a:solidFill>
                  <a:schemeClr val="tx1"/>
                </a:solidFill>
              </a:rPr>
              <a:t>aficamten</a:t>
            </a:r>
            <a:r>
              <a:rPr lang="en-US" sz="1800" dirty="0">
                <a:solidFill>
                  <a:schemeClr val="tx1"/>
                </a:solidFill>
              </a:rPr>
              <a:t> dose of 15 mg; 6 patients (15%) achieved 10 mg; 1 patient on 10 mg did not complete the titration period because </a:t>
            </a:r>
            <a:r>
              <a:rPr lang="en-US" sz="1800" i="1" dirty="0">
                <a:solidFill>
                  <a:schemeClr val="tx1"/>
                </a:solidFill>
              </a:rPr>
              <a:t>aficamten</a:t>
            </a:r>
            <a:r>
              <a:rPr lang="en-US" sz="1800" dirty="0">
                <a:solidFill>
                  <a:schemeClr val="tx1"/>
                </a:solidFill>
              </a:rPr>
              <a:t> was discontinued due to personal reasons.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BA1328D-DFEC-08D8-0BF7-D4CFED0649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19684" y="6374674"/>
            <a:ext cx="2034247" cy="317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3898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BB3E55-13F7-4BB7-D501-9F51487AB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907" y="-42863"/>
            <a:ext cx="10515600" cy="1325563"/>
          </a:xfrm>
        </p:spPr>
        <p:txBody>
          <a:bodyPr/>
          <a:lstStyle/>
          <a:p>
            <a:r>
              <a:rPr lang="en-US" i="1" dirty="0"/>
              <a:t>Aficamten</a:t>
            </a:r>
            <a:r>
              <a:rPr lang="en-US" dirty="0"/>
              <a:t> was Well-Tolerated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FDCD26-39BA-9D2B-7B49-B4452C1882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907" y="1282700"/>
            <a:ext cx="6233593" cy="5091974"/>
          </a:xfrm>
        </p:spPr>
        <p:txBody>
          <a:bodyPr>
            <a:normAutofit fontScale="92500"/>
          </a:bodyPr>
          <a:lstStyle/>
          <a:p>
            <a:r>
              <a:rPr lang="en-US" sz="2400" dirty="0"/>
              <a:t>There were no drug discontinuations due to AEs: </a:t>
            </a:r>
          </a:p>
          <a:p>
            <a:pPr lvl="1"/>
            <a:r>
              <a:rPr lang="en-US" sz="1800" dirty="0"/>
              <a:t>1 patient had a dose reduction to 10 mg for AE of fatigue at Week 9; </a:t>
            </a:r>
          </a:p>
          <a:p>
            <a:pPr lvl="1"/>
            <a:r>
              <a:rPr lang="en-US" sz="1800" dirty="0"/>
              <a:t>1 had a dose interruption for 2 days due to AE of palpitation.</a:t>
            </a:r>
          </a:p>
          <a:p>
            <a:r>
              <a:rPr lang="en-US" sz="2400" dirty="0"/>
              <a:t>3 patients had </a:t>
            </a:r>
            <a:r>
              <a:rPr lang="en-US" sz="2400" dirty="0" err="1"/>
              <a:t>SAEs</a:t>
            </a:r>
            <a:r>
              <a:rPr lang="en-US" sz="2400" dirty="0"/>
              <a:t>: bronchitis, new onset atrial fibrillation, cardiac arrest. </a:t>
            </a:r>
            <a:br>
              <a:rPr lang="en-US" sz="2400" dirty="0"/>
            </a:br>
            <a:r>
              <a:rPr lang="en-US" sz="2400" dirty="0"/>
              <a:t>	None were deemed related to </a:t>
            </a:r>
            <a:r>
              <a:rPr lang="en-US" sz="2400" i="1" dirty="0" err="1"/>
              <a:t>aficamten</a:t>
            </a:r>
            <a:r>
              <a:rPr lang="en-US" sz="2400" dirty="0"/>
              <a:t> by the Investigator.</a:t>
            </a:r>
          </a:p>
          <a:p>
            <a:endParaRPr lang="en-US" sz="2400" dirty="0"/>
          </a:p>
          <a:p>
            <a:r>
              <a:rPr lang="en-US" sz="2400" dirty="0"/>
              <a:t>3 patients (7.3%) had </a:t>
            </a:r>
            <a:r>
              <a:rPr lang="en-US" sz="2400" dirty="0" err="1"/>
              <a:t>LVEF</a:t>
            </a:r>
            <a:r>
              <a:rPr lang="en-US" sz="2400" dirty="0"/>
              <a:t> &lt;50% at Week 10 (</a:t>
            </a:r>
            <a:r>
              <a:rPr lang="en-US" sz="2400" dirty="0" err="1"/>
              <a:t>EOT</a:t>
            </a:r>
            <a:r>
              <a:rPr lang="en-US" sz="2400" dirty="0"/>
              <a:t>): </a:t>
            </a:r>
          </a:p>
          <a:p>
            <a:pPr lvl="1"/>
            <a:r>
              <a:rPr lang="en-US" sz="1800" dirty="0"/>
              <a:t>2 in patients with permanent atrial fibrillation, 1 of whom reported palpitations that required adjustment of rate-control medications. </a:t>
            </a:r>
          </a:p>
          <a:p>
            <a:pPr lvl="1"/>
            <a:r>
              <a:rPr lang="en-US" sz="1800" dirty="0"/>
              <a:t>No AEs of heart failure were reported. </a:t>
            </a:r>
          </a:p>
          <a:p>
            <a:pPr lvl="1"/>
            <a:r>
              <a:rPr lang="en-US" sz="1800" dirty="0"/>
              <a:t>All 3 patients returned to baseline </a:t>
            </a:r>
            <a:r>
              <a:rPr lang="en-US" sz="1800" dirty="0" err="1"/>
              <a:t>LVEF</a:t>
            </a:r>
            <a:r>
              <a:rPr lang="en-US" sz="1800" dirty="0"/>
              <a:t> by Week 12.</a:t>
            </a:r>
          </a:p>
          <a:p>
            <a:endParaRPr lang="en-US" sz="2400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B25712C5-0B77-D629-98DF-3D092C3E39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8394" y="3784976"/>
            <a:ext cx="4510506" cy="2357127"/>
          </a:xfrm>
          <a:prstGeom prst="rect">
            <a:avLst/>
          </a:prstGeom>
        </p:spPr>
      </p:pic>
      <p:pic>
        <p:nvPicPr>
          <p:cNvPr id="18" name="Content Placeholder 4">
            <a:extLst>
              <a:ext uri="{FF2B5EF4-FFF2-40B4-BE49-F238E27FC236}">
                <a16:creationId xmlns:a16="http://schemas.microsoft.com/office/drawing/2014/main" id="{DFD519DE-6865-A777-9FB1-BF406F4A5A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08394" y="947165"/>
            <a:ext cx="4510507" cy="271691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EB7ED46-F8BC-47B1-C5BA-2B6ADA5B357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19684" y="6374674"/>
            <a:ext cx="2034247" cy="317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87620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5A9029-1345-CE21-3366-D9E0EFB571A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31800" y="222250"/>
            <a:ext cx="11264975" cy="774700"/>
          </a:xfrm>
        </p:spPr>
        <p:txBody>
          <a:bodyPr>
            <a:normAutofit/>
          </a:bodyPr>
          <a:lstStyle/>
          <a:p>
            <a:r>
              <a:rPr lang="en-US" dirty="0"/>
              <a:t>Change in NYHA Class, NT-proBNP and </a:t>
            </a:r>
            <a:r>
              <a:rPr lang="en-US" dirty="0" err="1"/>
              <a:t>hs-cTnI</a:t>
            </a:r>
            <a:endParaRPr lang="en-US" dirty="0"/>
          </a:p>
        </p:txBody>
      </p:sp>
      <p:sp>
        <p:nvSpPr>
          <p:cNvPr id="38" name="Google Shape;141;p1">
            <a:extLst>
              <a:ext uri="{FF2B5EF4-FFF2-40B4-BE49-F238E27FC236}">
                <a16:creationId xmlns:a16="http://schemas.microsoft.com/office/drawing/2014/main" id="{B35CDC68-E4B8-BD89-3A72-81AA18F6E78A}"/>
              </a:ext>
            </a:extLst>
          </p:cNvPr>
          <p:cNvSpPr txBox="1"/>
          <p:nvPr/>
        </p:nvSpPr>
        <p:spPr>
          <a:xfrm>
            <a:off x="186050" y="5430391"/>
            <a:ext cx="3664454" cy="1077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defTabSz="914400">
              <a:buClr>
                <a:srgbClr val="000000"/>
              </a:buClr>
              <a:buFont typeface="Arial"/>
              <a:buNone/>
            </a:pPr>
            <a:r>
              <a:rPr lang="en-US" sz="1400" kern="0" dirty="0">
                <a:cs typeface="Arial"/>
                <a:sym typeface="Arial"/>
              </a:rPr>
              <a:t>NYHA class improved during treatment (* </a:t>
            </a:r>
            <a:r>
              <a:rPr lang="en-US" sz="1400" i="1" kern="0" dirty="0">
                <a:ea typeface="Source Sans Pro Black" panose="020B0803030403020204" pitchFamily="34" charset="0"/>
                <a:cs typeface="Arial"/>
                <a:sym typeface="Arial"/>
              </a:rPr>
              <a:t>P</a:t>
            </a:r>
            <a:r>
              <a:rPr lang="en-US" sz="1400" kern="0" dirty="0">
                <a:ea typeface="Source Sans Pro Black" panose="020B0803030403020204" pitchFamily="34" charset="0"/>
                <a:cs typeface="Arial"/>
                <a:sym typeface="Arial"/>
              </a:rPr>
              <a:t>&lt;0.05):  </a:t>
            </a:r>
            <a:r>
              <a:rPr lang="en-US" sz="1400" kern="0" dirty="0">
                <a:cs typeface="Arial"/>
                <a:sym typeface="Arial"/>
              </a:rPr>
              <a:t>22 of 41 (54%) patients experienced a change of ≥1 NYHA class, including 12 patients who improved from class III to II; 2 patients improved from class III to I; and 8 from class II to I</a:t>
            </a:r>
            <a:r>
              <a:rPr lang="en-US" sz="1400" kern="0" dirty="0">
                <a:ea typeface="Source Sans Pro Black" panose="020B0803030403020204" pitchFamily="34" charset="0"/>
                <a:cs typeface="Arial"/>
                <a:sym typeface="Arial"/>
              </a:rPr>
              <a:t>. 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2A16497C-7E27-AF16-A503-88B78E184A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680" y="1276914"/>
            <a:ext cx="3619724" cy="396676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4319605A-9679-D9FA-85F5-410DE4E09C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5632" y="1293996"/>
            <a:ext cx="3777564" cy="3949680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4B3FF8A2-0FE1-F2FC-61EC-102692FAAB11}"/>
              </a:ext>
            </a:extLst>
          </p:cNvPr>
          <p:cNvSpPr txBox="1"/>
          <p:nvPr/>
        </p:nvSpPr>
        <p:spPr>
          <a:xfrm>
            <a:off x="4195632" y="5430391"/>
            <a:ext cx="393489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>
              <a:buClr>
                <a:srgbClr val="000000"/>
              </a:buClr>
              <a:buFont typeface="Arial"/>
              <a:buNone/>
            </a:pPr>
            <a:r>
              <a:rPr lang="en-US" sz="1400" kern="0" dirty="0">
                <a:cs typeface="Arial"/>
                <a:sym typeface="Arial"/>
              </a:rPr>
              <a:t>Geometric mean NT-proBNP (%CV) decreased at each scheduled visit with the proportional change from baseline being highly statistically significant (</a:t>
            </a:r>
            <a:r>
              <a:rPr lang="en-US" sz="1400" kern="0" baseline="30000" dirty="0">
                <a:cs typeface="Arial"/>
                <a:sym typeface="Arial"/>
              </a:rPr>
              <a:t>†</a:t>
            </a:r>
            <a:r>
              <a:rPr lang="en-US" sz="1400" kern="0" dirty="0">
                <a:cs typeface="Arial"/>
                <a:sym typeface="Arial"/>
              </a:rPr>
              <a:t> </a:t>
            </a:r>
            <a:r>
              <a:rPr lang="en-US" sz="1400" i="1" kern="0" dirty="0">
                <a:cs typeface="Arial"/>
                <a:sym typeface="Arial"/>
              </a:rPr>
              <a:t>P</a:t>
            </a:r>
            <a:r>
              <a:rPr lang="en-US" sz="1400" kern="0" dirty="0">
                <a:cs typeface="Arial"/>
                <a:sym typeface="Arial"/>
              </a:rPr>
              <a:t>&lt;0.0001).</a:t>
            </a:r>
            <a:endParaRPr lang="en-US" sz="1400" kern="0" dirty="0">
              <a:ea typeface="Arial"/>
              <a:cs typeface="Arial"/>
              <a:sym typeface="Arial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F309E5C9-88CB-8D39-35B3-4C0F18218CC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56424" y="1293996"/>
            <a:ext cx="3643176" cy="3949680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4E89FC3C-5821-57C2-4EB0-AC69C3D86033}"/>
              </a:ext>
            </a:extLst>
          </p:cNvPr>
          <p:cNvSpPr txBox="1"/>
          <p:nvPr/>
        </p:nvSpPr>
        <p:spPr>
          <a:xfrm>
            <a:off x="8356424" y="5461168"/>
            <a:ext cx="364317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>
              <a:buClr>
                <a:srgbClr val="000000"/>
              </a:buClr>
              <a:buFont typeface="Arial"/>
              <a:buNone/>
            </a:pPr>
            <a:r>
              <a:rPr lang="en-US" sz="1400" kern="0" dirty="0" err="1">
                <a:cs typeface="Arial"/>
                <a:sym typeface="Arial"/>
              </a:rPr>
              <a:t>hs-cTnI</a:t>
            </a:r>
            <a:r>
              <a:rPr lang="en-US" sz="1400" kern="0" dirty="0">
                <a:cs typeface="Arial"/>
                <a:sym typeface="Arial"/>
              </a:rPr>
              <a:t> decreased significantly at each study visit compared to baseline (* </a:t>
            </a:r>
            <a:r>
              <a:rPr lang="en-US" sz="1400" i="1" kern="0" dirty="0">
                <a:cs typeface="Arial"/>
                <a:sym typeface="Arial"/>
              </a:rPr>
              <a:t>P</a:t>
            </a:r>
            <a:r>
              <a:rPr lang="en-US" sz="1400" kern="0" dirty="0">
                <a:cs typeface="Arial"/>
                <a:sym typeface="Arial"/>
              </a:rPr>
              <a:t>&lt;0.05). </a:t>
            </a:r>
          </a:p>
          <a:p>
            <a:pPr defTabSz="914400">
              <a:buClr>
                <a:srgbClr val="000000"/>
              </a:buClr>
              <a:buFont typeface="Arial"/>
              <a:buNone/>
            </a:pPr>
            <a:r>
              <a:rPr lang="en-US" sz="1400" kern="0" dirty="0">
                <a:cs typeface="Arial"/>
                <a:sym typeface="Arial"/>
              </a:rPr>
              <a:t>After the 2-week washout, cardiac biomarkers returned to baseline.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CD35A65-D23A-CBA3-11BD-3986A355CA2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919684" y="6374674"/>
            <a:ext cx="2034247" cy="317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7495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808AE-2282-6DA5-8EAB-A4B230D73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163" y="99831"/>
            <a:ext cx="10515600" cy="1045664"/>
          </a:xfrm>
        </p:spPr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0F52E5-287E-4C1C-DBCC-215131E9E8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248" y="1283063"/>
            <a:ext cx="10839998" cy="49069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dirty="0"/>
              <a:t>REDWOOD-HCM Cohort 4 is the first study exploring dosing and tolerability of aficamten in patients with non-obstructive HCM. 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dirty="0"/>
              <a:t>Aficamten was well tolerated overall, with modest on-target reductions in LVEF in response to aficamten over 10 weeks.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dirty="0"/>
              <a:t>There was significant improvement in heart failure burden in most patients with nHCM accompanied by improvement in cardiac biomarkers during open-label therapy. 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dirty="0"/>
              <a:t>These results support further study of aficamten in a larger, longer-term trial of patients with symptomatic nHCM. 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81C4849-ADB9-A74B-2224-083A6C6B95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19684" y="6374674"/>
            <a:ext cx="2034247" cy="317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1892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20676</TotalTime>
  <Words>754</Words>
  <Application>Microsoft Office PowerPoint</Application>
  <PresentationFormat>Widescreen</PresentationFormat>
  <Paragraphs>83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Aficamten in Patients With Symptomatic Non-Obstructive Hypertrophic Cardiomyopathy (REDWOOD-HCM Cohort 4)</vt:lpstr>
      <vt:lpstr>Background</vt:lpstr>
      <vt:lpstr>Methods</vt:lpstr>
      <vt:lpstr>Study Schema and Titration Schedule</vt:lpstr>
      <vt:lpstr>Baseline Characteristics and Dose Achieved </vt:lpstr>
      <vt:lpstr>Aficamten was Well-Tolerated</vt:lpstr>
      <vt:lpstr>Change in NYHA Class, NT-proBNP and hs-cTnI</vt:lpstr>
      <vt:lpstr>Conclusions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Aficamten in Patients With Symptomatic Non-Obstructive Hypertrophic Cardiomyopathy (REDWOOD-HCM Cohort 4)</dc:title>
  <dc:subject/>
  <dc:creator>MedEd On The Go</dc:creator>
  <cp:keywords/>
  <dc:description/>
  <cp:lastModifiedBy>Lindsay Beninati</cp:lastModifiedBy>
  <cp:revision>208</cp:revision>
  <dcterms:created xsi:type="dcterms:W3CDTF">2020-10-19T05:48:21Z</dcterms:created>
  <dcterms:modified xsi:type="dcterms:W3CDTF">2023-04-06T17:51:40Z</dcterms:modified>
  <cp:category/>
</cp:coreProperties>
</file>