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77" r:id="rId5"/>
  </p:sldMasterIdLst>
  <p:notesMasterIdLst>
    <p:notesMasterId r:id="rId13"/>
  </p:notesMasterIdLst>
  <p:sldIdLst>
    <p:sldId id="262" r:id="rId6"/>
    <p:sldId id="266" r:id="rId7"/>
    <p:sldId id="256"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20" userDrawn="1">
          <p15:clr>
            <a:srgbClr val="A4A3A4"/>
          </p15:clr>
        </p15:guide>
        <p15:guide id="4" pos="5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795131-F131-DD8D-EC92-75A68C2343BF}" name="Tim Person" initials="TP" userId="S::tperson@ushealthconnect.com::b2b484d9-01a2-453c-8946-0f01071f09e2" providerId="AD"/>
  <p188:author id="{D152F57E-B2C8-EFF5-D23B-2510005833EF}" name="Miranda Rafferty" initials="MR" userId="S::mrafferty@ushealthconnect.com::5da9b471-329d-4caa-811b-8b7f79d54e2d" providerId="AD"/>
  <p188:author id="{2BCAD4F5-E969-6771-D543-761CBAD5BD7E}" name="Cindy Davidson" initials="CD" userId="S::cdavidson@ushealthconnect.com::03062326-39c5-45f7-aba2-5036e27cfd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A31"/>
    <a:srgbClr val="DF1918"/>
    <a:srgbClr val="E68229"/>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B808E5-08DF-5F4E-B442-16F4275CE896}" v="4" dt="2024-03-15T18:25:36.119"/>
  </p1510:revLst>
</p1510:revInfo>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6" autoAdjust="0"/>
    <p:restoredTop sz="94966" autoAdjust="0"/>
  </p:normalViewPr>
  <p:slideViewPr>
    <p:cSldViewPr snapToGrid="0">
      <p:cViewPr varScale="1">
        <p:scale>
          <a:sx n="117" d="100"/>
          <a:sy n="117" d="100"/>
        </p:scale>
        <p:origin x="1280" y="176"/>
      </p:cViewPr>
      <p:guideLst>
        <p:guide orient="horz" pos="2160"/>
        <p:guide pos="3840"/>
        <p:guide orient="horz" pos="720"/>
        <p:guide pos="52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A463A-09CC-43CF-A018-6FF5DE8B189F}" type="datetimeFigureOut">
              <a:rPr lang="en-US" smtClean="0"/>
              <a:t>3/15/24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9E5F7-0786-4CD1-8C66-FA90B52901B3}" type="slidenum">
              <a:rPr lang="en-US" smtClean="0"/>
              <a:t>‹#›</a:t>
            </a:fld>
            <a:endParaRPr lang="en-US"/>
          </a:p>
        </p:txBody>
      </p:sp>
    </p:spTree>
    <p:extLst>
      <p:ext uri="{BB962C8B-B14F-4D97-AF65-F5344CB8AC3E}">
        <p14:creationId xmlns:p14="http://schemas.microsoft.com/office/powerpoint/2010/main" val="200859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41016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8564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7013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110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34521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7034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4751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18673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3/15/24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30543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3/15/24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62451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3/15/24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3613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044810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3/15/24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69764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3/15/24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05912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3/15/24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65295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3/15/24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43683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3/15/24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96861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3/15/24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49303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3/15/24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6202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3/15/24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953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94698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21729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6903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18582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09385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2" name="Rectangle 1">
            <a:extLst>
              <a:ext uri="{FF2B5EF4-FFF2-40B4-BE49-F238E27FC236}">
                <a16:creationId xmlns:a16="http://schemas.microsoft.com/office/drawing/2014/main" id="{BD74F4CE-395A-4073-FF24-4366DF594CB2}"/>
              </a:ext>
            </a:extLst>
          </p:cNvPr>
          <p:cNvSpPr/>
          <p:nvPr userDrawn="1"/>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30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3612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21317062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49" r:id="rId11"/>
    <p:sldLayoutId id="2147483665" r:id="rId12"/>
    <p:sldLayoutId id="2147483650" r:id="rId13"/>
    <p:sldLayoutId id="2147483652" r:id="rId14"/>
    <p:sldLayoutId id="2147483653" r:id="rId15"/>
    <p:sldLayoutId id="2147483663" r:id="rId16"/>
  </p:sldLayoutIdLst>
  <p:hf sldNum="0" hdr="0" ft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3/15/24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760530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43"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3.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2855-CA44-3A54-FCC5-96A8BE4EB027}"/>
              </a:ext>
            </a:extLst>
          </p:cNvPr>
          <p:cNvSpPr>
            <a:spLocks noGrp="1"/>
          </p:cNvSpPr>
          <p:nvPr>
            <p:ph type="title"/>
          </p:nvPr>
        </p:nvSpPr>
        <p:spPr/>
        <p:txBody>
          <a:bodyPr/>
          <a:lstStyle/>
          <a:p>
            <a:r>
              <a:rPr lang="en-US" dirty="0"/>
              <a:t>What Are the Latest Updates on the Clinical and Economic Impact of AF? </a:t>
            </a:r>
          </a:p>
        </p:txBody>
      </p:sp>
      <p:sp>
        <p:nvSpPr>
          <p:cNvPr id="3" name="Text Placeholder 2">
            <a:extLst>
              <a:ext uri="{FF2B5EF4-FFF2-40B4-BE49-F238E27FC236}">
                <a16:creationId xmlns:a16="http://schemas.microsoft.com/office/drawing/2014/main" id="{E0644E68-24EB-3BDB-3E5F-0B1387E86245}"/>
              </a:ext>
            </a:extLst>
          </p:cNvPr>
          <p:cNvSpPr>
            <a:spLocks noGrp="1"/>
          </p:cNvSpPr>
          <p:nvPr>
            <p:ph type="body" idx="1"/>
          </p:nvPr>
        </p:nvSpPr>
        <p:spPr/>
        <p:txBody>
          <a:bodyPr>
            <a:normAutofit fontScale="92500" lnSpcReduction="20000"/>
          </a:bodyPr>
          <a:lstStyle/>
          <a:p>
            <a:r>
              <a:rPr lang="en-US" dirty="0"/>
              <a:t>Sean </a:t>
            </a:r>
            <a:r>
              <a:rPr lang="en-US" dirty="0" err="1"/>
              <a:t>Pokorney</a:t>
            </a:r>
            <a:r>
              <a:rPr lang="en-US" dirty="0"/>
              <a:t>, MD</a:t>
            </a:r>
          </a:p>
          <a:p>
            <a:r>
              <a:rPr lang="en-US" dirty="0"/>
              <a:t>Assistant Professor of Medicine</a:t>
            </a:r>
          </a:p>
          <a:p>
            <a:r>
              <a:rPr lang="en-US" dirty="0"/>
              <a:t>Duke University</a:t>
            </a:r>
          </a:p>
          <a:p>
            <a:r>
              <a:rPr lang="en-US" dirty="0"/>
              <a:t>Duke Clinical Research Institute</a:t>
            </a:r>
          </a:p>
          <a:p>
            <a:r>
              <a:rPr lang="en-US" dirty="0"/>
              <a:t>Durham, NC</a:t>
            </a:r>
          </a:p>
          <a:p>
            <a:endParaRPr lang="en-US" dirty="0"/>
          </a:p>
        </p:txBody>
      </p:sp>
    </p:spTree>
    <p:extLst>
      <p:ext uri="{BB962C8B-B14F-4D97-AF65-F5344CB8AC3E}">
        <p14:creationId xmlns:p14="http://schemas.microsoft.com/office/powerpoint/2010/main" val="125389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ACC/AHA/ACCP/HRS Guideline Updates in the Management of Atrial Fibrillation</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Recognize the current and emerging evidence-based guidance on the identification of and management of care for patients with AF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in graphic">
            <a:extLst>
              <a:ext uri="{FF2B5EF4-FFF2-40B4-BE49-F238E27FC236}">
                <a16:creationId xmlns:a16="http://schemas.microsoft.com/office/drawing/2014/main" id="{00DCC108-CD7A-06D5-EFD7-2AF136B8754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p:blipFill>
        <p:spPr>
          <a:xfrm>
            <a:off x="3181349" y="1644774"/>
            <a:ext cx="5839477" cy="4609537"/>
          </a:xfrm>
          <a:prstGeom prst="rect">
            <a:avLst/>
          </a:prstGeom>
          <a:ln>
            <a:noFill/>
          </a:ln>
        </p:spPr>
      </p:pic>
      <p:sp>
        <p:nvSpPr>
          <p:cNvPr id="3" name="Title 1">
            <a:extLst>
              <a:ext uri="{FF2B5EF4-FFF2-40B4-BE49-F238E27FC236}">
                <a16:creationId xmlns:a16="http://schemas.microsoft.com/office/drawing/2014/main" id="{89239006-F954-71F9-93C2-99BB8FF9F274}"/>
              </a:ext>
            </a:extLst>
          </p:cNvPr>
          <p:cNvSpPr>
            <a:spLocks noGrp="1"/>
          </p:cNvSpPr>
          <p:nvPr>
            <p:ph type="title"/>
          </p:nvPr>
        </p:nvSpPr>
        <p:spPr>
          <a:xfrm>
            <a:off x="838200" y="-1"/>
            <a:ext cx="10515600" cy="1454332"/>
          </a:xfrm>
        </p:spPr>
        <p:txBody>
          <a:bodyPr>
            <a:noAutofit/>
          </a:bodyPr>
          <a:lstStyle/>
          <a:p>
            <a:r>
              <a:rPr lang="en-US" sz="3200" b="1" i="0" dirty="0">
                <a:solidFill>
                  <a:schemeClr val="accent1"/>
                </a:solidFill>
                <a:effectLst/>
                <a:latin typeface="Arial" panose="020B0604020202020204" pitchFamily="34" charset="0"/>
              </a:rPr>
              <a:t>Temporal Trends in Counts and Age-Standardized Rates of AF-Prevalent Cases by Social Demographic Index Quintile for Both Sexes Combined, 1990–2017</a:t>
            </a:r>
            <a:endParaRPr lang="en-US" sz="3200" dirty="0"/>
          </a:p>
        </p:txBody>
      </p:sp>
      <p:sp>
        <p:nvSpPr>
          <p:cNvPr id="2" name="Footer Placeholder 3">
            <a:extLst>
              <a:ext uri="{FF2B5EF4-FFF2-40B4-BE49-F238E27FC236}">
                <a16:creationId xmlns:a16="http://schemas.microsoft.com/office/drawing/2014/main" id="{76AB4584-26AF-CF38-097B-BF3E7755E816}"/>
              </a:ext>
            </a:extLst>
          </p:cNvPr>
          <p:cNvSpPr>
            <a:spLocks noGrp="1"/>
          </p:cNvSpPr>
          <p:nvPr>
            <p:ph type="ftr" sz="quarter" idx="3"/>
          </p:nvPr>
        </p:nvSpPr>
        <p:spPr>
          <a:xfrm>
            <a:off x="838200" y="6356350"/>
            <a:ext cx="8895348" cy="365125"/>
          </a:xfrm>
        </p:spPr>
        <p:txBody>
          <a:bodyPr/>
          <a:lstStyle/>
          <a:p>
            <a:r>
              <a:rPr lang="en-US" sz="1000" spc="-1" dirty="0">
                <a:solidFill>
                  <a:schemeClr val="tx1">
                    <a:lumMod val="50000"/>
                    <a:lumOff val="50000"/>
                  </a:schemeClr>
                </a:solidFill>
                <a:latin typeface="Arial"/>
              </a:rPr>
              <a:t>SDI, social demographic index.</a:t>
            </a:r>
            <a:endParaRPr lang="en-US" sz="1000" dirty="0">
              <a:solidFill>
                <a:schemeClr val="tx1">
                  <a:lumMod val="50000"/>
                  <a:lumOff val="50000"/>
                </a:schemeClr>
              </a:solidFill>
            </a:endParaRPr>
          </a:p>
          <a:p>
            <a:r>
              <a:rPr lang="en-US" sz="1000" dirty="0" err="1">
                <a:solidFill>
                  <a:schemeClr val="tx1">
                    <a:lumMod val="50000"/>
                    <a:lumOff val="50000"/>
                  </a:schemeClr>
                </a:solidFill>
              </a:rPr>
              <a:t>Joglar</a:t>
            </a:r>
            <a:r>
              <a:rPr lang="en-US" sz="1000" dirty="0">
                <a:solidFill>
                  <a:schemeClr val="tx1">
                    <a:lumMod val="50000"/>
                    <a:lumOff val="50000"/>
                  </a:schemeClr>
                </a:solidFill>
              </a:rPr>
              <a:t> JA, et al. </a:t>
            </a:r>
            <a:r>
              <a:rPr lang="en-US" sz="1000" i="1" dirty="0">
                <a:solidFill>
                  <a:schemeClr val="tx1">
                    <a:lumMod val="50000"/>
                    <a:lumOff val="50000"/>
                  </a:schemeClr>
                </a:solidFill>
              </a:rPr>
              <a:t>Circulation</a:t>
            </a:r>
            <a:r>
              <a:rPr lang="en-US" sz="1000" dirty="0">
                <a:solidFill>
                  <a:schemeClr val="tx1">
                    <a:lumMod val="50000"/>
                    <a:lumOff val="50000"/>
                  </a:schemeClr>
                </a:solidFill>
              </a:rPr>
              <a:t>.2024;149(1):e1-e156.</a:t>
            </a:r>
            <a:endParaRPr lang="en-US" sz="1000" spc="-1" dirty="0">
              <a:solidFill>
                <a:schemeClr val="tx1">
                  <a:lumMod val="50000"/>
                  <a:lumOff val="50000"/>
                </a:schemeClr>
              </a:solidFill>
              <a:latin typeface="Arial"/>
            </a:endParaRPr>
          </a:p>
          <a:p>
            <a:r>
              <a:rPr lang="en-US" sz="1000" spc="-1" dirty="0">
                <a:solidFill>
                  <a:schemeClr val="tx1">
                    <a:lumMod val="50000"/>
                    <a:lumOff val="50000"/>
                  </a:schemeClr>
                </a:solidFill>
                <a:latin typeface="Arial"/>
              </a:rPr>
              <a:t>© 2023 by the American College of Cardiology Foundation and the American Heart Association, Inc.</a:t>
            </a:r>
          </a:p>
        </p:txBody>
      </p:sp>
    </p:spTree>
    <p:extLst>
      <p:ext uri="{BB962C8B-B14F-4D97-AF65-F5344CB8AC3E}">
        <p14:creationId xmlns:p14="http://schemas.microsoft.com/office/powerpoint/2010/main" val="2341536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in graphic">
            <a:extLst>
              <a:ext uri="{FF2B5EF4-FFF2-40B4-BE49-F238E27FC236}">
                <a16:creationId xmlns:a16="http://schemas.microsoft.com/office/drawing/2014/main" id="{1742D8F0-10EB-13FD-32B8-0478332B28E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p:blipFill>
        <p:spPr>
          <a:xfrm>
            <a:off x="2946235" y="1143001"/>
            <a:ext cx="6425437" cy="5129640"/>
          </a:xfrm>
          <a:prstGeom prst="rect">
            <a:avLst/>
          </a:prstGeom>
          <a:ln>
            <a:noFill/>
          </a:ln>
        </p:spPr>
      </p:pic>
      <p:sp>
        <p:nvSpPr>
          <p:cNvPr id="3" name="Title 1">
            <a:extLst>
              <a:ext uri="{FF2B5EF4-FFF2-40B4-BE49-F238E27FC236}">
                <a16:creationId xmlns:a16="http://schemas.microsoft.com/office/drawing/2014/main" id="{139E8F00-19A0-55E9-2D8A-C18FEC1F3BF1}"/>
              </a:ext>
            </a:extLst>
          </p:cNvPr>
          <p:cNvSpPr>
            <a:spLocks noGrp="1"/>
          </p:cNvSpPr>
          <p:nvPr>
            <p:ph type="title"/>
          </p:nvPr>
        </p:nvSpPr>
        <p:spPr>
          <a:xfrm>
            <a:off x="838200" y="-1"/>
            <a:ext cx="10515600" cy="1143001"/>
          </a:xfrm>
        </p:spPr>
        <p:txBody>
          <a:bodyPr>
            <a:normAutofit/>
          </a:bodyPr>
          <a:lstStyle/>
          <a:p>
            <a:r>
              <a:rPr lang="en-US" b="1" i="0" dirty="0">
                <a:effectLst/>
                <a:latin typeface="Arial" panose="020B0604020202020204" pitchFamily="34" charset="0"/>
              </a:rPr>
              <a:t>Prevalence of AF Among Medicare Beneficiaries, 1993–2007</a:t>
            </a:r>
            <a:endParaRPr lang="en-US" dirty="0"/>
          </a:p>
        </p:txBody>
      </p:sp>
      <p:sp>
        <p:nvSpPr>
          <p:cNvPr id="2" name="Footer Placeholder 3">
            <a:extLst>
              <a:ext uri="{FF2B5EF4-FFF2-40B4-BE49-F238E27FC236}">
                <a16:creationId xmlns:a16="http://schemas.microsoft.com/office/drawing/2014/main" id="{BB4ADE2A-16C2-A24B-4FDF-2418232ADB16}"/>
              </a:ext>
            </a:extLst>
          </p:cNvPr>
          <p:cNvSpPr>
            <a:spLocks noGrp="1"/>
          </p:cNvSpPr>
          <p:nvPr>
            <p:ph type="ftr" sz="quarter" idx="3"/>
          </p:nvPr>
        </p:nvSpPr>
        <p:spPr>
          <a:xfrm>
            <a:off x="838200" y="6356350"/>
            <a:ext cx="8895348" cy="365125"/>
          </a:xfrm>
        </p:spPr>
        <p:txBody>
          <a:bodyPr/>
          <a:lstStyle/>
          <a:p>
            <a:r>
              <a:rPr lang="en-US" sz="1000" dirty="0" err="1">
                <a:solidFill>
                  <a:schemeClr val="tx1">
                    <a:lumMod val="50000"/>
                    <a:lumOff val="50000"/>
                  </a:schemeClr>
                </a:solidFill>
              </a:rPr>
              <a:t>Joglar</a:t>
            </a:r>
            <a:r>
              <a:rPr lang="en-US" sz="1000" dirty="0">
                <a:solidFill>
                  <a:schemeClr val="tx1">
                    <a:lumMod val="50000"/>
                    <a:lumOff val="50000"/>
                  </a:schemeClr>
                </a:solidFill>
              </a:rPr>
              <a:t> JA, et al. </a:t>
            </a:r>
            <a:r>
              <a:rPr lang="en-US" sz="1000" i="1" dirty="0">
                <a:solidFill>
                  <a:schemeClr val="tx1">
                    <a:lumMod val="50000"/>
                    <a:lumOff val="50000"/>
                  </a:schemeClr>
                </a:solidFill>
              </a:rPr>
              <a:t>Circulation</a:t>
            </a:r>
            <a:r>
              <a:rPr lang="en-US" sz="1000" dirty="0">
                <a:solidFill>
                  <a:schemeClr val="tx1">
                    <a:lumMod val="50000"/>
                    <a:lumOff val="50000"/>
                  </a:schemeClr>
                </a:solidFill>
              </a:rPr>
              <a:t>.2024;149(1):e1-e156.</a:t>
            </a:r>
            <a:endParaRPr lang="en-US" sz="1000" spc="-1" dirty="0">
              <a:solidFill>
                <a:schemeClr val="tx1">
                  <a:lumMod val="50000"/>
                  <a:lumOff val="50000"/>
                </a:schemeClr>
              </a:solidFill>
              <a:latin typeface="Arial"/>
            </a:endParaRPr>
          </a:p>
          <a:p>
            <a:r>
              <a:rPr lang="en-US" sz="1000" spc="-1" dirty="0">
                <a:solidFill>
                  <a:schemeClr val="tx1">
                    <a:lumMod val="50000"/>
                    <a:lumOff val="50000"/>
                  </a:schemeClr>
                </a:solidFill>
                <a:latin typeface="Arial"/>
              </a:rPr>
              <a:t>© 2023 by the American College of Cardiology Foundation and the American Heart Association, Inc.</a:t>
            </a:r>
          </a:p>
        </p:txBody>
      </p:sp>
    </p:spTree>
    <p:extLst>
      <p:ext uri="{BB962C8B-B14F-4D97-AF65-F5344CB8AC3E}">
        <p14:creationId xmlns:p14="http://schemas.microsoft.com/office/powerpoint/2010/main" val="416530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in graphic">
            <a:extLst>
              <a:ext uri="{FF2B5EF4-FFF2-40B4-BE49-F238E27FC236}">
                <a16:creationId xmlns:a16="http://schemas.microsoft.com/office/drawing/2014/main" id="{4E007533-294B-6044-5BB0-CC28DB3C8FE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p:blipFill>
        <p:spPr>
          <a:xfrm>
            <a:off x="1728249" y="1340132"/>
            <a:ext cx="8735502" cy="4819085"/>
          </a:xfrm>
          <a:prstGeom prst="rect">
            <a:avLst/>
          </a:prstGeom>
          <a:ln>
            <a:noFill/>
          </a:ln>
        </p:spPr>
      </p:pic>
      <p:sp>
        <p:nvSpPr>
          <p:cNvPr id="3" name="Title 1">
            <a:extLst>
              <a:ext uri="{FF2B5EF4-FFF2-40B4-BE49-F238E27FC236}">
                <a16:creationId xmlns:a16="http://schemas.microsoft.com/office/drawing/2014/main" id="{FAEF694A-DD5F-BC22-EC01-51D22070168E}"/>
              </a:ext>
            </a:extLst>
          </p:cNvPr>
          <p:cNvSpPr>
            <a:spLocks noGrp="1"/>
          </p:cNvSpPr>
          <p:nvPr>
            <p:ph type="title"/>
          </p:nvPr>
        </p:nvSpPr>
        <p:spPr>
          <a:xfrm>
            <a:off x="838200" y="-1"/>
            <a:ext cx="10515600" cy="1143001"/>
          </a:xfrm>
        </p:spPr>
        <p:txBody>
          <a:bodyPr>
            <a:normAutofit fontScale="90000"/>
          </a:bodyPr>
          <a:lstStyle/>
          <a:p>
            <a:r>
              <a:rPr lang="en-US" b="1" i="0" dirty="0">
                <a:effectLst/>
                <a:latin typeface="Arial" panose="020B0604020202020204" pitchFamily="34" charset="0"/>
              </a:rPr>
              <a:t>Age-Standardized Global Prevalence Rates of AF and Atrial Flutter per 100 000, Both Sexes, 2020.</a:t>
            </a:r>
            <a:endParaRPr lang="en-US" dirty="0"/>
          </a:p>
        </p:txBody>
      </p:sp>
      <p:sp>
        <p:nvSpPr>
          <p:cNvPr id="5" name="Footer Placeholder 3">
            <a:extLst>
              <a:ext uri="{FF2B5EF4-FFF2-40B4-BE49-F238E27FC236}">
                <a16:creationId xmlns:a16="http://schemas.microsoft.com/office/drawing/2014/main" id="{32C5E7D5-DAE5-FD64-0151-F9673EFFD8FC}"/>
              </a:ext>
            </a:extLst>
          </p:cNvPr>
          <p:cNvSpPr>
            <a:spLocks noGrp="1"/>
          </p:cNvSpPr>
          <p:nvPr>
            <p:ph type="ftr" sz="quarter" idx="3"/>
          </p:nvPr>
        </p:nvSpPr>
        <p:spPr>
          <a:xfrm>
            <a:off x="838200" y="6356350"/>
            <a:ext cx="8895348" cy="365125"/>
          </a:xfrm>
        </p:spPr>
        <p:txBody>
          <a:bodyPr/>
          <a:lstStyle/>
          <a:p>
            <a:r>
              <a:rPr lang="en-US" sz="1000" dirty="0" err="1">
                <a:solidFill>
                  <a:schemeClr val="tx1">
                    <a:lumMod val="50000"/>
                    <a:lumOff val="50000"/>
                  </a:schemeClr>
                </a:solidFill>
              </a:rPr>
              <a:t>Joglar</a:t>
            </a:r>
            <a:r>
              <a:rPr lang="en-US" sz="1000" dirty="0">
                <a:solidFill>
                  <a:schemeClr val="tx1">
                    <a:lumMod val="50000"/>
                    <a:lumOff val="50000"/>
                  </a:schemeClr>
                </a:solidFill>
              </a:rPr>
              <a:t> JA, et al. </a:t>
            </a:r>
            <a:r>
              <a:rPr lang="en-US" sz="1000" i="1" dirty="0">
                <a:solidFill>
                  <a:schemeClr val="tx1">
                    <a:lumMod val="50000"/>
                    <a:lumOff val="50000"/>
                  </a:schemeClr>
                </a:solidFill>
              </a:rPr>
              <a:t>Circulation</a:t>
            </a:r>
            <a:r>
              <a:rPr lang="en-US" sz="1000" dirty="0">
                <a:solidFill>
                  <a:schemeClr val="tx1">
                    <a:lumMod val="50000"/>
                    <a:lumOff val="50000"/>
                  </a:schemeClr>
                </a:solidFill>
              </a:rPr>
              <a:t>.2024;149(1):e1-e156.</a:t>
            </a:r>
            <a:endParaRPr lang="en-US" sz="1000" spc="-1" dirty="0">
              <a:solidFill>
                <a:schemeClr val="tx1">
                  <a:lumMod val="50000"/>
                  <a:lumOff val="50000"/>
                </a:schemeClr>
              </a:solidFill>
              <a:latin typeface="Arial"/>
            </a:endParaRPr>
          </a:p>
          <a:p>
            <a:r>
              <a:rPr lang="en-US" sz="1000" spc="-1" dirty="0">
                <a:solidFill>
                  <a:schemeClr val="tx1">
                    <a:lumMod val="50000"/>
                    <a:lumOff val="50000"/>
                  </a:schemeClr>
                </a:solidFill>
                <a:latin typeface="Arial"/>
              </a:rPr>
              <a:t>© 2023 by the American College of Cardiology Foundation and the American Heart Association, Inc.</a:t>
            </a:r>
          </a:p>
        </p:txBody>
      </p:sp>
    </p:spTree>
    <p:extLst>
      <p:ext uri="{BB962C8B-B14F-4D97-AF65-F5344CB8AC3E}">
        <p14:creationId xmlns:p14="http://schemas.microsoft.com/office/powerpoint/2010/main" val="206214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DHOTG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4F8807A5-9D20-CA40-B22D-639EC824FF87}" vid="{0FB61829-1EC4-F14C-8657-B4A34D8BFB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5586756212B47840914FA42A7DFF7" ma:contentTypeVersion="10" ma:contentTypeDescription="Create a new document." ma:contentTypeScope="" ma:versionID="0677e42cbb7839a32b402a059841ec3f">
  <xsd:schema xmlns:xsd="http://www.w3.org/2001/XMLSchema" xmlns:xs="http://www.w3.org/2001/XMLSchema" xmlns:p="http://schemas.microsoft.com/office/2006/metadata/properties" xmlns:ns2="08a7e203-25bb-4df2-907b-c109ba9c4447" xmlns:ns3="980b2c3f-f7ab-431e-83c5-2586860ecf01" targetNamespace="http://schemas.microsoft.com/office/2006/metadata/properties" ma:root="true" ma:fieldsID="96ebed7a2a8bea515107fb5564f7cd90" ns2:_="" ns3:_="">
    <xsd:import namespace="08a7e203-25bb-4df2-907b-c109ba9c4447"/>
    <xsd:import namespace="980b2c3f-f7ab-431e-83c5-2586860ecf0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a7e203-25bb-4df2-907b-c109ba9c44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0b2c3f-f7ab-431e-83c5-2586860ecf0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407559-A7B7-47B6-942F-BA942C77E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a7e203-25bb-4df2-907b-c109ba9c4447"/>
    <ds:schemaRef ds:uri="980b2c3f-f7ab-431e-83c5-2586860ec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C5359B-EB2E-426C-B291-10EE47433AFB}">
  <ds:schemaRefs>
    <ds:schemaRef ds:uri="http://schemas.microsoft.com/sharepoint/v3/contenttype/forms"/>
  </ds:schemaRefs>
</ds:datastoreItem>
</file>

<file path=customXml/itemProps3.xml><?xml version="1.0" encoding="utf-8"?>
<ds:datastoreItem xmlns:ds="http://schemas.openxmlformats.org/officeDocument/2006/customXml" ds:itemID="{56E407A7-98C0-441F-89F5-990F1A49A711}">
  <ds:schemaRefs>
    <ds:schemaRef ds:uri="http://schemas.microsoft.com/office/2006/documentManagement/types"/>
    <ds:schemaRef ds:uri="08a7e203-25bb-4df2-907b-c109ba9c4447"/>
    <ds:schemaRef ds:uri="980b2c3f-f7ab-431e-83c5-2586860ecf01"/>
    <ds:schemaRef ds:uri="http://purl.org/dc/elements/1.1/"/>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Theme3</Template>
  <TotalTime>1955</TotalTime>
  <Words>481</Words>
  <Application>Microsoft Macintosh PowerPoint</Application>
  <PresentationFormat>Widescreen</PresentationFormat>
  <Paragraphs>42</Paragraphs>
  <Slides>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Century Gothic</vt:lpstr>
      <vt:lpstr>Trebuchet MS</vt:lpstr>
      <vt:lpstr>DHOTG23</vt:lpstr>
      <vt:lpstr>Office Theme</vt:lpstr>
      <vt:lpstr>What Are the Latest Updates on the Clinical and Economic Impact of AF? </vt:lpstr>
      <vt:lpstr>PowerPoint Presentation</vt:lpstr>
      <vt:lpstr>Disclaimer</vt:lpstr>
      <vt:lpstr>Temporal Trends in Counts and Age-Standardized Rates of AF-Prevalent Cases by Social Demographic Index Quintile for Both Sexes Combined, 1990–2017</vt:lpstr>
      <vt:lpstr>Prevalence of AF Among Medicare Beneficiaries, 1993–2007</vt:lpstr>
      <vt:lpstr>Age-Standardized Global Prevalence Rates of AF and Atrial Flutter per 100 000, Both Sexes, 2020.</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Latest Updates on the Clinical and Economic Impact of AF? </dc:title>
  <dc:subject/>
  <dc:creator>MedEd On The Go</dc:creator>
  <cp:keywords/>
  <dc:description/>
  <cp:lastModifiedBy>Harley Kidner</cp:lastModifiedBy>
  <cp:revision>69</cp:revision>
  <dcterms:created xsi:type="dcterms:W3CDTF">2017-09-06T16:07:56Z</dcterms:created>
  <dcterms:modified xsi:type="dcterms:W3CDTF">2024-03-15T18:25:37Z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0x0101009D95586756212B47840914FA42A7DFF7</vt:lpwstr>
  </property>
</Properties>
</file>