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4"/>
    <p:sldMasterId id="2147483677" r:id="rId5"/>
  </p:sldMasterIdLst>
  <p:notesMasterIdLst>
    <p:notesMasterId r:id="rId11"/>
  </p:notesMasterIdLst>
  <p:sldIdLst>
    <p:sldId id="301" r:id="rId6"/>
    <p:sldId id="265" r:id="rId7"/>
    <p:sldId id="256" r:id="rId8"/>
    <p:sldId id="291"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720" userDrawn="1">
          <p15:clr>
            <a:srgbClr val="A4A3A4"/>
          </p15:clr>
        </p15:guide>
        <p15:guide id="4" pos="52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152F57E-B2C8-EFF5-D23B-2510005833EF}" name="Miranda Rafferty" initials="MR" userId="S::mrafferty@ushealthconnect.com::5da9b471-329d-4caa-811b-8b7f79d54e2d" providerId="AD"/>
  <p188:author id="{05341193-EDEB-15BA-A04D-1C19DAE92384}" name="William Uptegraph" initials="WU" userId="S::wuptegraph@ushealthconnect.com::b7ecc398-b3fc-407a-aa03-a771d983fb2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1A31"/>
    <a:srgbClr val="DF1918"/>
    <a:srgbClr val="E68229"/>
    <a:srgbClr val="4D4E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24867E-B9C4-6240-B394-45801591B8B2}" v="5" dt="2024-03-15T18:30:46.064"/>
  </p1510:revLst>
</p1510:revInfo>
</file>

<file path=ppt/tableStyles.xml><?xml version="1.0" encoding="utf-8"?>
<a:tblStyleLst xmlns:a="http://schemas.openxmlformats.org/drawingml/2006/main" def="{5C22544A-7EE6-4342-B048-85BDC9FD1C3A}">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31" autoAdjust="0"/>
    <p:restoredTop sz="96190" autoAdjust="0"/>
  </p:normalViewPr>
  <p:slideViewPr>
    <p:cSldViewPr snapToGrid="0">
      <p:cViewPr varScale="1">
        <p:scale>
          <a:sx n="119" d="100"/>
          <a:sy n="119" d="100"/>
        </p:scale>
        <p:origin x="1008" y="176"/>
      </p:cViewPr>
      <p:guideLst>
        <p:guide orient="horz" pos="2160"/>
        <p:guide pos="3840"/>
        <p:guide orient="horz" pos="720"/>
        <p:guide pos="52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1A463A-09CC-43CF-A018-6FF5DE8B189F}" type="datetimeFigureOut">
              <a:rPr lang="en-US" smtClean="0"/>
              <a:t>3/15/24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F9E5F7-0786-4CD1-8C66-FA90B52901B3}" type="slidenum">
              <a:rPr lang="en-US" smtClean="0"/>
              <a:t>‹#›</a:t>
            </a:fld>
            <a:endParaRPr lang="en-US"/>
          </a:p>
        </p:txBody>
      </p:sp>
    </p:spTree>
    <p:extLst>
      <p:ext uri="{BB962C8B-B14F-4D97-AF65-F5344CB8AC3E}">
        <p14:creationId xmlns:p14="http://schemas.microsoft.com/office/powerpoint/2010/main" val="2008594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F9E5F7-0786-4CD1-8C66-FA90B52901B3}" type="slidenum">
              <a:rPr lang="en-US" smtClean="0"/>
              <a:t>4</a:t>
            </a:fld>
            <a:endParaRPr lang="en-US"/>
          </a:p>
        </p:txBody>
      </p:sp>
    </p:spTree>
    <p:extLst>
      <p:ext uri="{BB962C8B-B14F-4D97-AF65-F5344CB8AC3E}">
        <p14:creationId xmlns:p14="http://schemas.microsoft.com/office/powerpoint/2010/main" val="2213756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b">
            <a:normAutofit/>
          </a:bodyPr>
          <a:lstStyle>
            <a:lvl1pPr>
              <a:defRPr sz="48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8" name="Picture 7">
            <a:extLst>
              <a:ext uri="{FF2B5EF4-FFF2-40B4-BE49-F238E27FC236}">
                <a16:creationId xmlns:a16="http://schemas.microsoft.com/office/drawing/2014/main" id="{3390C64D-9995-4CD5-AD94-B104F638C5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D547F72E-5064-4C5E-AB7F-BE55D321DE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cxnSp>
        <p:nvCxnSpPr>
          <p:cNvPr id="3" name="Straight Connector 2">
            <a:extLst>
              <a:ext uri="{FF2B5EF4-FFF2-40B4-BE49-F238E27FC236}">
                <a16:creationId xmlns:a16="http://schemas.microsoft.com/office/drawing/2014/main" id="{214C0679-30D2-9282-F9FF-71A7D4E912DD}"/>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AD39D127-A968-0CDD-9735-F86511AF02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5" name="Picture 4">
            <a:extLst>
              <a:ext uri="{FF2B5EF4-FFF2-40B4-BE49-F238E27FC236}">
                <a16:creationId xmlns:a16="http://schemas.microsoft.com/office/drawing/2014/main" id="{A4FA2214-E061-12E8-FAC9-5DDF61443AF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1410160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Footer Placeholder 4">
            <a:extLst>
              <a:ext uri="{FF2B5EF4-FFF2-40B4-BE49-F238E27FC236}">
                <a16:creationId xmlns:a16="http://schemas.microsoft.com/office/drawing/2014/main" id="{53A0B1A1-466A-4562-8ACB-1D04390A0324}"/>
              </a:ext>
            </a:extLst>
          </p:cNvPr>
          <p:cNvSpPr>
            <a:spLocks noGrp="1"/>
          </p:cNvSpPr>
          <p:nvPr>
            <p:ph type="ftr" sz="quarter" idx="3"/>
          </p:nvPr>
        </p:nvSpPr>
        <p:spPr>
          <a:xfrm>
            <a:off x="838199" y="6356350"/>
            <a:ext cx="9067801"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318564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b">
            <a:normAutofit/>
          </a:bodyPr>
          <a:lstStyle>
            <a:lvl1pPr>
              <a:defRPr sz="4800">
                <a:solidFill>
                  <a:schemeClr val="accent1"/>
                </a:solidFill>
              </a:defRPr>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8" name="Picture 7">
            <a:extLst>
              <a:ext uri="{FF2B5EF4-FFF2-40B4-BE49-F238E27FC236}">
                <a16:creationId xmlns:a16="http://schemas.microsoft.com/office/drawing/2014/main" id="{3390C64D-9995-4CD5-AD94-B104F638C5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D547F72E-5064-4C5E-AB7F-BE55D321DEE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3070134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ctr">
            <a:normAutofit/>
          </a:bodyPr>
          <a:lstStyle>
            <a:lvl1pPr algn="ctr">
              <a:defRPr sz="4000">
                <a:solidFill>
                  <a:schemeClr val="accent1"/>
                </a:solidFill>
              </a:defRPr>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lgn="ctr">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7" name="Picture 6">
            <a:extLst>
              <a:ext uri="{FF2B5EF4-FFF2-40B4-BE49-F238E27FC236}">
                <a16:creationId xmlns:a16="http://schemas.microsoft.com/office/drawing/2014/main" id="{1FF9F2CB-EA79-4C5E-9229-EA26FA6FBE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35EC796F-F356-478A-891A-18D91809F85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2011025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chemeClr val="bg1"/>
        </a:solidFill>
        <a:effectLst/>
      </p:bgPr>
    </p:bg>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BB2845A-FE0D-4248-9631-7DC48D0A2919}"/>
              </a:ext>
            </a:extLst>
          </p:cNvPr>
          <p:cNvSpPr>
            <a:spLocks noGrp="1"/>
          </p:cNvSpPr>
          <p:nvPr>
            <p:ph idx="1"/>
          </p:nvPr>
        </p:nvSpPr>
        <p:spPr>
          <a:xfrm>
            <a:off x="838200" y="1285336"/>
            <a:ext cx="10515600" cy="489162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Placeholder 1">
            <a:extLst>
              <a:ext uri="{FF2B5EF4-FFF2-40B4-BE49-F238E27FC236}">
                <a16:creationId xmlns:a16="http://schemas.microsoft.com/office/drawing/2014/main" id="{78B0C919-FF28-42EE-A4DF-11CA0D523EAD}"/>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5" name="Footer Placeholder 4">
            <a:extLst>
              <a:ext uri="{FF2B5EF4-FFF2-40B4-BE49-F238E27FC236}">
                <a16:creationId xmlns:a16="http://schemas.microsoft.com/office/drawing/2014/main" id="{25AFDC72-9DA5-4DD9-88B4-F37DFF4DB492}"/>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16345217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838200" y="1285335"/>
            <a:ext cx="5181600" cy="4891628"/>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6172200" y="1285335"/>
            <a:ext cx="5181600" cy="4891628"/>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Placeholder 1">
            <a:extLst>
              <a:ext uri="{FF2B5EF4-FFF2-40B4-BE49-F238E27FC236}">
                <a16:creationId xmlns:a16="http://schemas.microsoft.com/office/drawing/2014/main" id="{A0B7BC85-F755-4A96-AA38-4AA14AE96193}"/>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5" name="Footer Placeholder 4">
            <a:extLst>
              <a:ext uri="{FF2B5EF4-FFF2-40B4-BE49-F238E27FC236}">
                <a16:creationId xmlns:a16="http://schemas.microsoft.com/office/drawing/2014/main" id="{D9C0F7D2-D936-4BA8-B82F-8A02FEEA9309}"/>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3570348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839788" y="1285337"/>
            <a:ext cx="5157787"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839788" y="1871932"/>
            <a:ext cx="5157787" cy="4317731"/>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6172200" y="1285336"/>
            <a:ext cx="5183188"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6172200" y="1871932"/>
            <a:ext cx="5183188" cy="4317731"/>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2747519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
        <p:nvSpPr>
          <p:cNvPr id="10" name="Text Placeholder 2">
            <a:extLst>
              <a:ext uri="{FF2B5EF4-FFF2-40B4-BE49-F238E27FC236}">
                <a16:creationId xmlns:a16="http://schemas.microsoft.com/office/drawing/2014/main" id="{692CD1B3-C283-4C18-A693-4DACAD9CCFEB}"/>
              </a:ext>
            </a:extLst>
          </p:cNvPr>
          <p:cNvSpPr>
            <a:spLocks noGrp="1"/>
          </p:cNvSpPr>
          <p:nvPr>
            <p:ph idx="1"/>
          </p:nvPr>
        </p:nvSpPr>
        <p:spPr>
          <a:xfrm>
            <a:off x="838200" y="1285336"/>
            <a:ext cx="5257800" cy="489162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2">
            <a:extLst>
              <a:ext uri="{FF2B5EF4-FFF2-40B4-BE49-F238E27FC236}">
                <a16:creationId xmlns:a16="http://schemas.microsoft.com/office/drawing/2014/main" id="{2D4DDA58-530A-42D0-A3D9-A3B40B587272}"/>
              </a:ext>
            </a:extLst>
          </p:cNvPr>
          <p:cNvSpPr>
            <a:spLocks noGrp="1"/>
          </p:cNvSpPr>
          <p:nvPr>
            <p:ph type="pic" idx="11"/>
          </p:nvPr>
        </p:nvSpPr>
        <p:spPr>
          <a:xfrm>
            <a:off x="6273434" y="1279682"/>
            <a:ext cx="5080366"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28186733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4887248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3303382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009693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ctr">
            <a:normAutofit/>
          </a:bodyPr>
          <a:lstStyle>
            <a:lvl1pPr algn="ctr">
              <a:defRPr sz="40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lgn="ctr">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7" name="Picture 6">
            <a:extLst>
              <a:ext uri="{FF2B5EF4-FFF2-40B4-BE49-F238E27FC236}">
                <a16:creationId xmlns:a16="http://schemas.microsoft.com/office/drawing/2014/main" id="{1FF9F2CB-EA79-4C5E-9229-EA26FA6FBE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35EC796F-F356-478A-891A-18D91809F8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cxnSp>
        <p:nvCxnSpPr>
          <p:cNvPr id="3" name="Straight Connector 2">
            <a:extLst>
              <a:ext uri="{FF2B5EF4-FFF2-40B4-BE49-F238E27FC236}">
                <a16:creationId xmlns:a16="http://schemas.microsoft.com/office/drawing/2014/main" id="{6A31A216-24B2-8A10-25E2-A953D670501F}"/>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E86DFA9A-EE95-446E-B56B-E824F7393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5" name="Picture 4">
            <a:extLst>
              <a:ext uri="{FF2B5EF4-FFF2-40B4-BE49-F238E27FC236}">
                <a16:creationId xmlns:a16="http://schemas.microsoft.com/office/drawing/2014/main" id="{D045C050-60EC-DDD4-B103-064F5F39C3E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10448107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7955242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6119239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8244606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258743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2190702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2924706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1766742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777872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BB2845A-FE0D-4248-9631-7DC48D0A2919}"/>
              </a:ext>
            </a:extLst>
          </p:cNvPr>
          <p:cNvSpPr>
            <a:spLocks noGrp="1"/>
          </p:cNvSpPr>
          <p:nvPr>
            <p:ph idx="1"/>
          </p:nvPr>
        </p:nvSpPr>
        <p:spPr>
          <a:xfrm>
            <a:off x="838200" y="1285336"/>
            <a:ext cx="105156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
            <a:extLst>
              <a:ext uri="{FF2B5EF4-FFF2-40B4-BE49-F238E27FC236}">
                <a16:creationId xmlns:a16="http://schemas.microsoft.com/office/drawing/2014/main" id="{78B0C919-FF28-42EE-A4DF-11CA0D523EAD}"/>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25AFDC72-9DA5-4DD9-88B4-F37DFF4DB492}"/>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3194698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838200" y="1285335"/>
            <a:ext cx="5181600" cy="489162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6172200" y="1285335"/>
            <a:ext cx="5181600" cy="489162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a:extLst>
              <a:ext uri="{FF2B5EF4-FFF2-40B4-BE49-F238E27FC236}">
                <a16:creationId xmlns:a16="http://schemas.microsoft.com/office/drawing/2014/main" id="{A0B7BC85-F755-4A96-AA38-4AA14AE96193}"/>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D9C0F7D2-D936-4BA8-B82F-8A02FEEA9309}"/>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4217296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839788" y="1285337"/>
            <a:ext cx="5157787"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839788" y="1871932"/>
            <a:ext cx="5157787" cy="431773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6172200" y="1285336"/>
            <a:ext cx="5183188"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6172200" y="1871932"/>
            <a:ext cx="5183188" cy="431773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69037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
        <p:nvSpPr>
          <p:cNvPr id="10" name="Text Placeholder 2">
            <a:extLst>
              <a:ext uri="{FF2B5EF4-FFF2-40B4-BE49-F238E27FC236}">
                <a16:creationId xmlns:a16="http://schemas.microsoft.com/office/drawing/2014/main" id="{692CD1B3-C283-4C18-A693-4DACAD9CCFEB}"/>
              </a:ext>
            </a:extLst>
          </p:cNvPr>
          <p:cNvSpPr>
            <a:spLocks noGrp="1"/>
          </p:cNvSpPr>
          <p:nvPr>
            <p:ph idx="1"/>
          </p:nvPr>
        </p:nvSpPr>
        <p:spPr>
          <a:xfrm>
            <a:off x="838200" y="1285336"/>
            <a:ext cx="52578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2">
            <a:extLst>
              <a:ext uri="{FF2B5EF4-FFF2-40B4-BE49-F238E27FC236}">
                <a16:creationId xmlns:a16="http://schemas.microsoft.com/office/drawing/2014/main" id="{2D4DDA58-530A-42D0-A3D9-A3B40B587272}"/>
              </a:ext>
            </a:extLst>
          </p:cNvPr>
          <p:cNvSpPr>
            <a:spLocks noGrp="1"/>
          </p:cNvSpPr>
          <p:nvPr>
            <p:ph type="pic" idx="11"/>
          </p:nvPr>
        </p:nvSpPr>
        <p:spPr>
          <a:xfrm>
            <a:off x="6273434" y="1279682"/>
            <a:ext cx="5080366"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4185827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nchor="b"/>
          <a:lstStyle/>
          <a:p>
            <a:r>
              <a:rPr lang="en-US"/>
              <a:t>Click to edit Master title style</a:t>
            </a:r>
          </a:p>
        </p:txBody>
      </p:sp>
      <p:sp>
        <p:nvSpPr>
          <p:cNvPr id="4" name="Footer Placeholder 4">
            <a:extLst>
              <a:ext uri="{FF2B5EF4-FFF2-40B4-BE49-F238E27FC236}">
                <a16:creationId xmlns:a16="http://schemas.microsoft.com/office/drawing/2014/main" id="{431146AF-8FF0-4747-B739-33F15879AD10}"/>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1093853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9F3AEDD-038B-47AD-8D4C-6656F698AC5C}"/>
              </a:ext>
            </a:extLst>
          </p:cNvPr>
          <p:cNvSpPr/>
          <p:nvPr/>
        </p:nvSpPr>
        <p:spPr>
          <a:xfrm>
            <a:off x="9941169" y="6116638"/>
            <a:ext cx="2250832" cy="741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4">
            <a:extLst>
              <a:ext uri="{FF2B5EF4-FFF2-40B4-BE49-F238E27FC236}">
                <a16:creationId xmlns:a16="http://schemas.microsoft.com/office/drawing/2014/main" id="{0EEDB8C5-C704-4A0E-BB80-8B93D9EC2FD5}"/>
              </a:ext>
            </a:extLst>
          </p:cNvPr>
          <p:cNvSpPr>
            <a:spLocks noGrp="1"/>
          </p:cNvSpPr>
          <p:nvPr>
            <p:ph type="ftr" sz="quarter" idx="3"/>
          </p:nvPr>
        </p:nvSpPr>
        <p:spPr>
          <a:xfrm>
            <a:off x="838200" y="6356350"/>
            <a:ext cx="1051052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
        <p:nvSpPr>
          <p:cNvPr id="2" name="Rectangle 1">
            <a:extLst>
              <a:ext uri="{FF2B5EF4-FFF2-40B4-BE49-F238E27FC236}">
                <a16:creationId xmlns:a16="http://schemas.microsoft.com/office/drawing/2014/main" id="{BD74F4CE-395A-4073-FF24-4366DF594CB2}"/>
              </a:ext>
            </a:extLst>
          </p:cNvPr>
          <p:cNvSpPr/>
          <p:nvPr userDrawn="1"/>
        </p:nvSpPr>
        <p:spPr>
          <a:xfrm>
            <a:off x="9941169" y="6116638"/>
            <a:ext cx="2250832" cy="741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9307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B18091B2-691E-4F50-A189-2D612314C110}"/>
              </a:ext>
            </a:extLst>
          </p:cNvPr>
          <p:cNvSpPr>
            <a:spLocks noGrp="1"/>
          </p:cNvSpPr>
          <p:nvPr>
            <p:ph type="ftr" sz="quarter" idx="3"/>
          </p:nvPr>
        </p:nvSpPr>
        <p:spPr>
          <a:xfrm>
            <a:off x="838199" y="6356350"/>
            <a:ext cx="9037321"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2536128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838200" y="1285336"/>
            <a:ext cx="105156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10" name="Left Border">
            <a:extLst>
              <a:ext uri="{FF2B5EF4-FFF2-40B4-BE49-F238E27FC236}">
                <a16:creationId xmlns:a16="http://schemas.microsoft.com/office/drawing/2014/main" id="{77253CFD-18C2-49F0-A0AE-99A68668CF03}"/>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0" y="0"/>
            <a:ext cx="411480" cy="6858000"/>
          </a:xfrm>
          <a:prstGeom prst="rect">
            <a:avLst/>
          </a:prstGeom>
        </p:spPr>
      </p:pic>
      <p:pic>
        <p:nvPicPr>
          <p:cNvPr id="4" name="Left Border">
            <a:extLst>
              <a:ext uri="{FF2B5EF4-FFF2-40B4-BE49-F238E27FC236}">
                <a16:creationId xmlns:a16="http://schemas.microsoft.com/office/drawing/2014/main" id="{4B5F180D-EC3E-D0D7-577C-1F7E1A7766F1}"/>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0" y="0"/>
            <a:ext cx="411480" cy="6858000"/>
          </a:xfrm>
          <a:prstGeom prst="rect">
            <a:avLst/>
          </a:prstGeom>
        </p:spPr>
      </p:pic>
    </p:spTree>
    <p:extLst>
      <p:ext uri="{BB962C8B-B14F-4D97-AF65-F5344CB8AC3E}">
        <p14:creationId xmlns:p14="http://schemas.microsoft.com/office/powerpoint/2010/main" val="2131706207"/>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49" r:id="rId11"/>
    <p:sldLayoutId id="2147483665" r:id="rId12"/>
    <p:sldLayoutId id="2147483650" r:id="rId13"/>
    <p:sldLayoutId id="2147483652" r:id="rId14"/>
    <p:sldLayoutId id="2147483653" r:id="rId15"/>
    <p:sldLayoutId id="2147483663" r:id="rId16"/>
  </p:sldLayoutIdLst>
  <p:hf sldNum="0" hdr="0" ftr="0" dt="0"/>
  <p:txStyles>
    <p:titleStyle>
      <a:lvl1pPr algn="l" defTabSz="914400" rtl="0" eaLnBrk="1" latinLnBrk="0" hangingPunct="1">
        <a:lnSpc>
          <a:spcPct val="90000"/>
        </a:lnSpc>
        <a:spcBef>
          <a:spcPct val="0"/>
        </a:spcBef>
        <a:buNone/>
        <a:defRPr sz="3600" b="1" i="0" kern="1200">
          <a:solidFill>
            <a:schemeClr val="accent1"/>
          </a:solidFill>
          <a:latin typeface="+mj-lt"/>
          <a:ea typeface="+mj-ea"/>
          <a:cs typeface="Calibri" panose="020F0502020204030204" pitchFamily="34" charset="0"/>
        </a:defRPr>
      </a:lvl1pPr>
    </p:titleStyle>
    <p:bodyStyle>
      <a:lvl1pPr marL="228600" indent="-228600" algn="l" defTabSz="914400" rtl="0" eaLnBrk="1" latinLnBrk="0" hangingPunct="1">
        <a:lnSpc>
          <a:spcPct val="100000"/>
        </a:lnSpc>
        <a:spcBef>
          <a:spcPts val="1000"/>
        </a:spcBef>
        <a:buClr>
          <a:schemeClr val="tx1"/>
        </a:buClr>
        <a:buFont typeface="Arial" panose="020B0604020202020204" pitchFamily="34" charset="0"/>
        <a:buChar char="•"/>
        <a:defRPr sz="2800" kern="1200">
          <a:solidFill>
            <a:schemeClr val="bg2">
              <a:lumMod val="25000"/>
            </a:schemeClr>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400" kern="1200">
          <a:solidFill>
            <a:schemeClr val="bg2">
              <a:lumMod val="25000"/>
            </a:schemeClr>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000" kern="1200">
          <a:solidFill>
            <a:schemeClr val="bg2">
              <a:lumMod val="25000"/>
            </a:schemeClr>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3/15/24</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268534379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mededonthego.com/Video/program/1143" TargetMode="External"/><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hyperlink" Target="mailto:support@MedEdOTG.com" TargetMode="External"/><Relationship Id="rId10" Type="http://schemas.openxmlformats.org/officeDocument/2006/relationships/image" Target="../media/image8.png"/><Relationship Id="rId4" Type="http://schemas.openxmlformats.org/officeDocument/2006/relationships/hyperlink" Target="http://www.mededonthego.com/" TargetMode="External"/><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3" Type="http://schemas.openxmlformats.org/officeDocument/2006/relationships/hyperlink" Target="https://www.ahajournals.org/doi/suppl/10.1161/CIR.0000000000001193"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0.png"/><Relationship Id="rId7" Type="http://schemas.openxmlformats.org/officeDocument/2006/relationships/hyperlink" Target="http://www.mededonthego.com/" TargetMode="External"/><Relationship Id="rId2" Type="http://schemas.openxmlformats.org/officeDocument/2006/relationships/notesSlide" Target="../notesSlides/notesSlide3.xml"/><Relationship Id="rId1" Type="http://schemas.openxmlformats.org/officeDocument/2006/relationships/slideLayout" Target="../slideLayouts/slideLayout23.xml"/><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5.svg"/><Relationship Id="rId4" Type="http://schemas.openxmlformats.org/officeDocument/2006/relationships/image" Target="../media/image11.sv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2719FA-685F-680B-E353-796BC958D43B}"/>
              </a:ext>
            </a:extLst>
          </p:cNvPr>
          <p:cNvSpPr>
            <a:spLocks noGrp="1"/>
          </p:cNvSpPr>
          <p:nvPr>
            <p:ph type="title"/>
          </p:nvPr>
        </p:nvSpPr>
        <p:spPr>
          <a:xfrm>
            <a:off x="831850" y="1101482"/>
            <a:ext cx="10515600" cy="2825748"/>
          </a:xfrm>
        </p:spPr>
        <p:txBody>
          <a:bodyPr>
            <a:normAutofit/>
          </a:bodyPr>
          <a:lstStyle/>
          <a:p>
            <a:r>
              <a:rPr lang="en-US" dirty="0"/>
              <a:t>Impact of Social Determinants </a:t>
            </a:r>
            <a:br>
              <a:rPr lang="en-US" dirty="0"/>
            </a:br>
            <a:r>
              <a:rPr lang="en-US" dirty="0"/>
              <a:t>of Health on Management of AF </a:t>
            </a:r>
          </a:p>
        </p:txBody>
      </p:sp>
      <p:sp>
        <p:nvSpPr>
          <p:cNvPr id="5" name="Subtitle 4">
            <a:extLst>
              <a:ext uri="{FF2B5EF4-FFF2-40B4-BE49-F238E27FC236}">
                <a16:creationId xmlns:a16="http://schemas.microsoft.com/office/drawing/2014/main" id="{0BBE89DE-2B51-ABBA-DB01-34F61E90B45E}"/>
              </a:ext>
            </a:extLst>
          </p:cNvPr>
          <p:cNvSpPr>
            <a:spLocks noGrp="1"/>
          </p:cNvSpPr>
          <p:nvPr>
            <p:ph type="body" idx="1"/>
          </p:nvPr>
        </p:nvSpPr>
        <p:spPr>
          <a:xfrm>
            <a:off x="831850" y="4208338"/>
            <a:ext cx="10515600" cy="1766887"/>
          </a:xfrm>
        </p:spPr>
        <p:txBody>
          <a:bodyPr>
            <a:normAutofit fontScale="92500" lnSpcReduction="20000"/>
          </a:bodyPr>
          <a:lstStyle/>
          <a:p>
            <a:r>
              <a:rPr lang="en-US" dirty="0"/>
              <a:t>Kevin Thomas, MD</a:t>
            </a:r>
          </a:p>
          <a:p>
            <a:r>
              <a:rPr lang="en-US" dirty="0"/>
              <a:t>Vice Dean for Equity, Diversity and Inclusion</a:t>
            </a:r>
          </a:p>
          <a:p>
            <a:r>
              <a:rPr lang="en-US" dirty="0"/>
              <a:t>Professor of Medicine</a:t>
            </a:r>
          </a:p>
          <a:p>
            <a:r>
              <a:rPr lang="en-US" dirty="0"/>
              <a:t>Duke University</a:t>
            </a:r>
          </a:p>
          <a:p>
            <a:r>
              <a:rPr lang="en-US" dirty="0"/>
              <a:t>Durham, NC</a:t>
            </a:r>
          </a:p>
        </p:txBody>
      </p:sp>
    </p:spTree>
    <p:extLst>
      <p:ext uri="{BB962C8B-B14F-4D97-AF65-F5344CB8AC3E}">
        <p14:creationId xmlns:p14="http://schemas.microsoft.com/office/powerpoint/2010/main" val="2284153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289310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hlinkClick r:id="rId3"/>
              </a:rPr>
              <a:t>ACC/AHA/ACCP/HRS Guideline Updates in the Management of Atrial Fibrillation</a:t>
            </a:r>
            <a:endParaRPr kumimoji="0" lang="en-US" sz="1500" b="0" i="0" u="sng"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Recognize the current and emerging evidence-based guidance on the identification of and management of care for patients with AF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11">
            <a:extLst>
              <a:ext uri="{FF2B5EF4-FFF2-40B4-BE49-F238E27FC236}">
                <a16:creationId xmlns:a16="http://schemas.microsoft.com/office/drawing/2014/main" id="{54668872-4A4F-B998-A038-7BDB4BFC83B5}"/>
              </a:ext>
            </a:extLst>
          </p:cNvPr>
          <p:cNvGraphicFramePr>
            <a:graphicFrameLocks noGrp="1"/>
          </p:cNvGraphicFramePr>
          <p:nvPr>
            <p:extLst>
              <p:ext uri="{D42A27DB-BD31-4B8C-83A1-F6EECF244321}">
                <p14:modId xmlns:p14="http://schemas.microsoft.com/office/powerpoint/2010/main" val="1001716283"/>
              </p:ext>
            </p:extLst>
          </p:nvPr>
        </p:nvGraphicFramePr>
        <p:xfrm>
          <a:off x="838200" y="1143000"/>
          <a:ext cx="10123449" cy="4157250"/>
        </p:xfrm>
        <a:graphic>
          <a:graphicData uri="http://schemas.openxmlformats.org/drawingml/2006/table">
            <a:tbl>
              <a:tblPr firstRow="1" bandRow="1">
                <a:tableStyleId>{2D5ABB26-0587-4C30-8999-92F81FD0307C}</a:tableStyleId>
              </a:tblPr>
              <a:tblGrid>
                <a:gridCol w="1299267">
                  <a:extLst>
                    <a:ext uri="{9D8B030D-6E8A-4147-A177-3AD203B41FA5}">
                      <a16:colId xmlns:a16="http://schemas.microsoft.com/office/drawing/2014/main" val="20000"/>
                    </a:ext>
                  </a:extLst>
                </a:gridCol>
                <a:gridCol w="1299267">
                  <a:extLst>
                    <a:ext uri="{9D8B030D-6E8A-4147-A177-3AD203B41FA5}">
                      <a16:colId xmlns:a16="http://schemas.microsoft.com/office/drawing/2014/main" val="20001"/>
                    </a:ext>
                  </a:extLst>
                </a:gridCol>
                <a:gridCol w="7524915">
                  <a:extLst>
                    <a:ext uri="{9D8B030D-6E8A-4147-A177-3AD203B41FA5}">
                      <a16:colId xmlns:a16="http://schemas.microsoft.com/office/drawing/2014/main" val="20002"/>
                    </a:ext>
                  </a:extLst>
                </a:gridCol>
              </a:tblGrid>
              <a:tr h="1701534">
                <a:tc gridSpan="3">
                  <a:txBody>
                    <a:bodyPr/>
                    <a:lstStyle/>
                    <a:p>
                      <a:pPr marL="52069" marR="402590">
                        <a:lnSpc>
                          <a:spcPct val="107200"/>
                        </a:lnSpc>
                        <a:spcBef>
                          <a:spcPts val="245"/>
                        </a:spcBef>
                      </a:pPr>
                      <a:r>
                        <a:rPr sz="1800" b="1" spc="20" dirty="0">
                          <a:solidFill>
                            <a:srgbClr val="FFFFFF"/>
                          </a:solidFill>
                          <a:latin typeface="+mn-lt"/>
                          <a:cs typeface="Calibri"/>
                        </a:rPr>
                        <a:t>Recommendation</a:t>
                      </a:r>
                      <a:r>
                        <a:rPr sz="1800" b="1" spc="85" dirty="0">
                          <a:solidFill>
                            <a:srgbClr val="FFFFFF"/>
                          </a:solidFill>
                          <a:latin typeface="+mn-lt"/>
                          <a:cs typeface="Calibri"/>
                        </a:rPr>
                        <a:t> </a:t>
                      </a:r>
                      <a:r>
                        <a:rPr sz="1800" b="1" spc="20" dirty="0">
                          <a:solidFill>
                            <a:srgbClr val="FFFFFF"/>
                          </a:solidFill>
                          <a:latin typeface="+mn-lt"/>
                          <a:cs typeface="Calibri"/>
                        </a:rPr>
                        <a:t>to</a:t>
                      </a:r>
                      <a:r>
                        <a:rPr sz="1800" b="1" spc="90" dirty="0">
                          <a:solidFill>
                            <a:srgbClr val="FFFFFF"/>
                          </a:solidFill>
                          <a:latin typeface="+mn-lt"/>
                          <a:cs typeface="Calibri"/>
                        </a:rPr>
                        <a:t> </a:t>
                      </a:r>
                      <a:r>
                        <a:rPr sz="1800" b="1" spc="20" dirty="0">
                          <a:solidFill>
                            <a:srgbClr val="FFFFFF"/>
                          </a:solidFill>
                          <a:latin typeface="+mn-lt"/>
                          <a:cs typeface="Calibri"/>
                        </a:rPr>
                        <a:t>Address</a:t>
                      </a:r>
                      <a:r>
                        <a:rPr sz="1800" b="1" spc="85" dirty="0">
                          <a:solidFill>
                            <a:srgbClr val="FFFFFF"/>
                          </a:solidFill>
                          <a:latin typeface="+mn-lt"/>
                          <a:cs typeface="Calibri"/>
                        </a:rPr>
                        <a:t> </a:t>
                      </a:r>
                      <a:r>
                        <a:rPr sz="1800" b="1" spc="20" dirty="0">
                          <a:solidFill>
                            <a:srgbClr val="FFFFFF"/>
                          </a:solidFill>
                          <a:latin typeface="+mn-lt"/>
                          <a:cs typeface="Calibri"/>
                        </a:rPr>
                        <a:t>Health</a:t>
                      </a:r>
                      <a:r>
                        <a:rPr sz="1800" b="1" spc="90" dirty="0">
                          <a:solidFill>
                            <a:srgbClr val="FFFFFF"/>
                          </a:solidFill>
                          <a:latin typeface="+mn-lt"/>
                          <a:cs typeface="Calibri"/>
                        </a:rPr>
                        <a:t> </a:t>
                      </a:r>
                      <a:r>
                        <a:rPr sz="1800" b="1" spc="20" dirty="0">
                          <a:solidFill>
                            <a:srgbClr val="FFFFFF"/>
                          </a:solidFill>
                          <a:latin typeface="+mn-lt"/>
                          <a:cs typeface="Calibri"/>
                        </a:rPr>
                        <a:t>Inequities</a:t>
                      </a:r>
                      <a:r>
                        <a:rPr sz="1800" b="1" spc="85" dirty="0">
                          <a:solidFill>
                            <a:srgbClr val="FFFFFF"/>
                          </a:solidFill>
                          <a:latin typeface="+mn-lt"/>
                          <a:cs typeface="Calibri"/>
                        </a:rPr>
                        <a:t> </a:t>
                      </a:r>
                      <a:r>
                        <a:rPr sz="1800" b="1" spc="20" dirty="0">
                          <a:solidFill>
                            <a:srgbClr val="FFFFFF"/>
                          </a:solidFill>
                          <a:latin typeface="+mn-lt"/>
                          <a:cs typeface="Calibri"/>
                        </a:rPr>
                        <a:t>and</a:t>
                      </a:r>
                      <a:r>
                        <a:rPr sz="1800" b="1" spc="90" dirty="0">
                          <a:solidFill>
                            <a:srgbClr val="FFFFFF"/>
                          </a:solidFill>
                          <a:latin typeface="+mn-lt"/>
                          <a:cs typeface="Calibri"/>
                        </a:rPr>
                        <a:t> </a:t>
                      </a:r>
                      <a:r>
                        <a:rPr sz="1800" b="1" spc="20" dirty="0">
                          <a:solidFill>
                            <a:srgbClr val="FFFFFF"/>
                          </a:solidFill>
                          <a:latin typeface="+mn-lt"/>
                          <a:cs typeface="Calibri"/>
                        </a:rPr>
                        <a:t>Barriers</a:t>
                      </a:r>
                      <a:r>
                        <a:rPr sz="1800" b="1" spc="85" dirty="0">
                          <a:solidFill>
                            <a:srgbClr val="FFFFFF"/>
                          </a:solidFill>
                          <a:latin typeface="+mn-lt"/>
                          <a:cs typeface="Calibri"/>
                        </a:rPr>
                        <a:t> </a:t>
                      </a:r>
                      <a:r>
                        <a:rPr sz="1800" b="1" spc="-25" dirty="0">
                          <a:solidFill>
                            <a:srgbClr val="FFFFFF"/>
                          </a:solidFill>
                          <a:latin typeface="+mn-lt"/>
                          <a:cs typeface="Calibri"/>
                        </a:rPr>
                        <a:t>to</a:t>
                      </a:r>
                      <a:r>
                        <a:rPr lang="en-US" sz="1800" b="1" spc="-25" dirty="0">
                          <a:solidFill>
                            <a:srgbClr val="FFFFFF"/>
                          </a:solidFill>
                          <a:latin typeface="+mn-lt"/>
                          <a:cs typeface="Calibri"/>
                        </a:rPr>
                        <a:t> </a:t>
                      </a:r>
                      <a:r>
                        <a:rPr sz="1800" b="1" dirty="0">
                          <a:solidFill>
                            <a:srgbClr val="FFFFFF"/>
                          </a:solidFill>
                          <a:latin typeface="+mn-lt"/>
                          <a:cs typeface="Calibri"/>
                        </a:rPr>
                        <a:t>AF</a:t>
                      </a:r>
                      <a:r>
                        <a:rPr sz="1800" b="1" spc="120" dirty="0">
                          <a:solidFill>
                            <a:srgbClr val="FFFFFF"/>
                          </a:solidFill>
                          <a:latin typeface="+mn-lt"/>
                          <a:cs typeface="Calibri"/>
                        </a:rPr>
                        <a:t> </a:t>
                      </a:r>
                      <a:r>
                        <a:rPr sz="1800" b="1" spc="-10" dirty="0">
                          <a:solidFill>
                            <a:srgbClr val="FFFFFF"/>
                          </a:solidFill>
                          <a:latin typeface="+mn-lt"/>
                          <a:cs typeface="Calibri"/>
                        </a:rPr>
                        <a:t>Management</a:t>
                      </a:r>
                      <a:endParaRPr sz="1800" dirty="0">
                        <a:latin typeface="+mn-lt"/>
                        <a:cs typeface="Calibri"/>
                      </a:endParaRPr>
                    </a:p>
                    <a:p>
                      <a:pPr marL="52069" marR="596900">
                        <a:lnSpc>
                          <a:spcPct val="107200"/>
                        </a:lnSpc>
                      </a:pPr>
                      <a:r>
                        <a:rPr sz="1800" b="1" spc="20" dirty="0">
                          <a:solidFill>
                            <a:srgbClr val="FFFFFF"/>
                          </a:solidFill>
                          <a:latin typeface="+mn-lt"/>
                          <a:cs typeface="Calibri"/>
                        </a:rPr>
                        <a:t>Referenced</a:t>
                      </a:r>
                      <a:r>
                        <a:rPr sz="1800" b="1" spc="70" dirty="0">
                          <a:solidFill>
                            <a:srgbClr val="FFFFFF"/>
                          </a:solidFill>
                          <a:latin typeface="+mn-lt"/>
                          <a:cs typeface="Calibri"/>
                        </a:rPr>
                        <a:t> </a:t>
                      </a:r>
                      <a:r>
                        <a:rPr sz="1800" b="1" spc="20" dirty="0">
                          <a:solidFill>
                            <a:srgbClr val="FFFFFF"/>
                          </a:solidFill>
                          <a:latin typeface="+mn-lt"/>
                          <a:cs typeface="Calibri"/>
                        </a:rPr>
                        <a:t>studies</a:t>
                      </a:r>
                      <a:r>
                        <a:rPr sz="1800" b="1" spc="70" dirty="0">
                          <a:solidFill>
                            <a:srgbClr val="FFFFFF"/>
                          </a:solidFill>
                          <a:latin typeface="+mn-lt"/>
                          <a:cs typeface="Calibri"/>
                        </a:rPr>
                        <a:t> </a:t>
                      </a:r>
                      <a:r>
                        <a:rPr sz="1800" b="1" spc="20" dirty="0">
                          <a:solidFill>
                            <a:srgbClr val="FFFFFF"/>
                          </a:solidFill>
                          <a:latin typeface="+mn-lt"/>
                          <a:cs typeface="Calibri"/>
                        </a:rPr>
                        <a:t>that</a:t>
                      </a:r>
                      <a:r>
                        <a:rPr sz="1800" b="1" spc="70" dirty="0">
                          <a:solidFill>
                            <a:srgbClr val="FFFFFF"/>
                          </a:solidFill>
                          <a:latin typeface="+mn-lt"/>
                          <a:cs typeface="Calibri"/>
                        </a:rPr>
                        <a:t> </a:t>
                      </a:r>
                      <a:r>
                        <a:rPr sz="1800" b="1" spc="20" dirty="0">
                          <a:solidFill>
                            <a:srgbClr val="FFFFFF"/>
                          </a:solidFill>
                          <a:latin typeface="+mn-lt"/>
                          <a:cs typeface="Calibri"/>
                        </a:rPr>
                        <a:t>support</a:t>
                      </a:r>
                      <a:r>
                        <a:rPr sz="1800" b="1" spc="75" dirty="0">
                          <a:solidFill>
                            <a:srgbClr val="FFFFFF"/>
                          </a:solidFill>
                          <a:latin typeface="+mn-lt"/>
                          <a:cs typeface="Calibri"/>
                        </a:rPr>
                        <a:t> </a:t>
                      </a:r>
                      <a:r>
                        <a:rPr sz="1800" b="1" spc="20" dirty="0">
                          <a:solidFill>
                            <a:srgbClr val="FFFFFF"/>
                          </a:solidFill>
                          <a:latin typeface="+mn-lt"/>
                          <a:cs typeface="Calibri"/>
                        </a:rPr>
                        <a:t>the</a:t>
                      </a:r>
                      <a:r>
                        <a:rPr sz="1800" b="1" spc="70" dirty="0">
                          <a:solidFill>
                            <a:srgbClr val="FFFFFF"/>
                          </a:solidFill>
                          <a:latin typeface="+mn-lt"/>
                          <a:cs typeface="Calibri"/>
                        </a:rPr>
                        <a:t> </a:t>
                      </a:r>
                      <a:r>
                        <a:rPr sz="1800" b="1" spc="20" dirty="0">
                          <a:solidFill>
                            <a:srgbClr val="FFFFFF"/>
                          </a:solidFill>
                          <a:latin typeface="+mn-lt"/>
                          <a:cs typeface="Calibri"/>
                        </a:rPr>
                        <a:t>recommendation</a:t>
                      </a:r>
                      <a:r>
                        <a:rPr sz="1800" b="1" spc="70" dirty="0">
                          <a:solidFill>
                            <a:srgbClr val="FFFFFF"/>
                          </a:solidFill>
                          <a:latin typeface="+mn-lt"/>
                          <a:cs typeface="Calibri"/>
                        </a:rPr>
                        <a:t> </a:t>
                      </a:r>
                      <a:r>
                        <a:rPr sz="1800" b="1" spc="-25" dirty="0">
                          <a:solidFill>
                            <a:srgbClr val="FFFFFF"/>
                          </a:solidFill>
                          <a:latin typeface="+mn-lt"/>
                          <a:cs typeface="Calibri"/>
                        </a:rPr>
                        <a:t>are</a:t>
                      </a:r>
                      <a:r>
                        <a:rPr lang="en-US" sz="1800" b="1" spc="-25" dirty="0">
                          <a:solidFill>
                            <a:srgbClr val="FFFFFF"/>
                          </a:solidFill>
                          <a:latin typeface="+mn-lt"/>
                          <a:cs typeface="Calibri"/>
                        </a:rPr>
                        <a:t> </a:t>
                      </a:r>
                      <a:r>
                        <a:rPr sz="1800" b="1" spc="20" dirty="0">
                          <a:solidFill>
                            <a:srgbClr val="FFFFFF"/>
                          </a:solidFill>
                          <a:latin typeface="+mn-lt"/>
                          <a:cs typeface="Calibri"/>
                        </a:rPr>
                        <a:t>summarized</a:t>
                      </a:r>
                      <a:r>
                        <a:rPr sz="1800" b="1" spc="60" dirty="0">
                          <a:solidFill>
                            <a:srgbClr val="FFFFFF"/>
                          </a:solidFill>
                          <a:latin typeface="+mn-lt"/>
                          <a:cs typeface="Calibri"/>
                        </a:rPr>
                        <a:t> </a:t>
                      </a:r>
                      <a:r>
                        <a:rPr sz="1800" b="1" spc="20" dirty="0">
                          <a:solidFill>
                            <a:srgbClr val="FFFFFF"/>
                          </a:solidFill>
                          <a:latin typeface="+mn-lt"/>
                          <a:cs typeface="Calibri"/>
                        </a:rPr>
                        <a:t>in</a:t>
                      </a:r>
                      <a:r>
                        <a:rPr sz="1800" b="1" spc="65" dirty="0">
                          <a:solidFill>
                            <a:schemeClr val="bg1"/>
                          </a:solidFill>
                          <a:latin typeface="+mn-lt"/>
                          <a:cs typeface="Calibri"/>
                        </a:rPr>
                        <a:t> </a:t>
                      </a:r>
                      <a:r>
                        <a:rPr sz="1800" b="1" spc="20" dirty="0">
                          <a:solidFill>
                            <a:schemeClr val="bg1"/>
                          </a:solidFill>
                          <a:latin typeface="+mn-lt"/>
                          <a:cs typeface="Calibri"/>
                        </a:rPr>
                        <a:t>the</a:t>
                      </a:r>
                      <a:r>
                        <a:rPr sz="1800" b="1" spc="60" dirty="0">
                          <a:solidFill>
                            <a:schemeClr val="bg1"/>
                          </a:solidFill>
                          <a:latin typeface="+mn-lt"/>
                          <a:cs typeface="Calibri"/>
                        </a:rPr>
                        <a:t> </a:t>
                      </a:r>
                      <a:r>
                        <a:rPr sz="1800" b="1" spc="20" dirty="0">
                          <a:solidFill>
                            <a:schemeClr val="bg1"/>
                          </a:solidFill>
                          <a:latin typeface="+mn-lt"/>
                          <a:cs typeface="Calibri"/>
                          <a:hlinkClick r:id="rId3">
                            <a:extLst>
                              <a:ext uri="{A12FA001-AC4F-418D-AE19-62706E023703}">
                                <ahyp:hlinkClr xmlns:ahyp="http://schemas.microsoft.com/office/drawing/2018/hyperlinkcolor" val="tx"/>
                              </a:ext>
                            </a:extLst>
                          </a:hlinkClick>
                        </a:rPr>
                        <a:t>Online</a:t>
                      </a:r>
                      <a:r>
                        <a:rPr sz="1800" b="1" spc="65" dirty="0">
                          <a:solidFill>
                            <a:schemeClr val="bg1"/>
                          </a:solidFill>
                          <a:latin typeface="+mn-lt"/>
                          <a:cs typeface="Calibri"/>
                          <a:hlinkClick r:id="rId3">
                            <a:extLst>
                              <a:ext uri="{A12FA001-AC4F-418D-AE19-62706E023703}">
                                <ahyp:hlinkClr xmlns:ahyp="http://schemas.microsoft.com/office/drawing/2018/hyperlinkcolor" val="tx"/>
                              </a:ext>
                            </a:extLst>
                          </a:hlinkClick>
                        </a:rPr>
                        <a:t> </a:t>
                      </a:r>
                      <a:r>
                        <a:rPr sz="1800" b="1" spc="20" dirty="0">
                          <a:solidFill>
                            <a:schemeClr val="bg1"/>
                          </a:solidFill>
                          <a:latin typeface="+mn-lt"/>
                          <a:cs typeface="Calibri"/>
                          <a:hlinkClick r:id="rId3">
                            <a:extLst>
                              <a:ext uri="{A12FA001-AC4F-418D-AE19-62706E023703}">
                                <ahyp:hlinkClr xmlns:ahyp="http://schemas.microsoft.com/office/drawing/2018/hyperlinkcolor" val="tx"/>
                              </a:ext>
                            </a:extLst>
                          </a:hlinkClick>
                        </a:rPr>
                        <a:t>Data</a:t>
                      </a:r>
                      <a:r>
                        <a:rPr sz="1800" b="1" spc="65" dirty="0">
                          <a:solidFill>
                            <a:schemeClr val="bg1"/>
                          </a:solidFill>
                          <a:latin typeface="+mn-lt"/>
                          <a:cs typeface="Calibri"/>
                          <a:hlinkClick r:id="rId3">
                            <a:extLst>
                              <a:ext uri="{A12FA001-AC4F-418D-AE19-62706E023703}">
                                <ahyp:hlinkClr xmlns:ahyp="http://schemas.microsoft.com/office/drawing/2018/hyperlinkcolor" val="tx"/>
                              </a:ext>
                            </a:extLst>
                          </a:hlinkClick>
                        </a:rPr>
                        <a:t> </a:t>
                      </a:r>
                      <a:r>
                        <a:rPr sz="1800" b="1" spc="-10" dirty="0">
                          <a:solidFill>
                            <a:schemeClr val="bg1"/>
                          </a:solidFill>
                          <a:latin typeface="+mn-lt"/>
                          <a:cs typeface="Calibri"/>
                          <a:hlinkClick r:id="rId3">
                            <a:extLst>
                              <a:ext uri="{A12FA001-AC4F-418D-AE19-62706E023703}">
                                <ahyp:hlinkClr xmlns:ahyp="http://schemas.microsoft.com/office/drawing/2018/hyperlinkcolor" val="tx"/>
                              </a:ext>
                            </a:extLst>
                          </a:hlinkClick>
                        </a:rPr>
                        <a:t>Supplement</a:t>
                      </a:r>
                      <a:r>
                        <a:rPr sz="1800" b="1" spc="-10" dirty="0">
                          <a:solidFill>
                            <a:schemeClr val="bg1"/>
                          </a:solidFill>
                          <a:latin typeface="+mn-lt"/>
                          <a:cs typeface="Calibri"/>
                        </a:rPr>
                        <a:t>.</a:t>
                      </a:r>
                      <a:endParaRPr sz="1800" dirty="0">
                        <a:solidFill>
                          <a:schemeClr val="bg1"/>
                        </a:solidFill>
                        <a:latin typeface="+mn-lt"/>
                        <a:cs typeface="Calibri"/>
                      </a:endParaRPr>
                    </a:p>
                  </a:txBody>
                  <a:tcPr marL="182880" marR="0" marT="182880" marB="18288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2"/>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528155">
                <a:tc>
                  <a:txBody>
                    <a:bodyPr/>
                    <a:lstStyle/>
                    <a:p>
                      <a:pPr algn="ctr">
                        <a:lnSpc>
                          <a:spcPct val="100000"/>
                        </a:lnSpc>
                        <a:spcBef>
                          <a:spcPts val="305"/>
                        </a:spcBef>
                      </a:pPr>
                      <a:r>
                        <a:rPr sz="1800" b="1" spc="50" dirty="0">
                          <a:solidFill>
                            <a:schemeClr val="bg1"/>
                          </a:solidFill>
                          <a:latin typeface="+mn-lt"/>
                          <a:cs typeface="Calibri"/>
                        </a:rPr>
                        <a:t>COR</a:t>
                      </a:r>
                      <a:endParaRPr sz="1800" dirty="0">
                        <a:solidFill>
                          <a:schemeClr val="bg1"/>
                        </a:solidFill>
                        <a:latin typeface="+mn-lt"/>
                        <a:cs typeface="Calibri"/>
                      </a:endParaRPr>
                    </a:p>
                  </a:txBody>
                  <a:tcPr marL="0" marR="0" marT="38735"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tx1">
                        <a:lumMod val="75000"/>
                        <a:lumOff val="25000"/>
                      </a:schemeClr>
                    </a:solidFill>
                  </a:tcPr>
                </a:tc>
                <a:tc>
                  <a:txBody>
                    <a:bodyPr/>
                    <a:lstStyle/>
                    <a:p>
                      <a:pPr algn="ctr">
                        <a:lnSpc>
                          <a:spcPct val="100000"/>
                        </a:lnSpc>
                        <a:spcBef>
                          <a:spcPts val="305"/>
                        </a:spcBef>
                      </a:pPr>
                      <a:r>
                        <a:rPr sz="1800" b="1" spc="40" dirty="0">
                          <a:solidFill>
                            <a:schemeClr val="bg1"/>
                          </a:solidFill>
                          <a:latin typeface="+mn-lt"/>
                          <a:cs typeface="Calibri"/>
                        </a:rPr>
                        <a:t>LOE</a:t>
                      </a:r>
                      <a:endParaRPr sz="1800" dirty="0">
                        <a:solidFill>
                          <a:schemeClr val="bg1"/>
                        </a:solidFill>
                        <a:latin typeface="+mn-lt"/>
                        <a:cs typeface="Calibri"/>
                      </a:endParaRPr>
                    </a:p>
                  </a:txBody>
                  <a:tcPr marL="0" marR="0" marT="38735"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tx1">
                        <a:lumMod val="75000"/>
                        <a:lumOff val="25000"/>
                      </a:schemeClr>
                    </a:solidFill>
                  </a:tcPr>
                </a:tc>
                <a:tc>
                  <a:txBody>
                    <a:bodyPr/>
                    <a:lstStyle/>
                    <a:p>
                      <a:pPr marL="52069">
                        <a:lnSpc>
                          <a:spcPct val="100000"/>
                        </a:lnSpc>
                        <a:spcBef>
                          <a:spcPts val="305"/>
                        </a:spcBef>
                      </a:pPr>
                      <a:r>
                        <a:rPr sz="1800" b="1" spc="-10" dirty="0">
                          <a:solidFill>
                            <a:schemeClr val="bg1"/>
                          </a:solidFill>
                          <a:latin typeface="+mn-lt"/>
                          <a:cs typeface="Calibri"/>
                        </a:rPr>
                        <a:t>Recommendation</a:t>
                      </a:r>
                      <a:endParaRPr sz="1800" dirty="0">
                        <a:solidFill>
                          <a:schemeClr val="bg1"/>
                        </a:solidFill>
                        <a:latin typeface="+mn-lt"/>
                        <a:cs typeface="Calibri"/>
                      </a:endParaRPr>
                    </a:p>
                  </a:txBody>
                  <a:tcPr marL="0" marR="0" marT="0"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tx1">
                        <a:lumMod val="75000"/>
                        <a:lumOff val="25000"/>
                      </a:schemeClr>
                    </a:solidFill>
                  </a:tcPr>
                </a:tc>
                <a:extLst>
                  <a:ext uri="{0D108BD9-81ED-4DB2-BD59-A6C34878D82A}">
                    <a16:rowId xmlns:a16="http://schemas.microsoft.com/office/drawing/2014/main" val="10001"/>
                  </a:ext>
                </a:extLst>
              </a:tr>
              <a:tr h="1927561">
                <a:tc>
                  <a:txBody>
                    <a:bodyPr/>
                    <a:lstStyle/>
                    <a:p>
                      <a:pPr>
                        <a:lnSpc>
                          <a:spcPct val="100000"/>
                        </a:lnSpc>
                      </a:pPr>
                      <a:endParaRPr sz="1800" dirty="0">
                        <a:latin typeface="+mn-lt"/>
                        <a:cs typeface="Times New Roman"/>
                      </a:endParaRPr>
                    </a:p>
                    <a:p>
                      <a:pPr>
                        <a:lnSpc>
                          <a:spcPct val="100000"/>
                        </a:lnSpc>
                        <a:spcBef>
                          <a:spcPts val="530"/>
                        </a:spcBef>
                      </a:pPr>
                      <a:endParaRPr sz="1800" dirty="0">
                        <a:latin typeface="+mn-lt"/>
                        <a:cs typeface="Times New Roman"/>
                      </a:endParaRPr>
                    </a:p>
                    <a:p>
                      <a:pPr algn="ctr">
                        <a:lnSpc>
                          <a:spcPct val="100000"/>
                        </a:lnSpc>
                      </a:pPr>
                      <a:r>
                        <a:rPr sz="1800" b="1" spc="-50" dirty="0">
                          <a:solidFill>
                            <a:srgbClr val="231F20"/>
                          </a:solidFill>
                          <a:latin typeface="+mn-lt"/>
                          <a:cs typeface="Gill Sans MT"/>
                        </a:rPr>
                        <a:t>1</a:t>
                      </a:r>
                      <a:endParaRPr sz="1800" dirty="0">
                        <a:latin typeface="+mn-lt"/>
                        <a:cs typeface="Gill Sans MT"/>
                      </a:endParaRPr>
                    </a:p>
                  </a:txBody>
                  <a:tcPr marL="0" marR="0" marT="0"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1">
                        <a:lumMod val="20000"/>
                        <a:lumOff val="80000"/>
                      </a:schemeClr>
                    </a:solidFill>
                  </a:tcPr>
                </a:tc>
                <a:tc>
                  <a:txBody>
                    <a:bodyPr/>
                    <a:lstStyle/>
                    <a:p>
                      <a:pPr>
                        <a:lnSpc>
                          <a:spcPct val="100000"/>
                        </a:lnSpc>
                      </a:pPr>
                      <a:endParaRPr sz="1800" dirty="0">
                        <a:latin typeface="+mn-lt"/>
                        <a:cs typeface="Times New Roman"/>
                      </a:endParaRPr>
                    </a:p>
                    <a:p>
                      <a:pPr>
                        <a:lnSpc>
                          <a:spcPct val="100000"/>
                        </a:lnSpc>
                        <a:spcBef>
                          <a:spcPts val="530"/>
                        </a:spcBef>
                      </a:pPr>
                      <a:endParaRPr sz="1800" dirty="0">
                        <a:latin typeface="+mn-lt"/>
                        <a:cs typeface="Times New Roman"/>
                      </a:endParaRPr>
                    </a:p>
                    <a:p>
                      <a:pPr algn="ctr">
                        <a:lnSpc>
                          <a:spcPct val="100000"/>
                        </a:lnSpc>
                      </a:pPr>
                      <a:r>
                        <a:rPr sz="1800" b="1" spc="-25" dirty="0">
                          <a:solidFill>
                            <a:schemeClr val="bg1"/>
                          </a:solidFill>
                          <a:latin typeface="+mn-lt"/>
                          <a:cs typeface="Gill Sans MT"/>
                        </a:rPr>
                        <a:t>B-NR</a:t>
                      </a:r>
                      <a:endParaRPr sz="1800" dirty="0">
                        <a:solidFill>
                          <a:schemeClr val="bg1"/>
                        </a:solidFill>
                        <a:latin typeface="+mn-lt"/>
                        <a:cs typeface="Gill Sans MT"/>
                      </a:endParaRPr>
                    </a:p>
                  </a:txBody>
                  <a:tcPr marL="0" marR="0" marT="0"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1"/>
                    </a:solidFill>
                  </a:tcPr>
                </a:tc>
                <a:tc>
                  <a:txBody>
                    <a:bodyPr/>
                    <a:lstStyle/>
                    <a:p>
                      <a:pPr marL="396240" marR="83820" indent="-342900">
                        <a:lnSpc>
                          <a:spcPct val="107100"/>
                        </a:lnSpc>
                        <a:spcBef>
                          <a:spcPts val="185"/>
                        </a:spcBef>
                        <a:buFont typeface="+mj-lt"/>
                        <a:buAutoNum type="arabicPeriod"/>
                      </a:pPr>
                      <a:r>
                        <a:rPr sz="1800" spc="-25" dirty="0">
                          <a:solidFill>
                            <a:srgbClr val="231F20"/>
                          </a:solidFill>
                          <a:latin typeface="+mn-lt"/>
                          <a:cs typeface="Arial"/>
                        </a:rPr>
                        <a:t>Patients</a:t>
                      </a:r>
                      <a:r>
                        <a:rPr sz="1800" spc="-15" dirty="0">
                          <a:solidFill>
                            <a:srgbClr val="231F20"/>
                          </a:solidFill>
                          <a:latin typeface="+mn-lt"/>
                          <a:cs typeface="Arial"/>
                        </a:rPr>
                        <a:t> </a:t>
                      </a:r>
                      <a:r>
                        <a:rPr sz="1800" spc="-10" dirty="0">
                          <a:solidFill>
                            <a:srgbClr val="231F20"/>
                          </a:solidFill>
                          <a:latin typeface="+mn-lt"/>
                          <a:cs typeface="Arial"/>
                        </a:rPr>
                        <a:t>with </a:t>
                      </a:r>
                      <a:r>
                        <a:rPr sz="1800" spc="-75" dirty="0">
                          <a:solidFill>
                            <a:srgbClr val="231F20"/>
                          </a:solidFill>
                          <a:latin typeface="+mn-lt"/>
                          <a:cs typeface="Arial"/>
                        </a:rPr>
                        <a:t>AF,</a:t>
                      </a:r>
                      <a:r>
                        <a:rPr sz="1800" spc="-5" dirty="0">
                          <a:solidFill>
                            <a:srgbClr val="231F20"/>
                          </a:solidFill>
                          <a:latin typeface="+mn-lt"/>
                          <a:cs typeface="Arial"/>
                        </a:rPr>
                        <a:t> </a:t>
                      </a:r>
                      <a:r>
                        <a:rPr sz="1800" spc="-25" dirty="0">
                          <a:solidFill>
                            <a:srgbClr val="231F20"/>
                          </a:solidFill>
                          <a:latin typeface="+mn-lt"/>
                          <a:cs typeface="Arial"/>
                        </a:rPr>
                        <a:t>regardless</a:t>
                      </a:r>
                      <a:r>
                        <a:rPr sz="1800" spc="-15" dirty="0">
                          <a:solidFill>
                            <a:srgbClr val="231F20"/>
                          </a:solidFill>
                          <a:latin typeface="+mn-lt"/>
                          <a:cs typeface="Arial"/>
                        </a:rPr>
                        <a:t> </a:t>
                      </a:r>
                      <a:r>
                        <a:rPr sz="1800" dirty="0">
                          <a:solidFill>
                            <a:srgbClr val="231F20"/>
                          </a:solidFill>
                          <a:latin typeface="+mn-lt"/>
                          <a:cs typeface="Arial"/>
                        </a:rPr>
                        <a:t>of</a:t>
                      </a:r>
                      <a:r>
                        <a:rPr sz="1800" spc="-10" dirty="0">
                          <a:solidFill>
                            <a:srgbClr val="231F20"/>
                          </a:solidFill>
                          <a:latin typeface="+mn-lt"/>
                          <a:cs typeface="Arial"/>
                        </a:rPr>
                        <a:t> sex</a:t>
                      </a:r>
                      <a:r>
                        <a:rPr sz="1800" spc="-15" baseline="34722" dirty="0">
                          <a:solidFill>
                            <a:srgbClr val="231F20"/>
                          </a:solidFill>
                          <a:latin typeface="+mn-lt"/>
                          <a:cs typeface="Arial"/>
                        </a:rPr>
                        <a:t>1</a:t>
                      </a:r>
                      <a:r>
                        <a:rPr sz="1800" spc="97" baseline="34722" dirty="0">
                          <a:solidFill>
                            <a:srgbClr val="231F20"/>
                          </a:solidFill>
                          <a:latin typeface="+mn-lt"/>
                          <a:cs typeface="Arial"/>
                        </a:rPr>
                        <a:t> </a:t>
                      </a:r>
                      <a:r>
                        <a:rPr sz="1800" spc="-25" dirty="0">
                          <a:solidFill>
                            <a:srgbClr val="231F20"/>
                          </a:solidFill>
                          <a:latin typeface="+mn-lt"/>
                          <a:cs typeface="Arial"/>
                        </a:rPr>
                        <a:t>and</a:t>
                      </a:r>
                      <a:r>
                        <a:rPr sz="1800" spc="-15" dirty="0">
                          <a:solidFill>
                            <a:srgbClr val="231F20"/>
                          </a:solidFill>
                          <a:latin typeface="+mn-lt"/>
                          <a:cs typeface="Arial"/>
                        </a:rPr>
                        <a:t> </a:t>
                      </a:r>
                      <a:r>
                        <a:rPr sz="1800" spc="-10" dirty="0">
                          <a:solidFill>
                            <a:srgbClr val="231F20"/>
                          </a:solidFill>
                          <a:latin typeface="+mn-lt"/>
                          <a:cs typeface="Arial"/>
                        </a:rPr>
                        <a:t>gende</a:t>
                      </a:r>
                      <a:r>
                        <a:rPr lang="en-US" sz="1800" spc="-10" dirty="0">
                          <a:solidFill>
                            <a:srgbClr val="231F20"/>
                          </a:solidFill>
                          <a:latin typeface="+mn-lt"/>
                          <a:cs typeface="Arial"/>
                        </a:rPr>
                        <a:t>r </a:t>
                      </a:r>
                      <a:r>
                        <a:rPr sz="1800" spc="-35" dirty="0">
                          <a:solidFill>
                            <a:srgbClr val="231F20"/>
                          </a:solidFill>
                          <a:latin typeface="+mn-lt"/>
                          <a:cs typeface="Arial"/>
                        </a:rPr>
                        <a:t>diversity,</a:t>
                      </a:r>
                      <a:r>
                        <a:rPr sz="1800" spc="-10" dirty="0">
                          <a:solidFill>
                            <a:srgbClr val="231F20"/>
                          </a:solidFill>
                          <a:latin typeface="+mn-lt"/>
                          <a:cs typeface="Arial"/>
                        </a:rPr>
                        <a:t> </a:t>
                      </a:r>
                      <a:r>
                        <a:rPr sz="1800" spc="-20" dirty="0">
                          <a:solidFill>
                            <a:srgbClr val="231F20"/>
                          </a:solidFill>
                          <a:latin typeface="+mn-lt"/>
                          <a:cs typeface="Arial"/>
                        </a:rPr>
                        <a:t>race</a:t>
                      </a:r>
                      <a:r>
                        <a:rPr sz="1800" spc="-5" dirty="0">
                          <a:solidFill>
                            <a:srgbClr val="231F20"/>
                          </a:solidFill>
                          <a:latin typeface="+mn-lt"/>
                          <a:cs typeface="Arial"/>
                        </a:rPr>
                        <a:t> </a:t>
                      </a:r>
                      <a:r>
                        <a:rPr sz="1800" spc="-25" dirty="0">
                          <a:solidFill>
                            <a:srgbClr val="231F20"/>
                          </a:solidFill>
                          <a:latin typeface="+mn-lt"/>
                          <a:cs typeface="Arial"/>
                        </a:rPr>
                        <a:t>and</a:t>
                      </a:r>
                      <a:r>
                        <a:rPr sz="1800" spc="-10" dirty="0">
                          <a:solidFill>
                            <a:srgbClr val="231F20"/>
                          </a:solidFill>
                          <a:latin typeface="+mn-lt"/>
                          <a:cs typeface="Arial"/>
                        </a:rPr>
                        <a:t> </a:t>
                      </a:r>
                      <a:r>
                        <a:rPr sz="1800" spc="-25" dirty="0">
                          <a:solidFill>
                            <a:srgbClr val="231F20"/>
                          </a:solidFill>
                          <a:latin typeface="+mn-lt"/>
                          <a:cs typeface="Arial"/>
                        </a:rPr>
                        <a:t>ethnicity,</a:t>
                      </a:r>
                      <a:r>
                        <a:rPr sz="1800" spc="-37" baseline="34722" dirty="0">
                          <a:solidFill>
                            <a:srgbClr val="231F20"/>
                          </a:solidFill>
                          <a:latin typeface="+mn-lt"/>
                          <a:cs typeface="Arial"/>
                        </a:rPr>
                        <a:t>2</a:t>
                      </a:r>
                      <a:r>
                        <a:rPr sz="1800" spc="112" baseline="34722" dirty="0">
                          <a:solidFill>
                            <a:srgbClr val="231F20"/>
                          </a:solidFill>
                          <a:latin typeface="+mn-lt"/>
                          <a:cs typeface="Arial"/>
                        </a:rPr>
                        <a:t> </a:t>
                      </a:r>
                      <a:r>
                        <a:rPr sz="1800" dirty="0">
                          <a:solidFill>
                            <a:srgbClr val="231F20"/>
                          </a:solidFill>
                          <a:latin typeface="+mn-lt"/>
                          <a:cs typeface="Arial"/>
                        </a:rPr>
                        <a:t>or</a:t>
                      </a:r>
                      <a:r>
                        <a:rPr sz="1800" spc="-5" dirty="0">
                          <a:solidFill>
                            <a:srgbClr val="231F20"/>
                          </a:solidFill>
                          <a:latin typeface="+mn-lt"/>
                          <a:cs typeface="Arial"/>
                        </a:rPr>
                        <a:t> </a:t>
                      </a:r>
                      <a:r>
                        <a:rPr sz="1800" spc="-35" dirty="0">
                          <a:solidFill>
                            <a:srgbClr val="231F20"/>
                          </a:solidFill>
                          <a:latin typeface="+mn-lt"/>
                          <a:cs typeface="Arial"/>
                        </a:rPr>
                        <a:t>adverse</a:t>
                      </a:r>
                      <a:r>
                        <a:rPr sz="1800" spc="-10" dirty="0">
                          <a:solidFill>
                            <a:srgbClr val="231F20"/>
                          </a:solidFill>
                          <a:latin typeface="+mn-lt"/>
                          <a:cs typeface="Arial"/>
                        </a:rPr>
                        <a:t> social</a:t>
                      </a:r>
                      <a:r>
                        <a:rPr lang="en-US" sz="1800" spc="-10" dirty="0">
                          <a:solidFill>
                            <a:srgbClr val="231F20"/>
                          </a:solidFill>
                          <a:latin typeface="+mn-lt"/>
                          <a:cs typeface="Arial"/>
                        </a:rPr>
                        <a:t> </a:t>
                      </a:r>
                      <a:r>
                        <a:rPr sz="1800" spc="-25" dirty="0">
                          <a:solidFill>
                            <a:srgbClr val="231F20"/>
                          </a:solidFill>
                          <a:latin typeface="+mn-lt"/>
                          <a:cs typeface="Arial"/>
                        </a:rPr>
                        <a:t>determinants</a:t>
                      </a:r>
                      <a:r>
                        <a:rPr sz="1800" spc="10" dirty="0">
                          <a:solidFill>
                            <a:srgbClr val="231F20"/>
                          </a:solidFill>
                          <a:latin typeface="+mn-lt"/>
                          <a:cs typeface="Arial"/>
                        </a:rPr>
                        <a:t> </a:t>
                      </a:r>
                      <a:r>
                        <a:rPr sz="1800" dirty="0">
                          <a:solidFill>
                            <a:srgbClr val="231F20"/>
                          </a:solidFill>
                          <a:latin typeface="+mn-lt"/>
                          <a:cs typeface="Arial"/>
                        </a:rPr>
                        <a:t>of</a:t>
                      </a:r>
                      <a:r>
                        <a:rPr sz="1800" spc="15" dirty="0">
                          <a:solidFill>
                            <a:srgbClr val="231F20"/>
                          </a:solidFill>
                          <a:latin typeface="+mn-lt"/>
                          <a:cs typeface="Arial"/>
                        </a:rPr>
                        <a:t> </a:t>
                      </a:r>
                      <a:r>
                        <a:rPr sz="1800" spc="-20" dirty="0">
                          <a:solidFill>
                            <a:srgbClr val="231F20"/>
                          </a:solidFill>
                          <a:latin typeface="+mn-lt"/>
                          <a:cs typeface="Arial"/>
                        </a:rPr>
                        <a:t>health</a:t>
                      </a:r>
                      <a:r>
                        <a:rPr sz="1800" spc="15" dirty="0">
                          <a:solidFill>
                            <a:srgbClr val="231F20"/>
                          </a:solidFill>
                          <a:latin typeface="+mn-lt"/>
                          <a:cs typeface="Arial"/>
                        </a:rPr>
                        <a:t> </a:t>
                      </a:r>
                      <a:r>
                        <a:rPr sz="1800" spc="-30" dirty="0">
                          <a:solidFill>
                            <a:srgbClr val="231F20"/>
                          </a:solidFill>
                          <a:latin typeface="+mn-lt"/>
                          <a:cs typeface="Arial"/>
                        </a:rPr>
                        <a:t>(SDOH),</a:t>
                      </a:r>
                      <a:r>
                        <a:rPr sz="1800" spc="-44" baseline="34722" dirty="0">
                          <a:solidFill>
                            <a:srgbClr val="231F20"/>
                          </a:solidFill>
                          <a:latin typeface="+mn-lt"/>
                          <a:cs typeface="Arial"/>
                        </a:rPr>
                        <a:t>3,4</a:t>
                      </a:r>
                      <a:r>
                        <a:rPr sz="1800" spc="-30" dirty="0">
                          <a:solidFill>
                            <a:srgbClr val="231F20"/>
                          </a:solidFill>
                          <a:latin typeface="+mn-lt"/>
                          <a:cs typeface="Arial"/>
                        </a:rPr>
                        <a:t>*</a:t>
                      </a:r>
                      <a:r>
                        <a:rPr sz="1800" spc="15" dirty="0">
                          <a:solidFill>
                            <a:srgbClr val="231F20"/>
                          </a:solidFill>
                          <a:latin typeface="+mn-lt"/>
                          <a:cs typeface="Arial"/>
                        </a:rPr>
                        <a:t> </a:t>
                      </a:r>
                      <a:r>
                        <a:rPr sz="1800" spc="-25" dirty="0">
                          <a:solidFill>
                            <a:srgbClr val="231F20"/>
                          </a:solidFill>
                          <a:latin typeface="+mn-lt"/>
                          <a:cs typeface="Arial"/>
                        </a:rPr>
                        <a:t>should</a:t>
                      </a:r>
                      <a:r>
                        <a:rPr sz="1800" spc="15" dirty="0">
                          <a:solidFill>
                            <a:srgbClr val="231F20"/>
                          </a:solidFill>
                          <a:latin typeface="+mn-lt"/>
                          <a:cs typeface="Arial"/>
                        </a:rPr>
                        <a:t> </a:t>
                      </a:r>
                      <a:r>
                        <a:rPr sz="1800" spc="-25" dirty="0">
                          <a:solidFill>
                            <a:srgbClr val="231F20"/>
                          </a:solidFill>
                          <a:latin typeface="+mn-lt"/>
                          <a:cs typeface="Arial"/>
                        </a:rPr>
                        <a:t>b</a:t>
                      </a:r>
                      <a:r>
                        <a:rPr lang="en-US" sz="1800" spc="-25" dirty="0">
                          <a:solidFill>
                            <a:srgbClr val="231F20"/>
                          </a:solidFill>
                          <a:latin typeface="+mn-lt"/>
                          <a:cs typeface="Arial"/>
                        </a:rPr>
                        <a:t>e </a:t>
                      </a:r>
                      <a:r>
                        <a:rPr sz="1800" spc="-25" dirty="0">
                          <a:solidFill>
                            <a:srgbClr val="231F20"/>
                          </a:solidFill>
                          <a:latin typeface="+mn-lt"/>
                          <a:cs typeface="Arial"/>
                        </a:rPr>
                        <a:t>equitably</a:t>
                      </a:r>
                      <a:r>
                        <a:rPr sz="1800" spc="50" dirty="0">
                          <a:solidFill>
                            <a:srgbClr val="231F20"/>
                          </a:solidFill>
                          <a:latin typeface="+mn-lt"/>
                          <a:cs typeface="Arial"/>
                        </a:rPr>
                        <a:t> </a:t>
                      </a:r>
                      <a:r>
                        <a:rPr sz="1800" spc="-20" dirty="0">
                          <a:solidFill>
                            <a:srgbClr val="231F20"/>
                          </a:solidFill>
                          <a:latin typeface="+mn-lt"/>
                          <a:cs typeface="Arial"/>
                        </a:rPr>
                        <a:t>offered</a:t>
                      </a:r>
                      <a:r>
                        <a:rPr sz="1800" spc="50" dirty="0">
                          <a:solidFill>
                            <a:srgbClr val="231F20"/>
                          </a:solidFill>
                          <a:latin typeface="+mn-lt"/>
                          <a:cs typeface="Arial"/>
                        </a:rPr>
                        <a:t> </a:t>
                      </a:r>
                      <a:r>
                        <a:rPr sz="1800" spc="-25" dirty="0">
                          <a:solidFill>
                            <a:srgbClr val="231F20"/>
                          </a:solidFill>
                          <a:latin typeface="+mn-lt"/>
                          <a:cs typeface="Arial"/>
                        </a:rPr>
                        <a:t>guideline-</a:t>
                      </a:r>
                      <a:r>
                        <a:rPr sz="1800" spc="-20" dirty="0">
                          <a:solidFill>
                            <a:srgbClr val="231F20"/>
                          </a:solidFill>
                          <a:latin typeface="+mn-lt"/>
                          <a:cs typeface="Arial"/>
                        </a:rPr>
                        <a:t>directed</a:t>
                      </a:r>
                      <a:r>
                        <a:rPr sz="1800" spc="50" dirty="0">
                          <a:solidFill>
                            <a:srgbClr val="231F20"/>
                          </a:solidFill>
                          <a:latin typeface="+mn-lt"/>
                          <a:cs typeface="Arial"/>
                        </a:rPr>
                        <a:t> </a:t>
                      </a:r>
                      <a:r>
                        <a:rPr sz="1800" spc="-20" dirty="0">
                          <a:solidFill>
                            <a:srgbClr val="231F20"/>
                          </a:solidFill>
                          <a:latin typeface="+mn-lt"/>
                          <a:cs typeface="Arial"/>
                        </a:rPr>
                        <a:t>stroke</a:t>
                      </a:r>
                      <a:r>
                        <a:rPr sz="1800" spc="50" dirty="0">
                          <a:solidFill>
                            <a:srgbClr val="231F20"/>
                          </a:solidFill>
                          <a:latin typeface="+mn-lt"/>
                          <a:cs typeface="Arial"/>
                        </a:rPr>
                        <a:t> </a:t>
                      </a:r>
                      <a:r>
                        <a:rPr sz="1800" spc="-20" dirty="0">
                          <a:solidFill>
                            <a:srgbClr val="231F20"/>
                          </a:solidFill>
                          <a:latin typeface="+mn-lt"/>
                          <a:cs typeface="Arial"/>
                        </a:rPr>
                        <a:t>ris</a:t>
                      </a:r>
                      <a:r>
                        <a:rPr lang="en-US" sz="1800" spc="-20" dirty="0">
                          <a:solidFill>
                            <a:srgbClr val="231F20"/>
                          </a:solidFill>
                          <a:latin typeface="+mn-lt"/>
                          <a:cs typeface="Arial"/>
                        </a:rPr>
                        <a:t>k </a:t>
                      </a:r>
                      <a:r>
                        <a:rPr sz="1800" spc="-20" dirty="0">
                          <a:solidFill>
                            <a:srgbClr val="231F20"/>
                          </a:solidFill>
                          <a:latin typeface="+mn-lt"/>
                          <a:cs typeface="Arial"/>
                        </a:rPr>
                        <a:t>reduction</a:t>
                      </a:r>
                      <a:r>
                        <a:rPr sz="1800" spc="-15" dirty="0">
                          <a:solidFill>
                            <a:srgbClr val="231F20"/>
                          </a:solidFill>
                          <a:latin typeface="+mn-lt"/>
                          <a:cs typeface="Arial"/>
                        </a:rPr>
                        <a:t> </a:t>
                      </a:r>
                      <a:r>
                        <a:rPr sz="1800" spc="-25" dirty="0">
                          <a:solidFill>
                            <a:srgbClr val="231F20"/>
                          </a:solidFill>
                          <a:latin typeface="+mn-lt"/>
                          <a:cs typeface="Arial"/>
                        </a:rPr>
                        <a:t>therapies</a:t>
                      </a:r>
                      <a:r>
                        <a:rPr sz="1800" spc="-10" dirty="0">
                          <a:solidFill>
                            <a:srgbClr val="231F20"/>
                          </a:solidFill>
                          <a:latin typeface="+mn-lt"/>
                          <a:cs typeface="Arial"/>
                        </a:rPr>
                        <a:t> </a:t>
                      </a:r>
                      <a:r>
                        <a:rPr sz="1800" spc="-30" dirty="0">
                          <a:solidFill>
                            <a:srgbClr val="231F20"/>
                          </a:solidFill>
                          <a:latin typeface="+mn-lt"/>
                          <a:cs typeface="Arial"/>
                        </a:rPr>
                        <a:t>as</a:t>
                      </a:r>
                      <a:r>
                        <a:rPr sz="1800" spc="-15" dirty="0">
                          <a:solidFill>
                            <a:srgbClr val="231F20"/>
                          </a:solidFill>
                          <a:latin typeface="+mn-lt"/>
                          <a:cs typeface="Arial"/>
                        </a:rPr>
                        <a:t> </a:t>
                      </a:r>
                      <a:r>
                        <a:rPr sz="1800" spc="-10" dirty="0">
                          <a:solidFill>
                            <a:srgbClr val="231F20"/>
                          </a:solidFill>
                          <a:latin typeface="+mn-lt"/>
                          <a:cs typeface="Arial"/>
                        </a:rPr>
                        <a:t>well </a:t>
                      </a:r>
                      <a:r>
                        <a:rPr sz="1800" spc="-30" dirty="0">
                          <a:solidFill>
                            <a:srgbClr val="231F20"/>
                          </a:solidFill>
                          <a:latin typeface="+mn-lt"/>
                          <a:cs typeface="Arial"/>
                        </a:rPr>
                        <a:t>as</a:t>
                      </a:r>
                      <a:r>
                        <a:rPr sz="1800" spc="-15" dirty="0">
                          <a:solidFill>
                            <a:srgbClr val="231F20"/>
                          </a:solidFill>
                          <a:latin typeface="+mn-lt"/>
                          <a:cs typeface="Arial"/>
                        </a:rPr>
                        <a:t> </a:t>
                      </a:r>
                      <a:r>
                        <a:rPr sz="1800" spc="-20" dirty="0">
                          <a:solidFill>
                            <a:srgbClr val="231F20"/>
                          </a:solidFill>
                          <a:latin typeface="+mn-lt"/>
                          <a:cs typeface="Arial"/>
                        </a:rPr>
                        <a:t>rate</a:t>
                      </a:r>
                      <a:r>
                        <a:rPr sz="1800" spc="-10" dirty="0">
                          <a:solidFill>
                            <a:srgbClr val="231F20"/>
                          </a:solidFill>
                          <a:latin typeface="+mn-lt"/>
                          <a:cs typeface="Arial"/>
                        </a:rPr>
                        <a:t> </a:t>
                      </a:r>
                      <a:r>
                        <a:rPr sz="1800" dirty="0">
                          <a:solidFill>
                            <a:srgbClr val="231F20"/>
                          </a:solidFill>
                          <a:latin typeface="+mn-lt"/>
                          <a:cs typeface="Arial"/>
                        </a:rPr>
                        <a:t>or</a:t>
                      </a:r>
                      <a:r>
                        <a:rPr sz="1800" spc="-10" dirty="0">
                          <a:solidFill>
                            <a:srgbClr val="231F20"/>
                          </a:solidFill>
                          <a:latin typeface="+mn-lt"/>
                          <a:cs typeface="Arial"/>
                        </a:rPr>
                        <a:t> </a:t>
                      </a:r>
                      <a:r>
                        <a:rPr sz="1800" spc="-30" dirty="0">
                          <a:solidFill>
                            <a:srgbClr val="231F20"/>
                          </a:solidFill>
                          <a:latin typeface="+mn-lt"/>
                          <a:cs typeface="Arial"/>
                        </a:rPr>
                        <a:t>rhythm</a:t>
                      </a:r>
                      <a:r>
                        <a:rPr sz="1800" spc="-15" dirty="0">
                          <a:solidFill>
                            <a:srgbClr val="231F20"/>
                          </a:solidFill>
                          <a:latin typeface="+mn-lt"/>
                          <a:cs typeface="Arial"/>
                        </a:rPr>
                        <a:t> </a:t>
                      </a:r>
                      <a:r>
                        <a:rPr sz="1800" spc="-20" dirty="0">
                          <a:solidFill>
                            <a:srgbClr val="231F20"/>
                          </a:solidFill>
                          <a:latin typeface="+mn-lt"/>
                          <a:cs typeface="Arial"/>
                        </a:rPr>
                        <a:t>contro</a:t>
                      </a:r>
                      <a:r>
                        <a:rPr lang="en-US" sz="1800" spc="-20" dirty="0">
                          <a:solidFill>
                            <a:srgbClr val="231F20"/>
                          </a:solidFill>
                          <a:latin typeface="+mn-lt"/>
                          <a:cs typeface="Arial"/>
                        </a:rPr>
                        <a:t>l </a:t>
                      </a:r>
                      <a:r>
                        <a:rPr sz="1800" spc="-20" dirty="0">
                          <a:solidFill>
                            <a:srgbClr val="231F20"/>
                          </a:solidFill>
                          <a:latin typeface="+mn-lt"/>
                          <a:cs typeface="Arial"/>
                        </a:rPr>
                        <a:t>strategies</a:t>
                      </a:r>
                      <a:r>
                        <a:rPr sz="1800" spc="-10" dirty="0">
                          <a:solidFill>
                            <a:srgbClr val="231F20"/>
                          </a:solidFill>
                          <a:latin typeface="+mn-lt"/>
                          <a:cs typeface="Arial"/>
                        </a:rPr>
                        <a:t> </a:t>
                      </a:r>
                      <a:r>
                        <a:rPr sz="1800" spc="-25" dirty="0">
                          <a:solidFill>
                            <a:srgbClr val="231F20"/>
                          </a:solidFill>
                          <a:latin typeface="+mn-lt"/>
                          <a:cs typeface="Arial"/>
                        </a:rPr>
                        <a:t>and</a:t>
                      </a:r>
                      <a:r>
                        <a:rPr sz="1800" spc="-10" dirty="0">
                          <a:solidFill>
                            <a:srgbClr val="231F20"/>
                          </a:solidFill>
                          <a:latin typeface="+mn-lt"/>
                          <a:cs typeface="Arial"/>
                        </a:rPr>
                        <a:t> </a:t>
                      </a:r>
                      <a:r>
                        <a:rPr sz="1800" spc="-20" dirty="0">
                          <a:solidFill>
                            <a:srgbClr val="231F20"/>
                          </a:solidFill>
                          <a:latin typeface="+mn-lt"/>
                          <a:cs typeface="Arial"/>
                        </a:rPr>
                        <a:t>LRFM</a:t>
                      </a:r>
                      <a:r>
                        <a:rPr sz="1800" spc="-10" dirty="0">
                          <a:solidFill>
                            <a:srgbClr val="231F20"/>
                          </a:solidFill>
                          <a:latin typeface="+mn-lt"/>
                          <a:cs typeface="Arial"/>
                        </a:rPr>
                        <a:t> </a:t>
                      </a:r>
                      <a:r>
                        <a:rPr sz="1800" spc="-30" dirty="0">
                          <a:solidFill>
                            <a:srgbClr val="231F20"/>
                          </a:solidFill>
                          <a:latin typeface="+mn-lt"/>
                          <a:cs typeface="Arial"/>
                        </a:rPr>
                        <a:t>as</a:t>
                      </a:r>
                      <a:r>
                        <a:rPr sz="1800" spc="-10" dirty="0">
                          <a:solidFill>
                            <a:srgbClr val="231F20"/>
                          </a:solidFill>
                          <a:latin typeface="+mn-lt"/>
                          <a:cs typeface="Arial"/>
                        </a:rPr>
                        <a:t> </a:t>
                      </a:r>
                      <a:r>
                        <a:rPr sz="1800" spc="-20" dirty="0">
                          <a:solidFill>
                            <a:srgbClr val="231F20"/>
                          </a:solidFill>
                          <a:latin typeface="+mn-lt"/>
                          <a:cs typeface="Arial"/>
                        </a:rPr>
                        <a:t>indicated</a:t>
                      </a:r>
                      <a:r>
                        <a:rPr sz="1800" spc="-10" dirty="0">
                          <a:solidFill>
                            <a:srgbClr val="231F20"/>
                          </a:solidFill>
                          <a:latin typeface="+mn-lt"/>
                          <a:cs typeface="Arial"/>
                        </a:rPr>
                        <a:t> </a:t>
                      </a:r>
                      <a:r>
                        <a:rPr sz="1800" dirty="0">
                          <a:solidFill>
                            <a:srgbClr val="231F20"/>
                          </a:solidFill>
                          <a:latin typeface="+mn-lt"/>
                          <a:cs typeface="Arial"/>
                        </a:rPr>
                        <a:t>to</a:t>
                      </a:r>
                      <a:r>
                        <a:rPr sz="1800" spc="-5" dirty="0">
                          <a:solidFill>
                            <a:srgbClr val="231F20"/>
                          </a:solidFill>
                          <a:latin typeface="+mn-lt"/>
                          <a:cs typeface="Arial"/>
                        </a:rPr>
                        <a:t> </a:t>
                      </a:r>
                      <a:r>
                        <a:rPr sz="1800" spc="-30" dirty="0">
                          <a:solidFill>
                            <a:srgbClr val="231F20"/>
                          </a:solidFill>
                          <a:latin typeface="+mn-lt"/>
                          <a:cs typeface="Arial"/>
                        </a:rPr>
                        <a:t>improve</a:t>
                      </a:r>
                      <a:r>
                        <a:rPr sz="1800" spc="-10" dirty="0">
                          <a:solidFill>
                            <a:srgbClr val="231F20"/>
                          </a:solidFill>
                          <a:latin typeface="+mn-lt"/>
                          <a:cs typeface="Arial"/>
                        </a:rPr>
                        <a:t> </a:t>
                      </a:r>
                      <a:r>
                        <a:rPr sz="1800" spc="-25" dirty="0">
                          <a:solidFill>
                            <a:srgbClr val="231F20"/>
                          </a:solidFill>
                          <a:latin typeface="+mn-lt"/>
                          <a:cs typeface="Arial"/>
                        </a:rPr>
                        <a:t>qualit</a:t>
                      </a:r>
                      <a:r>
                        <a:rPr lang="en-US" sz="1800" spc="-25" dirty="0">
                          <a:solidFill>
                            <a:srgbClr val="231F20"/>
                          </a:solidFill>
                          <a:latin typeface="+mn-lt"/>
                          <a:cs typeface="Arial"/>
                        </a:rPr>
                        <a:t>y </a:t>
                      </a:r>
                      <a:r>
                        <a:rPr sz="1800" dirty="0">
                          <a:solidFill>
                            <a:srgbClr val="231F20"/>
                          </a:solidFill>
                          <a:latin typeface="+mn-lt"/>
                          <a:cs typeface="Arial"/>
                        </a:rPr>
                        <a:t>of</a:t>
                      </a:r>
                      <a:r>
                        <a:rPr sz="1800" spc="-15" dirty="0">
                          <a:solidFill>
                            <a:srgbClr val="231F20"/>
                          </a:solidFill>
                          <a:latin typeface="+mn-lt"/>
                          <a:cs typeface="Arial"/>
                        </a:rPr>
                        <a:t> </a:t>
                      </a:r>
                      <a:r>
                        <a:rPr sz="1800" dirty="0">
                          <a:solidFill>
                            <a:srgbClr val="231F20"/>
                          </a:solidFill>
                          <a:latin typeface="+mn-lt"/>
                          <a:cs typeface="Arial"/>
                        </a:rPr>
                        <a:t>life</a:t>
                      </a:r>
                      <a:r>
                        <a:rPr sz="1800" spc="-10" dirty="0">
                          <a:solidFill>
                            <a:srgbClr val="231F20"/>
                          </a:solidFill>
                          <a:latin typeface="+mn-lt"/>
                          <a:cs typeface="Arial"/>
                        </a:rPr>
                        <a:t> </a:t>
                      </a:r>
                      <a:r>
                        <a:rPr sz="1800" spc="-25" dirty="0">
                          <a:solidFill>
                            <a:srgbClr val="231F20"/>
                          </a:solidFill>
                          <a:latin typeface="+mn-lt"/>
                          <a:cs typeface="Arial"/>
                        </a:rPr>
                        <a:t>(QOL)</a:t>
                      </a:r>
                      <a:r>
                        <a:rPr sz="1800" spc="-10" dirty="0">
                          <a:solidFill>
                            <a:srgbClr val="231F20"/>
                          </a:solidFill>
                          <a:latin typeface="+mn-lt"/>
                          <a:cs typeface="Arial"/>
                        </a:rPr>
                        <a:t> </a:t>
                      </a:r>
                      <a:r>
                        <a:rPr sz="1800" spc="-25" dirty="0">
                          <a:solidFill>
                            <a:srgbClr val="231F20"/>
                          </a:solidFill>
                          <a:latin typeface="+mn-lt"/>
                          <a:cs typeface="Arial"/>
                        </a:rPr>
                        <a:t>and</a:t>
                      </a:r>
                      <a:r>
                        <a:rPr sz="1800" spc="-10" dirty="0">
                          <a:solidFill>
                            <a:srgbClr val="231F20"/>
                          </a:solidFill>
                          <a:latin typeface="+mn-lt"/>
                          <a:cs typeface="Arial"/>
                        </a:rPr>
                        <a:t> </a:t>
                      </a:r>
                      <a:r>
                        <a:rPr sz="1800" spc="-25" dirty="0">
                          <a:solidFill>
                            <a:srgbClr val="231F20"/>
                          </a:solidFill>
                          <a:latin typeface="+mn-lt"/>
                          <a:cs typeface="Arial"/>
                        </a:rPr>
                        <a:t>prevent</a:t>
                      </a:r>
                      <a:r>
                        <a:rPr sz="1800" spc="-10" dirty="0">
                          <a:solidFill>
                            <a:srgbClr val="231F20"/>
                          </a:solidFill>
                          <a:latin typeface="+mn-lt"/>
                          <a:cs typeface="Arial"/>
                        </a:rPr>
                        <a:t> </a:t>
                      </a:r>
                      <a:r>
                        <a:rPr sz="1800" spc="-35" dirty="0">
                          <a:solidFill>
                            <a:srgbClr val="231F20"/>
                          </a:solidFill>
                          <a:latin typeface="+mn-lt"/>
                          <a:cs typeface="Arial"/>
                        </a:rPr>
                        <a:t>adverse</a:t>
                      </a:r>
                      <a:r>
                        <a:rPr sz="1800" spc="-10" dirty="0">
                          <a:solidFill>
                            <a:srgbClr val="231F20"/>
                          </a:solidFill>
                          <a:latin typeface="+mn-lt"/>
                          <a:cs typeface="Arial"/>
                        </a:rPr>
                        <a:t> outcomes.</a:t>
                      </a:r>
                      <a:endParaRPr sz="1800" dirty="0">
                        <a:latin typeface="+mn-lt"/>
                        <a:cs typeface="Arial"/>
                      </a:endParaRPr>
                    </a:p>
                  </a:txBody>
                  <a:tcPr marL="0" marR="0" marT="23495"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2"/>
                  </a:ext>
                </a:extLst>
              </a:tr>
            </a:tbl>
          </a:graphicData>
        </a:graphic>
      </p:graphicFrame>
      <p:sp>
        <p:nvSpPr>
          <p:cNvPr id="5" name="object 12">
            <a:extLst>
              <a:ext uri="{FF2B5EF4-FFF2-40B4-BE49-F238E27FC236}">
                <a16:creationId xmlns:a16="http://schemas.microsoft.com/office/drawing/2014/main" id="{CD377BA0-006A-5AEA-0582-EE192C269684}"/>
              </a:ext>
            </a:extLst>
          </p:cNvPr>
          <p:cNvSpPr txBox="1"/>
          <p:nvPr/>
        </p:nvSpPr>
        <p:spPr>
          <a:xfrm>
            <a:off x="838199" y="5463175"/>
            <a:ext cx="10875380" cy="226600"/>
          </a:xfrm>
          <a:prstGeom prst="rect">
            <a:avLst/>
          </a:prstGeom>
        </p:spPr>
        <p:txBody>
          <a:bodyPr vert="horz" wrap="square" lIns="0" tIns="12700" rIns="0" bIns="0" rtlCol="0">
            <a:spAutoFit/>
          </a:bodyPr>
          <a:lstStyle/>
          <a:p>
            <a:pPr marL="38100" marR="30480" indent="101600">
              <a:lnSpc>
                <a:spcPct val="107200"/>
              </a:lnSpc>
              <a:spcBef>
                <a:spcPts val="100"/>
              </a:spcBef>
            </a:pPr>
            <a:r>
              <a:rPr sz="1400" spc="-30" dirty="0">
                <a:solidFill>
                  <a:srgbClr val="231F20"/>
                </a:solidFill>
                <a:cs typeface="Arial"/>
              </a:rPr>
              <a:t>*Including</a:t>
            </a:r>
            <a:r>
              <a:rPr sz="1400" dirty="0">
                <a:solidFill>
                  <a:srgbClr val="231F20"/>
                </a:solidFill>
                <a:cs typeface="Arial"/>
              </a:rPr>
              <a:t> </a:t>
            </a:r>
            <a:r>
              <a:rPr sz="1400" spc="-20" dirty="0">
                <a:solidFill>
                  <a:srgbClr val="231F20"/>
                </a:solidFill>
                <a:cs typeface="Arial"/>
              </a:rPr>
              <a:t>lower</a:t>
            </a:r>
            <a:r>
              <a:rPr sz="1400" spc="5" dirty="0">
                <a:solidFill>
                  <a:srgbClr val="231F20"/>
                </a:solidFill>
                <a:cs typeface="Arial"/>
              </a:rPr>
              <a:t> </a:t>
            </a:r>
            <a:r>
              <a:rPr sz="1400" spc="-35" dirty="0">
                <a:solidFill>
                  <a:srgbClr val="231F20"/>
                </a:solidFill>
                <a:cs typeface="Arial"/>
              </a:rPr>
              <a:t>income,</a:t>
            </a:r>
            <a:r>
              <a:rPr sz="1400" dirty="0">
                <a:solidFill>
                  <a:srgbClr val="231F20"/>
                </a:solidFill>
                <a:cs typeface="Arial"/>
              </a:rPr>
              <a:t> </a:t>
            </a:r>
            <a:r>
              <a:rPr sz="1400" spc="-20" dirty="0">
                <a:solidFill>
                  <a:srgbClr val="231F20"/>
                </a:solidFill>
                <a:cs typeface="Arial"/>
              </a:rPr>
              <a:t>lower</a:t>
            </a:r>
            <a:r>
              <a:rPr sz="1400" spc="5" dirty="0">
                <a:solidFill>
                  <a:srgbClr val="231F20"/>
                </a:solidFill>
                <a:cs typeface="Arial"/>
              </a:rPr>
              <a:t> </a:t>
            </a:r>
            <a:r>
              <a:rPr sz="1400" spc="-30" dirty="0">
                <a:solidFill>
                  <a:srgbClr val="231F20"/>
                </a:solidFill>
                <a:cs typeface="Arial"/>
              </a:rPr>
              <a:t>education,</a:t>
            </a:r>
            <a:r>
              <a:rPr sz="1400" spc="5" dirty="0">
                <a:solidFill>
                  <a:srgbClr val="231F20"/>
                </a:solidFill>
                <a:cs typeface="Arial"/>
              </a:rPr>
              <a:t> </a:t>
            </a:r>
            <a:r>
              <a:rPr sz="1400" spc="-30" dirty="0">
                <a:solidFill>
                  <a:srgbClr val="231F20"/>
                </a:solidFill>
                <a:cs typeface="Arial"/>
              </a:rPr>
              <a:t>inadequate</a:t>
            </a:r>
            <a:r>
              <a:rPr sz="1400" dirty="0">
                <a:solidFill>
                  <a:srgbClr val="231F20"/>
                </a:solidFill>
                <a:cs typeface="Arial"/>
              </a:rPr>
              <a:t> </a:t>
            </a:r>
            <a:r>
              <a:rPr sz="1400" spc="-20" dirty="0">
                <a:solidFill>
                  <a:srgbClr val="231F20"/>
                </a:solidFill>
                <a:cs typeface="Arial"/>
              </a:rPr>
              <a:t>or</a:t>
            </a:r>
            <a:r>
              <a:rPr sz="1400" spc="5" dirty="0">
                <a:solidFill>
                  <a:srgbClr val="231F20"/>
                </a:solidFill>
                <a:cs typeface="Arial"/>
              </a:rPr>
              <a:t> </a:t>
            </a:r>
            <a:r>
              <a:rPr sz="1400" spc="-20" dirty="0">
                <a:solidFill>
                  <a:srgbClr val="231F20"/>
                </a:solidFill>
                <a:cs typeface="Arial"/>
              </a:rPr>
              <a:t>lack</a:t>
            </a:r>
            <a:r>
              <a:rPr sz="1400" spc="5" dirty="0">
                <a:solidFill>
                  <a:srgbClr val="231F20"/>
                </a:solidFill>
                <a:cs typeface="Arial"/>
              </a:rPr>
              <a:t> </a:t>
            </a:r>
            <a:r>
              <a:rPr sz="1400" dirty="0">
                <a:solidFill>
                  <a:srgbClr val="231F20"/>
                </a:solidFill>
                <a:cs typeface="Arial"/>
              </a:rPr>
              <a:t>of </a:t>
            </a:r>
            <a:r>
              <a:rPr sz="1400" spc="-30" dirty="0">
                <a:solidFill>
                  <a:srgbClr val="231F20"/>
                </a:solidFill>
                <a:cs typeface="Arial"/>
              </a:rPr>
              <a:t>insurance</a:t>
            </a:r>
            <a:r>
              <a:rPr sz="1400" spc="5" dirty="0">
                <a:solidFill>
                  <a:srgbClr val="231F20"/>
                </a:solidFill>
                <a:cs typeface="Arial"/>
              </a:rPr>
              <a:t> </a:t>
            </a:r>
            <a:r>
              <a:rPr sz="1400" spc="-20" dirty="0">
                <a:solidFill>
                  <a:srgbClr val="231F20"/>
                </a:solidFill>
                <a:cs typeface="Arial"/>
              </a:rPr>
              <a:t>cov</a:t>
            </a:r>
            <a:r>
              <a:rPr sz="1400" spc="-35" dirty="0">
                <a:solidFill>
                  <a:srgbClr val="231F20"/>
                </a:solidFill>
                <a:cs typeface="Arial"/>
              </a:rPr>
              <a:t>erage,</a:t>
            </a:r>
            <a:r>
              <a:rPr sz="1400" spc="-15" dirty="0">
                <a:solidFill>
                  <a:srgbClr val="231F20"/>
                </a:solidFill>
                <a:cs typeface="Arial"/>
              </a:rPr>
              <a:t> </a:t>
            </a:r>
            <a:r>
              <a:rPr sz="1400" dirty="0">
                <a:solidFill>
                  <a:srgbClr val="231F20"/>
                </a:solidFill>
                <a:cs typeface="Arial"/>
              </a:rPr>
              <a:t>or</a:t>
            </a:r>
            <a:r>
              <a:rPr sz="1400" spc="-30" dirty="0">
                <a:solidFill>
                  <a:srgbClr val="231F20"/>
                </a:solidFill>
                <a:cs typeface="Arial"/>
              </a:rPr>
              <a:t> </a:t>
            </a:r>
            <a:r>
              <a:rPr sz="1400" spc="-10" dirty="0">
                <a:solidFill>
                  <a:srgbClr val="231F20"/>
                </a:solidFill>
                <a:cs typeface="Arial"/>
              </a:rPr>
              <a:t>rurality.</a:t>
            </a:r>
            <a:r>
              <a:rPr sz="1200" spc="-15" baseline="34722" dirty="0">
                <a:solidFill>
                  <a:srgbClr val="231F20"/>
                </a:solidFill>
                <a:cs typeface="Arial"/>
              </a:rPr>
              <a:t>3–5</a:t>
            </a:r>
            <a:endParaRPr sz="1200" baseline="34722" dirty="0">
              <a:cs typeface="Arial"/>
            </a:endParaRPr>
          </a:p>
        </p:txBody>
      </p:sp>
      <p:sp>
        <p:nvSpPr>
          <p:cNvPr id="7" name="Footer Placeholder 6">
            <a:extLst>
              <a:ext uri="{FF2B5EF4-FFF2-40B4-BE49-F238E27FC236}">
                <a16:creationId xmlns:a16="http://schemas.microsoft.com/office/drawing/2014/main" id="{9F71DF11-113B-2905-08B4-6B5A81A6C494}"/>
              </a:ext>
            </a:extLst>
          </p:cNvPr>
          <p:cNvSpPr>
            <a:spLocks noGrp="1"/>
          </p:cNvSpPr>
          <p:nvPr>
            <p:ph type="ftr" sz="quarter" idx="3"/>
          </p:nvPr>
        </p:nvSpPr>
        <p:spPr/>
        <p:txBody>
          <a:bodyPr/>
          <a:lstStyle/>
          <a:p>
            <a:r>
              <a:rPr lang="en-US" dirty="0"/>
              <a:t>LRFM, lifestyle and risk factor modification.</a:t>
            </a:r>
          </a:p>
          <a:p>
            <a:r>
              <a:rPr lang="en-US" dirty="0" err="1"/>
              <a:t>Joglar</a:t>
            </a:r>
            <a:r>
              <a:rPr lang="en-US" dirty="0"/>
              <a:t> JA, et al. </a:t>
            </a:r>
            <a:r>
              <a:rPr lang="en-US" i="1" dirty="0"/>
              <a:t>Circulation</a:t>
            </a:r>
            <a:r>
              <a:rPr lang="en-US" dirty="0"/>
              <a:t>. 2024;149(1):e1-e156.</a:t>
            </a:r>
          </a:p>
        </p:txBody>
      </p:sp>
    </p:spTree>
    <p:extLst>
      <p:ext uri="{BB962C8B-B14F-4D97-AF65-F5344CB8AC3E}">
        <p14:creationId xmlns:p14="http://schemas.microsoft.com/office/powerpoint/2010/main" val="1995801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theme/theme1.xml><?xml version="1.0" encoding="utf-8"?>
<a:theme xmlns:a="http://schemas.openxmlformats.org/drawingml/2006/main" name="DHOTG23">
  <a:themeElements>
    <a:clrScheme name="DHOTG -OFFICIAL-FINAL">
      <a:dk1>
        <a:srgbClr val="000000"/>
      </a:dk1>
      <a:lt1>
        <a:sysClr val="window" lastClr="FFFFFF"/>
      </a:lt1>
      <a:dk2>
        <a:srgbClr val="373648"/>
      </a:dk2>
      <a:lt2>
        <a:srgbClr val="F3F3F3"/>
      </a:lt2>
      <a:accent1>
        <a:srgbClr val="00539B"/>
      </a:accent1>
      <a:accent2>
        <a:srgbClr val="001A57"/>
      </a:accent2>
      <a:accent3>
        <a:srgbClr val="0736A4"/>
      </a:accent3>
      <a:accent4>
        <a:srgbClr val="005587"/>
      </a:accent4>
      <a:accent5>
        <a:srgbClr val="0577B1"/>
      </a:accent5>
      <a:accent6>
        <a:srgbClr val="339898"/>
      </a:accent6>
      <a:hlink>
        <a:srgbClr val="00539B"/>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3" id="{4F8807A5-9D20-CA40-B22D-639EC824FF87}" vid="{0FB61829-1EC4-F14C-8657-B4A34D8BFB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95586756212B47840914FA42A7DFF7" ma:contentTypeVersion="10" ma:contentTypeDescription="Create a new document." ma:contentTypeScope="" ma:versionID="0677e42cbb7839a32b402a059841ec3f">
  <xsd:schema xmlns:xsd="http://www.w3.org/2001/XMLSchema" xmlns:xs="http://www.w3.org/2001/XMLSchema" xmlns:p="http://schemas.microsoft.com/office/2006/metadata/properties" xmlns:ns2="08a7e203-25bb-4df2-907b-c109ba9c4447" xmlns:ns3="980b2c3f-f7ab-431e-83c5-2586860ecf01" targetNamespace="http://schemas.microsoft.com/office/2006/metadata/properties" ma:root="true" ma:fieldsID="96ebed7a2a8bea515107fb5564f7cd90" ns2:_="" ns3:_="">
    <xsd:import namespace="08a7e203-25bb-4df2-907b-c109ba9c4447"/>
    <xsd:import namespace="980b2c3f-f7ab-431e-83c5-2586860ecf01"/>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DateTake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a7e203-25bb-4df2-907b-c109ba9c444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0b2c3f-f7ab-431e-83c5-2586860ecf0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B5483F5-26E5-4FD4-A1CF-4DCA5C4A30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a7e203-25bb-4df2-907b-c109ba9c4447"/>
    <ds:schemaRef ds:uri="980b2c3f-f7ab-431e-83c5-2586860ecf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6E407A7-98C0-441F-89F5-990F1A49A711}">
  <ds:schemaRefs>
    <ds:schemaRef ds:uri="http://schemas.microsoft.com/office/2006/documentManagement/types"/>
    <ds:schemaRef ds:uri="08a7e203-25bb-4df2-907b-c109ba9c4447"/>
    <ds:schemaRef ds:uri="http://purl.org/dc/dcmitype/"/>
    <ds:schemaRef ds:uri="http://purl.org/dc/terms/"/>
    <ds:schemaRef ds:uri="http://schemas.microsoft.com/office/infopath/2007/PartnerControls"/>
    <ds:schemaRef ds:uri="http://schemas.microsoft.com/office/2006/metadata/properties"/>
    <ds:schemaRef ds:uri="http://purl.org/dc/elements/1.1/"/>
    <ds:schemaRef ds:uri="http://schemas.openxmlformats.org/package/2006/metadata/core-properties"/>
    <ds:schemaRef ds:uri="980b2c3f-f7ab-431e-83c5-2586860ecf01"/>
    <ds:schemaRef ds:uri="http://www.w3.org/XML/1998/namespace"/>
  </ds:schemaRefs>
</ds:datastoreItem>
</file>

<file path=customXml/itemProps3.xml><?xml version="1.0" encoding="utf-8"?>
<ds:datastoreItem xmlns:ds="http://schemas.openxmlformats.org/officeDocument/2006/customXml" ds:itemID="{9FC5359B-EB2E-426C-B291-10EE47433A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Theme3</Template>
  <TotalTime>756</TotalTime>
  <Words>476</Words>
  <Application>Microsoft Macintosh PowerPoint</Application>
  <PresentationFormat>Widescreen</PresentationFormat>
  <Paragraphs>48</Paragraphs>
  <Slides>5</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Century Gothic</vt:lpstr>
      <vt:lpstr>Trebuchet MS</vt:lpstr>
      <vt:lpstr>DHOTG23</vt:lpstr>
      <vt:lpstr>Office Theme</vt:lpstr>
      <vt:lpstr>Impact of Social Determinants  of Health on Management of AF </vt:lpstr>
      <vt:lpstr>PowerPoint Presentation</vt:lpstr>
      <vt:lpstr>Disclaimer</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Social Determinants  of Health on Management of AF </dc:title>
  <dc:subject/>
  <dc:creator>MedEd On The Go</dc:creator>
  <cp:keywords/>
  <dc:description/>
  <cp:lastModifiedBy>Harley Kidner</cp:lastModifiedBy>
  <cp:revision>64</cp:revision>
  <dcterms:created xsi:type="dcterms:W3CDTF">2017-09-06T16:07:56Z</dcterms:created>
  <dcterms:modified xsi:type="dcterms:W3CDTF">2024-03-15T18:30:50Z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0x0101009D95586756212B47840914FA42A7DFF7</vt:lpwstr>
  </property>
</Properties>
</file>