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5" r:id="rId3"/>
  </p:sldMasterIdLst>
  <p:notesMasterIdLst>
    <p:notesMasterId r:id="rId21"/>
  </p:notesMasterIdLst>
  <p:sldIdLst>
    <p:sldId id="2147375305" r:id="rId4"/>
    <p:sldId id="265" r:id="rId5"/>
    <p:sldId id="256" r:id="rId6"/>
    <p:sldId id="2147375303" r:id="rId7"/>
    <p:sldId id="400" r:id="rId8"/>
    <p:sldId id="384" r:id="rId9"/>
    <p:sldId id="385" r:id="rId10"/>
    <p:sldId id="386" r:id="rId11"/>
    <p:sldId id="387" r:id="rId12"/>
    <p:sldId id="388" r:id="rId13"/>
    <p:sldId id="389" r:id="rId14"/>
    <p:sldId id="390" r:id="rId15"/>
    <p:sldId id="392" r:id="rId16"/>
    <p:sldId id="378" r:id="rId17"/>
    <p:sldId id="379" r:id="rId18"/>
    <p:sldId id="383" r:id="rId19"/>
    <p:sldId id="2147375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7B9DF8-07B2-1036-2560-F7CDD8CC9D9E}" name="Prerna Poojary" initials="PP" userId="S::ppoojary@ushealthconnect.com::784d81cb-4d8e-4a43-8c2e-8d8d9a5cf0b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p:restoredTop sz="95918"/>
  </p:normalViewPr>
  <p:slideViewPr>
    <p:cSldViewPr snapToGrid="0">
      <p:cViewPr varScale="1">
        <p:scale>
          <a:sx n="118" d="100"/>
          <a:sy n="118" d="100"/>
        </p:scale>
        <p:origin x="5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D3C58-1E94-D745-B565-40628DA32B1E}" type="datetimeFigureOut">
              <a:rPr lang="en-US" smtClean="0"/>
              <a:t>11/28/23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10477-2735-BE41-9F5E-4A2232920410}" type="slidenum">
              <a:rPr lang="en-US" smtClean="0"/>
              <a:t>‹#›</a:t>
            </a:fld>
            <a:endParaRPr lang="en-US"/>
          </a:p>
        </p:txBody>
      </p:sp>
    </p:spTree>
    <p:extLst>
      <p:ext uri="{BB962C8B-B14F-4D97-AF65-F5344CB8AC3E}">
        <p14:creationId xmlns:p14="http://schemas.microsoft.com/office/powerpoint/2010/main" val="3650838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5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294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769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0231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65F76-0011-CA4E-92EC-80CC7B89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7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4576E-F52D-2B41-9376-273C527EFC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54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919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22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56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314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15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56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8401E-7507-004A-8DE4-6B05645C35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94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46147BEB-DBFC-41AF-8A4B-718D90B9AB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042605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25957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317827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87523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6D0-70AF-D13B-01FC-9D4C8161C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43F8F7-45C4-F86D-2520-263AE8392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C2E03B-F46E-E121-D20D-B9FBCC39E862}"/>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5" name="Footer Placeholder 4">
            <a:extLst>
              <a:ext uri="{FF2B5EF4-FFF2-40B4-BE49-F238E27FC236}">
                <a16:creationId xmlns:a16="http://schemas.microsoft.com/office/drawing/2014/main" id="{4AD9B734-6792-32AF-E0DD-C03DA04B2F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CCAE3-B025-9209-C1A8-4E99EDCBA8FC}"/>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539263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53A8C-EA77-E55D-55A6-C7E03DA8B1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D90C07-8D9D-FAAE-5147-C101DC965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3FA1D-A158-A0FE-F440-AC7E3887DE1E}"/>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5" name="Footer Placeholder 4">
            <a:extLst>
              <a:ext uri="{FF2B5EF4-FFF2-40B4-BE49-F238E27FC236}">
                <a16:creationId xmlns:a16="http://schemas.microsoft.com/office/drawing/2014/main" id="{B0F071E7-E80B-6D34-A01C-E01F1512F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6FC3C-A913-B0A5-F90F-E8EE48056514}"/>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2885514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0B71-E1C4-9268-5546-35BD21728E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9AD423-D4E8-9709-7177-2B74A35B22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A36147-1E45-1091-E171-FDC6AFF53025}"/>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5" name="Footer Placeholder 4">
            <a:extLst>
              <a:ext uri="{FF2B5EF4-FFF2-40B4-BE49-F238E27FC236}">
                <a16:creationId xmlns:a16="http://schemas.microsoft.com/office/drawing/2014/main" id="{8268C9CC-7E84-581B-8EE9-B884142EA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78BC8-29AC-BC11-49B5-FD1A3869D8C0}"/>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2950180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24474-CEEB-A435-674C-3E9F29E8C7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1102E8-B995-843A-E6AE-7DA26F8926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F7038C-0B03-8FA1-333A-4B8CC6770F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6CA1A3-1D2F-A147-90D5-2EE35992E94D}"/>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6" name="Footer Placeholder 5">
            <a:extLst>
              <a:ext uri="{FF2B5EF4-FFF2-40B4-BE49-F238E27FC236}">
                <a16:creationId xmlns:a16="http://schemas.microsoft.com/office/drawing/2014/main" id="{9DF14146-A4BB-A91E-F0A2-45CACE4DC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4211AD-3DBC-EDC2-915A-E7F67652B0A7}"/>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2332148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7489-D9FE-889C-882B-3FCEF0F751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DEC791-353A-0A48-2B22-28E9AC8385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BF3040-DB0F-F4CE-4141-CD42F0D875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433F79-2EC7-4684-0F50-2699BB07A1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24A250-4A4C-BA6F-805F-A3E4312B17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DA794B-451C-9237-3FF9-99D98A4B63A5}"/>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8" name="Footer Placeholder 7">
            <a:extLst>
              <a:ext uri="{FF2B5EF4-FFF2-40B4-BE49-F238E27FC236}">
                <a16:creationId xmlns:a16="http://schemas.microsoft.com/office/drawing/2014/main" id="{DEB8D558-8B86-EBFE-E9CD-DA23114162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B95920-7C0A-90B0-3F11-A55F7184A851}"/>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73194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1DA2-0E04-C6F4-5D81-8A3A1BE80A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D4BBD0-E49F-0DFD-9A6F-4348577D5AAA}"/>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4" name="Footer Placeholder 3">
            <a:extLst>
              <a:ext uri="{FF2B5EF4-FFF2-40B4-BE49-F238E27FC236}">
                <a16:creationId xmlns:a16="http://schemas.microsoft.com/office/drawing/2014/main" id="{C74F4279-08C2-508E-6E53-AC8D2E2483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2E6B62-75C5-7B4C-06DB-F012C5BB11B7}"/>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2254330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F652B-145B-9FCE-35A8-948172BCD3D8}"/>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3" name="Footer Placeholder 2">
            <a:extLst>
              <a:ext uri="{FF2B5EF4-FFF2-40B4-BE49-F238E27FC236}">
                <a16:creationId xmlns:a16="http://schemas.microsoft.com/office/drawing/2014/main" id="{625B9B3B-FABE-D2F3-8467-BE623AF416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B39B23-54E2-1750-6EA4-291A7FE319B7}"/>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410241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pisode Titl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6476517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6F1D-ED00-630D-E510-AC52A82AD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EF918E-A67D-D679-2887-AA70F0AD08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7F2E1-72E3-C4BA-4F99-E8C11C836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3E6025-E37E-EC00-61A7-F616075F11EC}"/>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6" name="Footer Placeholder 5">
            <a:extLst>
              <a:ext uri="{FF2B5EF4-FFF2-40B4-BE49-F238E27FC236}">
                <a16:creationId xmlns:a16="http://schemas.microsoft.com/office/drawing/2014/main" id="{91831577-7188-7CA4-DF06-7B14EDEF07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9421A-9E54-C11F-42DA-444A3F44FADA}"/>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1693394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035D-BB55-5A8E-3B28-810E65B1B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25B4B7-7C98-12DC-931E-E7B2173093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EF630B-A24A-25C4-7376-BB0148902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83A843-7B8D-451E-537E-2331A16A37D7}"/>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6" name="Footer Placeholder 5">
            <a:extLst>
              <a:ext uri="{FF2B5EF4-FFF2-40B4-BE49-F238E27FC236}">
                <a16:creationId xmlns:a16="http://schemas.microsoft.com/office/drawing/2014/main" id="{3E45CF50-204D-C151-C5B5-882DFE390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012E33-D164-3D75-8511-095A99CDFD1B}"/>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426964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B1046-BF30-A9D2-1A02-F6DCEB3447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5BA417-F671-F003-97CC-7C6F14BD0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8E680-08AE-9F19-82FD-75B37C93C123}"/>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5" name="Footer Placeholder 4">
            <a:extLst>
              <a:ext uri="{FF2B5EF4-FFF2-40B4-BE49-F238E27FC236}">
                <a16:creationId xmlns:a16="http://schemas.microsoft.com/office/drawing/2014/main" id="{C6271C20-67F7-4E8E-BF6F-9DD0EE6FD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717CE-18B0-CFB8-2234-C734AD94563E}"/>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2678261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B8AD6-F33B-4520-ACEB-426511163F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CD4061-F5E1-6D1F-C1A7-E819EF905F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626F1-8736-8C32-E3F3-E003622D899D}"/>
              </a:ext>
            </a:extLst>
          </p:cNvPr>
          <p:cNvSpPr>
            <a:spLocks noGrp="1"/>
          </p:cNvSpPr>
          <p:nvPr>
            <p:ph type="dt" sz="half" idx="10"/>
          </p:nvPr>
        </p:nvSpPr>
        <p:spPr/>
        <p:txBody>
          <a:bodyPr/>
          <a:lstStyle/>
          <a:p>
            <a:fld id="{114B54EB-A866-5D4E-B836-113BB2F08931}" type="datetimeFigureOut">
              <a:rPr lang="en-US" smtClean="0"/>
              <a:t>11/28/23</a:t>
            </a:fld>
            <a:endParaRPr lang="en-US"/>
          </a:p>
        </p:txBody>
      </p:sp>
      <p:sp>
        <p:nvSpPr>
          <p:cNvPr id="5" name="Footer Placeholder 4">
            <a:extLst>
              <a:ext uri="{FF2B5EF4-FFF2-40B4-BE49-F238E27FC236}">
                <a16:creationId xmlns:a16="http://schemas.microsoft.com/office/drawing/2014/main" id="{163C514E-F020-30D2-F7F8-5CC8DAD18E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47136-E7E7-6DAB-A3D9-1013476CB5A2}"/>
              </a:ext>
            </a:extLst>
          </p:cNvPr>
          <p:cNvSpPr>
            <a:spLocks noGrp="1"/>
          </p:cNvSpPr>
          <p:nvPr>
            <p:ph type="sldNum" sz="quarter" idx="12"/>
          </p:nvPr>
        </p:nvSpPr>
        <p:spPr/>
        <p:txBody>
          <a:bodyPr/>
          <a:lstStyle/>
          <a:p>
            <a:fld id="{04B7AD17-35AE-AA49-BA9D-8A336E3746BE}" type="slidenum">
              <a:rPr lang="en-US" smtClean="0"/>
              <a:t>‹#›</a:t>
            </a:fld>
            <a:endParaRPr lang="en-US"/>
          </a:p>
        </p:txBody>
      </p:sp>
    </p:spTree>
    <p:extLst>
      <p:ext uri="{BB962C8B-B14F-4D97-AF65-F5344CB8AC3E}">
        <p14:creationId xmlns:p14="http://schemas.microsoft.com/office/powerpoint/2010/main" val="60599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ctr">
            <a:normAutofit/>
          </a:bodyPr>
          <a:lstStyle>
            <a:lvl1pPr>
              <a:defRPr sz="48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pic>
        <p:nvPicPr>
          <p:cNvPr id="8" name="Picture 7">
            <a:extLst>
              <a:ext uri="{FF2B5EF4-FFF2-40B4-BE49-F238E27FC236}">
                <a16:creationId xmlns:a16="http://schemas.microsoft.com/office/drawing/2014/main" id="{46147BEB-DBFC-41AF-8A4B-718D90B9A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10" name="Picture 9">
            <a:extLst>
              <a:ext uri="{FF2B5EF4-FFF2-40B4-BE49-F238E27FC236}">
                <a16:creationId xmlns:a16="http://schemas.microsoft.com/office/drawing/2014/main" id="{1AA4465C-7E8E-47D9-93EC-E2ADB99327A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2856475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E5AE574C-C01D-4451-B818-78560B1180FA}"/>
              </a:ext>
            </a:extLst>
          </p:cNvPr>
          <p:cNvSpPr>
            <a:spLocks noGrp="1"/>
          </p:cNvSpPr>
          <p:nvPr>
            <p:ph type="title"/>
          </p:nvPr>
        </p:nvSpPr>
        <p:spPr>
          <a:xfrm>
            <a:off x="609601" y="1709738"/>
            <a:ext cx="10515600" cy="2852737"/>
          </a:xfrm>
        </p:spPr>
        <p:txBody>
          <a:bodyPr anchor="b">
            <a:normAutofit/>
          </a:bodyPr>
          <a:lstStyle>
            <a:lvl1pPr algn="r">
              <a:defRPr sz="3600"/>
            </a:lvl1pPr>
          </a:lstStyle>
          <a:p>
            <a:r>
              <a:rPr lang="en-US"/>
              <a:t>Click to edit Master title style</a:t>
            </a:r>
            <a:endParaRPr lang="en-US" dirty="0"/>
          </a:p>
        </p:txBody>
      </p:sp>
      <p:sp>
        <p:nvSpPr>
          <p:cNvPr id="15" name="Text Placeholder 2">
            <a:extLst>
              <a:ext uri="{FF2B5EF4-FFF2-40B4-BE49-F238E27FC236}">
                <a16:creationId xmlns:a16="http://schemas.microsoft.com/office/drawing/2014/main" id="{1ECCB66C-05CB-49D9-B7E7-0C427D6D7F53}"/>
              </a:ext>
            </a:extLst>
          </p:cNvPr>
          <p:cNvSpPr>
            <a:spLocks noGrp="1"/>
          </p:cNvSpPr>
          <p:nvPr>
            <p:ph type="body" idx="1"/>
          </p:nvPr>
        </p:nvSpPr>
        <p:spPr>
          <a:xfrm>
            <a:off x="609601" y="4589463"/>
            <a:ext cx="10515600" cy="1500187"/>
          </a:xfrm>
          <a:prstGeom prst="rect">
            <a:avLst/>
          </a:prstGeom>
        </p:spPr>
        <p:txBody>
          <a:bodyPr>
            <a:normAutofit/>
          </a:bodyPr>
          <a:lstStyle>
            <a:lvl1pPr marL="0" indent="0" algn="r">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Footer Placeholder 4">
            <a:extLst>
              <a:ext uri="{FF2B5EF4-FFF2-40B4-BE49-F238E27FC236}">
                <a16:creationId xmlns:a16="http://schemas.microsoft.com/office/drawing/2014/main" id="{5CD80B2F-AB86-4AC5-ADB1-2230734739B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DF5F5FB5-B40D-470D-8C41-B7CE27E519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975360"/>
          </a:xfrm>
          <a:prstGeom prst="rect">
            <a:avLst/>
          </a:prstGeom>
        </p:spPr>
      </p:pic>
      <p:pic>
        <p:nvPicPr>
          <p:cNvPr id="7" name="Picture 6">
            <a:extLst>
              <a:ext uri="{FF2B5EF4-FFF2-40B4-BE49-F238E27FC236}">
                <a16:creationId xmlns:a16="http://schemas.microsoft.com/office/drawing/2014/main" id="{9F979B0B-4A4D-4553-BE93-A1959FB58E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 y="93853"/>
            <a:ext cx="1537746" cy="787653"/>
          </a:xfrm>
          <a:prstGeom prst="rect">
            <a:avLst/>
          </a:prstGeom>
        </p:spPr>
      </p:pic>
    </p:spTree>
    <p:extLst>
      <p:ext uri="{BB962C8B-B14F-4D97-AF65-F5344CB8AC3E}">
        <p14:creationId xmlns:p14="http://schemas.microsoft.com/office/powerpoint/2010/main" val="1704362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026788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Tree>
    <p:extLst>
      <p:ext uri="{BB962C8B-B14F-4D97-AF65-F5344CB8AC3E}">
        <p14:creationId xmlns:p14="http://schemas.microsoft.com/office/powerpoint/2010/main" val="451491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3534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294521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88FA194F-9E80-4991-A301-2D14D459B8B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93717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24855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756453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540876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26E8-50A6-47D6-B45F-134145E07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5C1316-9B30-4E35-91A7-4F8799CAE8F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594DE-1DED-4824-B3AF-6D8B99419F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67258FC2-34FC-49D0-A161-40DD5BA51713}"/>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917031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382588" y="457199"/>
            <a:ext cx="4272539" cy="4015047"/>
          </a:xfrm>
        </p:spPr>
        <p:txBody>
          <a:bodyPr anchor="ct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606829"/>
            <a:ext cx="6172200" cy="52542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1222373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0E2D-A488-4CA5-B001-14767B8D02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DFDA90-9E3C-451C-9A65-E0C0C3E6F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E26C3D8-9015-40F4-B59B-697F126094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4">
            <a:extLst>
              <a:ext uri="{FF2B5EF4-FFF2-40B4-BE49-F238E27FC236}">
                <a16:creationId xmlns:a16="http://schemas.microsoft.com/office/drawing/2014/main" id="{9FB64453-E8A2-48FD-8B67-B9DC2A133255}"/>
              </a:ext>
            </a:extLst>
          </p:cNvPr>
          <p:cNvSpPr>
            <a:spLocks noGrp="1"/>
          </p:cNvSpPr>
          <p:nvPr>
            <p:ph type="ftr" sz="quarter" idx="3"/>
          </p:nvPr>
        </p:nvSpPr>
        <p:spPr>
          <a:xfrm>
            <a:off x="609601" y="6356350"/>
            <a:ext cx="9020174"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a:p>
        </p:txBody>
      </p:sp>
    </p:spTree>
    <p:extLst>
      <p:ext uri="{BB962C8B-B14F-4D97-AF65-F5344CB8AC3E}">
        <p14:creationId xmlns:p14="http://schemas.microsoft.com/office/powerpoint/2010/main" val="3259935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9328151" y="6415089"/>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C54EF2-C8A3-4E28-A2A5-71DB01CDB154}"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3F3F3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3978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800" b="0" i="0" u="none" strike="noStrike" kern="1200" cap="none" spc="0" normalizeH="0" baseline="0" noProof="0" smtClean="0">
                <a:ln>
                  <a:noFill/>
                </a:ln>
                <a:solidFill>
                  <a:srgbClr val="3F3F3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3F3F3F"/>
              </a:solidFill>
              <a:effectLst/>
              <a:uLnTx/>
              <a:uFillTx/>
              <a:latin typeface="Arial" panose="020B0604020202020204"/>
              <a:ea typeface="+mn-ea"/>
              <a:cs typeface="+mn-cs"/>
            </a:endParaRPr>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41645500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0BCF85-058B-4262-B233-9F16AC7A6163}" type="datetime1">
              <a:rPr lang="en-US" smtClean="0"/>
              <a:t>11/28/23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558541-60C9-42A2-8392-FF12533A6B7A}" type="slidenum">
              <a:rPr lang="en-US" smtClean="0"/>
              <a:pPr/>
              <a:t>‹#›</a:t>
            </a:fld>
            <a:endParaRPr lang="en-US"/>
          </a:p>
        </p:txBody>
      </p:sp>
      <p:sp>
        <p:nvSpPr>
          <p:cNvPr id="8" name="Text Placeholder 10"/>
          <p:cNvSpPr>
            <a:spLocks noGrp="1"/>
          </p:cNvSpPr>
          <p:nvPr>
            <p:ph type="body" sz="quarter" idx="13" hasCustomPrompt="1"/>
          </p:nvPr>
        </p:nvSpPr>
        <p:spPr>
          <a:xfrm>
            <a:off x="1320800" y="914400"/>
            <a:ext cx="9139936" cy="457200"/>
          </a:xfrm>
        </p:spPr>
        <p:txBody>
          <a:bodyPr/>
          <a:lstStyle>
            <a:lvl1pPr marL="0" indent="0">
              <a:lnSpc>
                <a:spcPct val="85000"/>
              </a:lnSpc>
              <a:spcBef>
                <a:spcPts val="0"/>
              </a:spcBef>
              <a:buNone/>
              <a:defRPr sz="2000" spc="-80" baseline="0">
                <a:solidFill>
                  <a:schemeClr val="accent1"/>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Tree>
    <p:extLst>
      <p:ext uri="{BB962C8B-B14F-4D97-AF65-F5344CB8AC3E}">
        <p14:creationId xmlns:p14="http://schemas.microsoft.com/office/powerpoint/2010/main" val="55079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d Diagram Layout">
    <p:bg>
      <p:bgPr>
        <a:gradFill flip="none" rotWithShape="1">
          <a:gsLst>
            <a:gs pos="0">
              <a:schemeClr val="bg1"/>
            </a:gs>
            <a:gs pos="100000">
              <a:srgbClr val="EBEBEB"/>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74E47-6B81-4DA6-BC35-65E2DCA474B0}"/>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2F70BFC7-62AB-4097-AE5E-3ACB64158A60}"/>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719596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FFFFF"/>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F68C6A00-68E4-474E-9AA8-0891DD87D051}"/>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Title Placeholder 1">
            <a:extLst>
              <a:ext uri="{FF2B5EF4-FFF2-40B4-BE49-F238E27FC236}">
                <a16:creationId xmlns:a16="http://schemas.microsoft.com/office/drawing/2014/main" id="{C3A58A5E-CE8B-4381-B491-4E79B68F618B}"/>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B8793117-580E-4BE7-82EC-6BE8CEEDED56}"/>
              </a:ext>
            </a:extLst>
          </p:cNvPr>
          <p:cNvSpPr>
            <a:spLocks noGrp="1"/>
          </p:cNvSpPr>
          <p:nvPr>
            <p:ph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4858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F8544-5F66-42F5-A339-E46C7881EF7F}"/>
              </a:ext>
            </a:extLst>
          </p:cNvPr>
          <p:cNvSpPr>
            <a:spLocks noGrp="1"/>
          </p:cNvSpPr>
          <p:nvPr>
            <p:ph type="title"/>
          </p:nvPr>
        </p:nvSpPr>
        <p:spPr/>
        <p:txBody>
          <a:bodyPr>
            <a:norm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98E0E9-1525-4AB4-A8AF-8BF10D89D4E7}"/>
              </a:ext>
            </a:extLst>
          </p:cNvPr>
          <p:cNvSpPr>
            <a:spLocks noGrp="1"/>
          </p:cNvSpPr>
          <p:nvPr>
            <p:ph sz="half" idx="1"/>
          </p:nvPr>
        </p:nvSpPr>
        <p:spPr>
          <a:xfrm>
            <a:off x="609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FA8448F-6F16-4184-A898-7F06CF6766C6}"/>
              </a:ext>
            </a:extLst>
          </p:cNvPr>
          <p:cNvSpPr>
            <a:spLocks noGrp="1"/>
          </p:cNvSpPr>
          <p:nvPr>
            <p:ph sz="half" idx="2"/>
          </p:nvPr>
        </p:nvSpPr>
        <p:spPr>
          <a:xfrm>
            <a:off x="5943600" y="1496291"/>
            <a:ext cx="5181600" cy="46806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DE44C219-F83B-4E76-BAE0-A183B8940696}"/>
              </a:ext>
            </a:extLst>
          </p:cNvPr>
          <p:cNvSpPr>
            <a:spLocks noGrp="1"/>
          </p:cNvSpPr>
          <p:nvPr>
            <p:ph type="ftr" sz="quarter" idx="3"/>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295419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22D2BB-B893-45AC-B4B9-21CF5F89EABD}"/>
              </a:ext>
            </a:extLst>
          </p:cNvPr>
          <p:cNvSpPr>
            <a:spLocks noGrp="1"/>
          </p:cNvSpPr>
          <p:nvPr>
            <p:ph type="body" idx="1"/>
          </p:nvPr>
        </p:nvSpPr>
        <p:spPr>
          <a:xfrm>
            <a:off x="609601" y="1459896"/>
            <a:ext cx="5157787" cy="651538"/>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7EFEE-C04A-49BE-8AC8-1C93672FAC03}"/>
              </a:ext>
            </a:extLst>
          </p:cNvPr>
          <p:cNvSpPr>
            <a:spLocks noGrp="1"/>
          </p:cNvSpPr>
          <p:nvPr>
            <p:ph sz="half" idx="2"/>
          </p:nvPr>
        </p:nvSpPr>
        <p:spPr>
          <a:xfrm>
            <a:off x="609601" y="2111434"/>
            <a:ext cx="5157787" cy="3956856"/>
          </a:xfrm>
          <a:prstGeom prst="rect">
            <a:avLst/>
          </a:prstGeom>
        </p:spPr>
        <p:txBody>
          <a:bodyPr/>
          <a:lstStyle>
            <a:lvl1pPr marL="228600" indent="-228600">
              <a:buClr>
                <a:schemeClr val="accent1"/>
              </a:buClr>
              <a:buSzPct val="100000"/>
              <a:buFont typeface="Arial" panose="020B0604020202020204" pitchFamily="34" charset="0"/>
              <a:buChar char="•"/>
              <a:defRPr/>
            </a:lvl1pPr>
            <a:lvl2pPr marL="685800" indent="-228600">
              <a:buClr>
                <a:schemeClr val="accent1"/>
              </a:buClr>
              <a:buSzPct val="100000"/>
              <a:buFont typeface="Arial" panose="020B0604020202020204" pitchFamily="34" charset="0"/>
              <a:buChar char="•"/>
              <a:defRPr/>
            </a:lvl2pPr>
            <a:lvl3pPr marL="1143000" indent="-228600">
              <a:buClr>
                <a:schemeClr val="accent1"/>
              </a:buClr>
              <a:buSzPct val="100000"/>
              <a:buFont typeface="Arial" panose="020B0604020202020204" pitchFamily="34" charset="0"/>
              <a:buChar char="•"/>
              <a:defRPr/>
            </a:lvl3pPr>
            <a:lvl4pPr marL="1600200" indent="-228600">
              <a:buClr>
                <a:schemeClr val="accent1"/>
              </a:buClr>
              <a:buSzPct val="100000"/>
              <a:buFont typeface="Arial" panose="020B0604020202020204" pitchFamily="34" charset="0"/>
              <a:buChar char="•"/>
              <a:defRPr/>
            </a:lvl4pPr>
            <a:lvl5pPr marL="2057400" indent="-228600">
              <a:buClr>
                <a:schemeClr val="accent1"/>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3B977BB-61BD-47AD-991E-2E6E5CEC0643}"/>
              </a:ext>
            </a:extLst>
          </p:cNvPr>
          <p:cNvSpPr>
            <a:spLocks noGrp="1"/>
          </p:cNvSpPr>
          <p:nvPr>
            <p:ph type="body" sz="quarter" idx="3"/>
          </p:nvPr>
        </p:nvSpPr>
        <p:spPr>
          <a:xfrm>
            <a:off x="5942013" y="1459896"/>
            <a:ext cx="5183188" cy="651538"/>
          </a:xfrm>
          <a:prstGeom prst="rect">
            <a:avLst/>
          </a:prstGeo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B34560-D90F-4AA9-86F0-EA373D1678B8}"/>
              </a:ext>
            </a:extLst>
          </p:cNvPr>
          <p:cNvSpPr>
            <a:spLocks noGrp="1"/>
          </p:cNvSpPr>
          <p:nvPr>
            <p:ph sz="quarter" idx="4"/>
          </p:nvPr>
        </p:nvSpPr>
        <p:spPr>
          <a:xfrm>
            <a:off x="5942013" y="2111434"/>
            <a:ext cx="5183188" cy="3956856"/>
          </a:xfrm>
          <a:prstGeom prst="rect">
            <a:avLst/>
          </a:prstGeom>
        </p:spPr>
        <p:txBody>
          <a:bodyPr/>
          <a:lstStyle>
            <a:lvl1pPr marL="228600" indent="-228600">
              <a:buClr>
                <a:schemeClr val="accent3"/>
              </a:buClr>
              <a:buFont typeface="Arial" panose="020B0604020202020204" pitchFamily="34" charset="0"/>
              <a:buChar char="•"/>
              <a:defRPr/>
            </a:lvl1pPr>
            <a:lvl2pPr marL="685800" indent="-22860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a:extLst>
              <a:ext uri="{FF2B5EF4-FFF2-40B4-BE49-F238E27FC236}">
                <a16:creationId xmlns:a16="http://schemas.microsoft.com/office/drawing/2014/main" id="{1994057A-1166-4C4D-AF69-0BF68EE85991}"/>
              </a:ext>
            </a:extLst>
          </p:cNvPr>
          <p:cNvSpPr>
            <a:spLocks noGrp="1"/>
          </p:cNvSpPr>
          <p:nvPr>
            <p:ph type="ftr" sz="quarter" idx="12"/>
          </p:nvPr>
        </p:nvSpPr>
        <p:spPr>
          <a:xfrm>
            <a:off x="609600" y="6356350"/>
            <a:ext cx="105155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10" name="Title 1">
            <a:extLst>
              <a:ext uri="{FF2B5EF4-FFF2-40B4-BE49-F238E27FC236}">
                <a16:creationId xmlns:a16="http://schemas.microsoft.com/office/drawing/2014/main" id="{DAD82D1D-D8EA-40A0-9D3E-9683300C0F61}"/>
              </a:ext>
            </a:extLst>
          </p:cNvPr>
          <p:cNvSpPr>
            <a:spLocks noGrp="1"/>
          </p:cNvSpPr>
          <p:nvPr>
            <p:ph type="title"/>
          </p:nvPr>
        </p:nvSpPr>
        <p:spPr>
          <a:xfrm>
            <a:off x="609600" y="199505"/>
            <a:ext cx="10744200" cy="1185577"/>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1454588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2062-0692-44AF-80AA-510E920DCD1B}"/>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2D517FC-F71A-47DC-8036-78E7C8941DC5}"/>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120684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B2F6B2D7-D2F9-4F1B-8FB7-00DCD968C2C6}"/>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289568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a:p>
        </p:txBody>
      </p:sp>
      <p:sp>
        <p:nvSpPr>
          <p:cNvPr id="6" name="Rectangle 5">
            <a:extLst>
              <a:ext uri="{FF2B5EF4-FFF2-40B4-BE49-F238E27FC236}">
                <a16:creationId xmlns:a16="http://schemas.microsoft.com/office/drawing/2014/main" id="{4B5D83E7-F2B7-417F-9348-222F18A74341}"/>
              </a:ext>
            </a:extLst>
          </p:cNvPr>
          <p:cNvSpPr/>
          <p:nvPr/>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529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A5662F-B481-7B24-60EE-7BB9F250D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60114E-DBD1-69F5-53A8-3C8E1BA1B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FC500-FEF9-A650-67AF-BD7E7D5FD6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4B54EB-A866-5D4E-B836-113BB2F08931}" type="datetimeFigureOut">
              <a:rPr lang="en-US" smtClean="0"/>
              <a:t>11/28/23</a:t>
            </a:fld>
            <a:endParaRPr lang="en-US"/>
          </a:p>
        </p:txBody>
      </p:sp>
      <p:sp>
        <p:nvSpPr>
          <p:cNvPr id="5" name="Footer Placeholder 4">
            <a:extLst>
              <a:ext uri="{FF2B5EF4-FFF2-40B4-BE49-F238E27FC236}">
                <a16:creationId xmlns:a16="http://schemas.microsoft.com/office/drawing/2014/main" id="{29A28F91-A368-C9E7-620E-FAE56F19A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C746D2-ACC8-CECF-6CA4-9B39E9D151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7AD17-35AE-AA49-BA9D-8A336E3746BE}" type="slidenum">
              <a:rPr lang="en-US" smtClean="0"/>
              <a:t>‹#›</a:t>
            </a:fld>
            <a:endParaRPr lang="en-US"/>
          </a:p>
        </p:txBody>
      </p:sp>
    </p:spTree>
    <p:extLst>
      <p:ext uri="{BB962C8B-B14F-4D97-AF65-F5344CB8AC3E}">
        <p14:creationId xmlns:p14="http://schemas.microsoft.com/office/powerpoint/2010/main" val="17967429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BE5A1C-F765-4923-B698-01CBA0052385}"/>
              </a:ext>
            </a:extLst>
          </p:cNvPr>
          <p:cNvSpPr>
            <a:spLocks noGrp="1"/>
          </p:cNvSpPr>
          <p:nvPr>
            <p:ph type="title"/>
          </p:nvPr>
        </p:nvSpPr>
        <p:spPr>
          <a:xfrm>
            <a:off x="609600" y="199505"/>
            <a:ext cx="10744200" cy="1185577"/>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E3F89C-32B6-4955-824F-31AA77424000}"/>
              </a:ext>
            </a:extLst>
          </p:cNvPr>
          <p:cNvSpPr>
            <a:spLocks noGrp="1"/>
          </p:cNvSpPr>
          <p:nvPr>
            <p:ph type="body" idx="1"/>
          </p:nvPr>
        </p:nvSpPr>
        <p:spPr>
          <a:xfrm>
            <a:off x="609600" y="1477906"/>
            <a:ext cx="10744200" cy="47224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300410A-8F64-41F0-A611-DD8C96B97C6E}"/>
              </a:ext>
            </a:extLst>
          </p:cNvPr>
          <p:cNvSpPr>
            <a:spLocks noGrp="1"/>
          </p:cNvSpPr>
          <p:nvPr>
            <p:ph type="ftr" sz="quarter" idx="3"/>
          </p:nvPr>
        </p:nvSpPr>
        <p:spPr>
          <a:xfrm>
            <a:off x="609600" y="6356350"/>
            <a:ext cx="10744199" cy="442131"/>
          </a:xfrm>
          <a:prstGeom prst="rect">
            <a:avLst/>
          </a:prstGeom>
        </p:spPr>
        <p:txBody>
          <a:bodyPr vert="horz" lIns="91440" tIns="45720" rIns="91440" bIns="45720" rtlCol="0" anchor="b"/>
          <a:lstStyle>
            <a:lvl1pPr algn="l">
              <a:defRPr sz="1000">
                <a:solidFill>
                  <a:schemeClr val="tx1">
                    <a:tint val="75000"/>
                  </a:schemeClr>
                </a:solidFill>
              </a:defRPr>
            </a:lvl1pPr>
          </a:lstStyle>
          <a:p>
            <a:endParaRPr lang="en-US" sz="1000" dirty="0"/>
          </a:p>
        </p:txBody>
      </p:sp>
      <p:sp>
        <p:nvSpPr>
          <p:cNvPr id="4" name="Rectangle 3">
            <a:extLst>
              <a:ext uri="{FF2B5EF4-FFF2-40B4-BE49-F238E27FC236}">
                <a16:creationId xmlns:a16="http://schemas.microsoft.com/office/drawing/2014/main" id="{21DA9F18-B3F6-5ADB-D563-F50CA39708DA}"/>
              </a:ext>
            </a:extLst>
          </p:cNvPr>
          <p:cNvSpPr/>
          <p:nvPr userDrawn="1"/>
        </p:nvSpPr>
        <p:spPr>
          <a:xfrm>
            <a:off x="0" y="-1"/>
            <a:ext cx="12192000" cy="106681"/>
          </a:xfrm>
          <a:prstGeom prst="rect">
            <a:avLst/>
          </a:prstGeom>
          <a:gradFill flip="none" rotWithShape="1">
            <a:gsLst>
              <a:gs pos="99000">
                <a:srgbClr val="173057"/>
              </a:gs>
              <a:gs pos="0">
                <a:srgbClr val="0258A6">
                  <a:lumMod val="10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33933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Lst>
  <p:hf sldNum="0" hdr="0" dt="0"/>
  <p:txStyles>
    <p:titleStyle>
      <a:lvl1pPr algn="l" defTabSz="914400" rtl="0" eaLnBrk="1" latinLnBrk="0" hangingPunct="1">
        <a:lnSpc>
          <a:spcPct val="100000"/>
        </a:lnSpc>
        <a:spcBef>
          <a:spcPct val="0"/>
        </a:spcBef>
        <a:buNone/>
        <a:defRPr sz="3200" b="1" i="0" kern="1200">
          <a:solidFill>
            <a:srgbClr val="4D4E4D"/>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864">
          <p15:clr>
            <a:srgbClr val="F26B43"/>
          </p15:clr>
        </p15:guide>
        <p15:guide id="4" orient="horz" pos="1056">
          <p15:clr>
            <a:srgbClr val="F26B43"/>
          </p15:clr>
        </p15:guide>
        <p15:guide id="5" pos="6168">
          <p15:clr>
            <a:srgbClr val="F26B43"/>
          </p15:clr>
        </p15:guide>
        <p15:guide id="6" pos="6072">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5.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hyperlink" Target="http://www.mededotg.com/" TargetMode="External"/><Relationship Id="rId3" Type="http://schemas.openxmlformats.org/officeDocument/2006/relationships/image" Target="../media/image26.png"/><Relationship Id="rId7" Type="http://schemas.openxmlformats.org/officeDocument/2006/relationships/hyperlink" Target="http://www.mededonthego.com/"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mededonthego.com/Video/program/969" TargetMode="External"/><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hyperlink" Target="mailto:support@MedEdOTG.com" TargetMode="External"/><Relationship Id="rId10" Type="http://schemas.openxmlformats.org/officeDocument/2006/relationships/image" Target="../media/image16.png"/><Relationship Id="rId4" Type="http://schemas.openxmlformats.org/officeDocument/2006/relationships/hyperlink" Target="http://www.mededonthego.com/" TargetMode="External"/><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white blurry background&#10;&#10;Description automatically generated">
            <a:extLst>
              <a:ext uri="{FF2B5EF4-FFF2-40B4-BE49-F238E27FC236}">
                <a16:creationId xmlns:a16="http://schemas.microsoft.com/office/drawing/2014/main" id="{9BF08945-34A3-E5F2-4BAF-7983BE49AFD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ue lines on a black background&#10;&#10;Description automatically generated">
            <a:extLst>
              <a:ext uri="{FF2B5EF4-FFF2-40B4-BE49-F238E27FC236}">
                <a16:creationId xmlns:a16="http://schemas.microsoft.com/office/drawing/2014/main" id="{AB51C7B5-1DFB-F230-6F40-645FC46B0B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sp>
        <p:nvSpPr>
          <p:cNvPr id="13" name="Rounded Rectangle 12">
            <a:extLst>
              <a:ext uri="{FF2B5EF4-FFF2-40B4-BE49-F238E27FC236}">
                <a16:creationId xmlns:a16="http://schemas.microsoft.com/office/drawing/2014/main" id="{75343E5B-A693-2FAA-D3E6-8D4900539CEB}"/>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6F7485AE-8111-BA54-282E-6E7337310E3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359350" y="601155"/>
            <a:ext cx="5473299" cy="2684621"/>
          </a:xfrm>
          <a:prstGeom prst="rect">
            <a:avLst/>
          </a:prstGeom>
        </p:spPr>
      </p:pic>
      <p:sp>
        <p:nvSpPr>
          <p:cNvPr id="15" name="Text Placeholder 4">
            <a:extLst>
              <a:ext uri="{FF2B5EF4-FFF2-40B4-BE49-F238E27FC236}">
                <a16:creationId xmlns:a16="http://schemas.microsoft.com/office/drawing/2014/main" id="{9BDAA57A-7B75-B6FF-C407-ABDBD17ECC61}"/>
              </a:ext>
            </a:extLst>
          </p:cNvPr>
          <p:cNvSpPr txBox="1">
            <a:spLocks/>
          </p:cNvSpPr>
          <p:nvPr/>
        </p:nvSpPr>
        <p:spPr>
          <a:xfrm>
            <a:off x="2547752" y="3636296"/>
            <a:ext cx="7096496" cy="1721492"/>
          </a:xfrm>
          <a:prstGeom prst="roundRect">
            <a:avLst>
              <a:gd name="adj" fmla="val 23876"/>
            </a:avLst>
          </a:prstGeom>
          <a:solidFill>
            <a:schemeClr val="bg1"/>
          </a:solidFill>
        </p:spPr>
        <p:txBody>
          <a:bodyPr anchor="ctr">
            <a:normAutofit fontScale="850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lumMod val="75000"/>
                  </a:schemeClr>
                </a:solidFill>
                <a:latin typeface="+mn-lt"/>
                <a:ea typeface="+mn-ea"/>
                <a:cs typeface="+mn-cs"/>
              </a:defRPr>
            </a:lvl1pPr>
            <a:lvl2pPr marL="685800" indent="-2286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lumMod val="75000"/>
                  </a:schemeClr>
                </a:solidFill>
                <a:latin typeface="+mn-lt"/>
                <a:ea typeface="+mn-ea"/>
                <a:cs typeface="+mn-cs"/>
              </a:defRPr>
            </a:lvl2pPr>
            <a:lvl3pPr marL="1143000" indent="-228600" algn="l" defTabSz="914400" rtl="0" eaLnBrk="1" latinLnBrk="0" hangingPunct="1">
              <a:lnSpc>
                <a:spcPct val="100000"/>
              </a:lnSpc>
              <a:spcBef>
                <a:spcPts val="500"/>
              </a:spcBef>
              <a:buClr>
                <a:schemeClr val="tx2">
                  <a:lumMod val="60000"/>
                  <a:lumOff val="40000"/>
                </a:schemeClr>
              </a:buClr>
              <a:buFont typeface="Arial" panose="020B0604020202020204" pitchFamily="34" charset="0"/>
              <a:buChar char="–"/>
              <a:defRPr sz="1800" kern="1200">
                <a:solidFill>
                  <a:schemeClr val="tx1">
                    <a:lumMod val="7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
                <a:srgbClr val="ED7D31"/>
              </a:buClr>
              <a:buSzTx/>
              <a:buFont typeface="Arial" panose="020B0604020202020204" pitchFamily="34" charset="0"/>
              <a:buNone/>
              <a:tabLst/>
              <a:defRPr/>
            </a:pP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Saturday, October 14, 2023 </a:t>
            </a:r>
            <a:b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br>
            <a:r>
              <a:rPr kumimoji="0" lang="en-US" sz="2800" b="1"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9:00am – 2:45pm CT </a:t>
            </a:r>
          </a:p>
          <a:p>
            <a:pPr marL="0" marR="0" lvl="0" indent="0" algn="ctr" defTabSz="914400" rtl="0" eaLnBrk="1" fontAlgn="auto" latinLnBrk="0" hangingPunct="1">
              <a:lnSpc>
                <a:spcPct val="120000"/>
              </a:lnSpc>
              <a:spcBef>
                <a:spcPts val="1000"/>
              </a:spcBef>
              <a:spcAft>
                <a:spcPts val="600"/>
              </a:spcAft>
              <a:buClr>
                <a:srgbClr val="ED7D31"/>
              </a:buClr>
              <a:buSzTx/>
              <a:buFont typeface="Arial" panose="020B0604020202020204" pitchFamily="34" charset="0"/>
              <a:buNone/>
              <a:tabLst/>
              <a:defRPr/>
            </a:pPr>
            <a:r>
              <a:rPr kumimoji="0" lang="en-US" sz="1900" b="0" i="0" u="none" strike="noStrike" kern="1200" cap="none" spc="0" normalizeH="0" baseline="0" noProof="0" dirty="0">
                <a:ln>
                  <a:noFill/>
                </a:ln>
                <a:solidFill>
                  <a:srgbClr val="03549F"/>
                </a:solidFill>
                <a:effectLst/>
                <a:uLnTx/>
                <a:uFillTx/>
                <a:latin typeface="Century Gothic" panose="020B0502020202020204" pitchFamily="34" charset="0"/>
                <a:ea typeface="+mn-ea"/>
                <a:cs typeface="+mn-cs"/>
              </a:rPr>
              <a:t>InterContinental Chicago Magnificent Mile Hotel | Chicago, IL</a:t>
            </a:r>
          </a:p>
        </p:txBody>
      </p:sp>
      <p:sp>
        <p:nvSpPr>
          <p:cNvPr id="21" name="TextBox 20">
            <a:extLst>
              <a:ext uri="{FF2B5EF4-FFF2-40B4-BE49-F238E27FC236}">
                <a16:creationId xmlns:a16="http://schemas.microsoft.com/office/drawing/2014/main" id="{CC9FF750-37FB-61C7-B7B7-50EC6E352E9A}"/>
              </a:ext>
            </a:extLst>
          </p:cNvPr>
          <p:cNvSpPr txBox="1"/>
          <p:nvPr/>
        </p:nvSpPr>
        <p:spPr>
          <a:xfrm>
            <a:off x="4547555" y="5715816"/>
            <a:ext cx="5419406"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This activity is supported by independent educational grants from Actelion Pharmaceuticals US, Division of Janssen Pharmaceuticals and United Therapeutics Corporation. </a:t>
            </a:r>
            <a:b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Jointly provided by the Global Learning Collaborative (GLC) and Total CME, LLC.</a:t>
            </a:r>
          </a:p>
        </p:txBody>
      </p:sp>
      <p:pic>
        <p:nvPicPr>
          <p:cNvPr id="6" name="Picture 5" descr="A blue lines on a black background&#10;&#10;Description automatically generated">
            <a:extLst>
              <a:ext uri="{FF2B5EF4-FFF2-40B4-BE49-F238E27FC236}">
                <a16:creationId xmlns:a16="http://schemas.microsoft.com/office/drawing/2014/main" id="{980869EC-E7D9-AE56-DF99-AF0A189E5FD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688482" y="5357788"/>
            <a:ext cx="4503517" cy="1500212"/>
          </a:xfrm>
          <a:prstGeom prst="rect">
            <a:avLst/>
          </a:prstGeom>
        </p:spPr>
      </p:pic>
      <p:grpSp>
        <p:nvGrpSpPr>
          <p:cNvPr id="3" name="Group 2">
            <a:extLst>
              <a:ext uri="{FF2B5EF4-FFF2-40B4-BE49-F238E27FC236}">
                <a16:creationId xmlns:a16="http://schemas.microsoft.com/office/drawing/2014/main" id="{EDB27271-DE73-2B08-CBE7-034CB9FF096D}"/>
              </a:ext>
            </a:extLst>
          </p:cNvPr>
          <p:cNvGrpSpPr/>
          <p:nvPr/>
        </p:nvGrpSpPr>
        <p:grpSpPr>
          <a:xfrm>
            <a:off x="2148346" y="5782649"/>
            <a:ext cx="2226924" cy="452122"/>
            <a:chOff x="6988995" y="4117401"/>
            <a:chExt cx="3016124" cy="612349"/>
          </a:xfrm>
        </p:grpSpPr>
        <p:pic>
          <p:nvPicPr>
            <p:cNvPr id="4" name="Picture 2">
              <a:extLst>
                <a:ext uri="{FF2B5EF4-FFF2-40B4-BE49-F238E27FC236}">
                  <a16:creationId xmlns:a16="http://schemas.microsoft.com/office/drawing/2014/main" id="{D3536F55-ACC6-1C1A-5D12-5D5E2686E35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a:ext>
              </a:extLst>
            </a:blip>
            <a:srcRect/>
            <a:stretch>
              <a:fillRect/>
            </a:stretch>
          </p:blipFill>
          <p:spPr bwMode="auto">
            <a:xfrm>
              <a:off x="6988995" y="4117401"/>
              <a:ext cx="1654996" cy="612349"/>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6668574A-F3A7-564E-A8E2-83A8AE992D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767281" y="4117401"/>
              <a:ext cx="1237838" cy="600164"/>
            </a:xfrm>
            <a:prstGeom prst="rect">
              <a:avLst/>
            </a:prstGeom>
          </p:spPr>
        </p:pic>
      </p:grpSp>
    </p:spTree>
    <p:extLst>
      <p:ext uri="{BB962C8B-B14F-4D97-AF65-F5344CB8AC3E}">
        <p14:creationId xmlns:p14="http://schemas.microsoft.com/office/powerpoint/2010/main" val="2046093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C82C3-E7D4-FB84-38D2-DE6E5DD996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9200" y="19050"/>
            <a:ext cx="7213600" cy="6819900"/>
          </a:xfrm>
          <a:prstGeom prst="rect">
            <a:avLst/>
          </a:prstGeom>
        </p:spPr>
      </p:pic>
    </p:spTree>
    <p:extLst>
      <p:ext uri="{BB962C8B-B14F-4D97-AF65-F5344CB8AC3E}">
        <p14:creationId xmlns:p14="http://schemas.microsoft.com/office/powerpoint/2010/main" val="1465493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11">
            <a:hlinkClick r:id="" action="ppaction://media"/>
            <a:extLst>
              <a:ext uri="{FF2B5EF4-FFF2-40B4-BE49-F238E27FC236}">
                <a16:creationId xmlns:a16="http://schemas.microsoft.com/office/drawing/2014/main" id="{4D281AFA-7BA0-53A3-9A01-2BD698B140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9819" y="4763"/>
            <a:ext cx="7472362" cy="6858000"/>
          </a:xfrm>
          <a:prstGeom prst="rect">
            <a:avLst/>
          </a:prstGeom>
        </p:spPr>
      </p:pic>
    </p:spTree>
    <p:extLst>
      <p:ext uri="{BB962C8B-B14F-4D97-AF65-F5344CB8AC3E}">
        <p14:creationId xmlns:p14="http://schemas.microsoft.com/office/powerpoint/2010/main" val="412846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X-ray of a person's body&#10;&#10;Description automatically generated">
            <a:extLst>
              <a:ext uri="{FF2B5EF4-FFF2-40B4-BE49-F238E27FC236}">
                <a16:creationId xmlns:a16="http://schemas.microsoft.com/office/drawing/2014/main" id="{8E5A16F6-234A-6F46-624A-AC6872DD4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52413" y="0"/>
            <a:ext cx="7264400" cy="6858000"/>
          </a:xfrm>
          <a:prstGeom prst="rect">
            <a:avLst/>
          </a:prstGeom>
        </p:spPr>
      </p:pic>
    </p:spTree>
    <p:extLst>
      <p:ext uri="{BB962C8B-B14F-4D97-AF65-F5344CB8AC3E}">
        <p14:creationId xmlns:p14="http://schemas.microsoft.com/office/powerpoint/2010/main" val="1313844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de13">
            <a:hlinkClick r:id="" action="ppaction://media"/>
            <a:extLst>
              <a:ext uri="{FF2B5EF4-FFF2-40B4-BE49-F238E27FC236}">
                <a16:creationId xmlns:a16="http://schemas.microsoft.com/office/drawing/2014/main" id="{4910B00D-C6E8-1437-52E3-F1A745FFB59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60384" y="4763"/>
            <a:ext cx="7472362" cy="6858000"/>
          </a:xfrm>
          <a:prstGeom prst="rect">
            <a:avLst/>
          </a:prstGeom>
        </p:spPr>
      </p:pic>
      <p:cxnSp>
        <p:nvCxnSpPr>
          <p:cNvPr id="5" name="Straight Arrow Connector 4">
            <a:extLst>
              <a:ext uri="{FF2B5EF4-FFF2-40B4-BE49-F238E27FC236}">
                <a16:creationId xmlns:a16="http://schemas.microsoft.com/office/drawing/2014/main" id="{87C11DC5-207A-B142-42D8-4FE692112AEE}"/>
              </a:ext>
            </a:extLst>
          </p:cNvPr>
          <p:cNvCxnSpPr/>
          <p:nvPr/>
        </p:nvCxnSpPr>
        <p:spPr>
          <a:xfrm flipV="1">
            <a:off x="5370286" y="3222171"/>
            <a:ext cx="1712685" cy="1886858"/>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A91C59D-9329-A8B2-E3D4-FE2506D2C7A7}"/>
              </a:ext>
            </a:extLst>
          </p:cNvPr>
          <p:cNvCxnSpPr>
            <a:cxnSpLocks/>
          </p:cNvCxnSpPr>
          <p:nvPr/>
        </p:nvCxnSpPr>
        <p:spPr>
          <a:xfrm flipH="1">
            <a:off x="4165600" y="2394857"/>
            <a:ext cx="1799771" cy="1879488"/>
          </a:xfrm>
          <a:prstGeom prst="straightConnector1">
            <a:avLst/>
          </a:prstGeom>
          <a:ln w="1270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5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73C11-C89A-7D81-1525-CB86D5CD4601}"/>
              </a:ext>
            </a:extLst>
          </p:cNvPr>
          <p:cNvSpPr>
            <a:spLocks noGrp="1"/>
          </p:cNvSpPr>
          <p:nvPr>
            <p:ph type="title"/>
          </p:nvPr>
        </p:nvSpPr>
        <p:spPr/>
        <p:txBody>
          <a:bodyPr/>
          <a:lstStyle/>
          <a:p>
            <a:r>
              <a:rPr lang="en-US" dirty="0"/>
              <a:t>RHC Trend</a:t>
            </a:r>
          </a:p>
        </p:txBody>
      </p:sp>
      <p:graphicFrame>
        <p:nvGraphicFramePr>
          <p:cNvPr id="4" name="Table 3">
            <a:extLst>
              <a:ext uri="{FF2B5EF4-FFF2-40B4-BE49-F238E27FC236}">
                <a16:creationId xmlns:a16="http://schemas.microsoft.com/office/drawing/2014/main" id="{3040F1CD-C4B9-5579-3051-DA33710FDC82}"/>
              </a:ext>
            </a:extLst>
          </p:cNvPr>
          <p:cNvGraphicFramePr>
            <a:graphicFrameLocks noGrp="1"/>
          </p:cNvGraphicFramePr>
          <p:nvPr/>
        </p:nvGraphicFramePr>
        <p:xfrm>
          <a:off x="762000" y="1913464"/>
          <a:ext cx="10668000" cy="3479802"/>
        </p:xfrm>
        <a:graphic>
          <a:graphicData uri="http://schemas.openxmlformats.org/drawingml/2006/table">
            <a:tbl>
              <a:tblPr firstRow="1" bandRow="1">
                <a:tableStyleId>{5C22544A-7EE6-4342-B048-85BDC9FD1C3A}</a:tableStyleId>
              </a:tblPr>
              <a:tblGrid>
                <a:gridCol w="1778000">
                  <a:extLst>
                    <a:ext uri="{9D8B030D-6E8A-4147-A177-3AD203B41FA5}">
                      <a16:colId xmlns:a16="http://schemas.microsoft.com/office/drawing/2014/main" val="4094432650"/>
                    </a:ext>
                  </a:extLst>
                </a:gridCol>
                <a:gridCol w="1778000">
                  <a:extLst>
                    <a:ext uri="{9D8B030D-6E8A-4147-A177-3AD203B41FA5}">
                      <a16:colId xmlns:a16="http://schemas.microsoft.com/office/drawing/2014/main" val="3446249963"/>
                    </a:ext>
                  </a:extLst>
                </a:gridCol>
                <a:gridCol w="1778000">
                  <a:extLst>
                    <a:ext uri="{9D8B030D-6E8A-4147-A177-3AD203B41FA5}">
                      <a16:colId xmlns:a16="http://schemas.microsoft.com/office/drawing/2014/main" val="1137547959"/>
                    </a:ext>
                  </a:extLst>
                </a:gridCol>
                <a:gridCol w="1778000">
                  <a:extLst>
                    <a:ext uri="{9D8B030D-6E8A-4147-A177-3AD203B41FA5}">
                      <a16:colId xmlns:a16="http://schemas.microsoft.com/office/drawing/2014/main" val="4202268511"/>
                    </a:ext>
                  </a:extLst>
                </a:gridCol>
                <a:gridCol w="1778000">
                  <a:extLst>
                    <a:ext uri="{9D8B030D-6E8A-4147-A177-3AD203B41FA5}">
                      <a16:colId xmlns:a16="http://schemas.microsoft.com/office/drawing/2014/main" val="792266453"/>
                    </a:ext>
                  </a:extLst>
                </a:gridCol>
                <a:gridCol w="1778000">
                  <a:extLst>
                    <a:ext uri="{9D8B030D-6E8A-4147-A177-3AD203B41FA5}">
                      <a16:colId xmlns:a16="http://schemas.microsoft.com/office/drawing/2014/main" val="389953644"/>
                    </a:ext>
                  </a:extLst>
                </a:gridCol>
              </a:tblGrid>
              <a:tr h="1159934">
                <a:tc>
                  <a:txBody>
                    <a:bodyPr/>
                    <a:lstStyle/>
                    <a:p>
                      <a:r>
                        <a:rPr lang="en-US" sz="2400" dirty="0"/>
                        <a:t>DATE</a:t>
                      </a:r>
                    </a:p>
                  </a:txBody>
                  <a:tcPr anchor="ctr"/>
                </a:tc>
                <a:tc>
                  <a:txBody>
                    <a:bodyPr/>
                    <a:lstStyle/>
                    <a:p>
                      <a:r>
                        <a:rPr lang="en-US" sz="2400" dirty="0"/>
                        <a:t>RA</a:t>
                      </a:r>
                    </a:p>
                  </a:txBody>
                  <a:tcPr anchor="ctr"/>
                </a:tc>
                <a:tc>
                  <a:txBody>
                    <a:bodyPr/>
                    <a:lstStyle/>
                    <a:p>
                      <a:r>
                        <a:rPr lang="en-US" sz="2400" dirty="0"/>
                        <a:t>PA</a:t>
                      </a:r>
                    </a:p>
                  </a:txBody>
                  <a:tcPr anchor="ctr"/>
                </a:tc>
                <a:tc>
                  <a:txBody>
                    <a:bodyPr/>
                    <a:lstStyle/>
                    <a:p>
                      <a:r>
                        <a:rPr lang="en-US" sz="2400" dirty="0"/>
                        <a:t>PCWP</a:t>
                      </a:r>
                    </a:p>
                  </a:txBody>
                  <a:tcPr anchor="ctr"/>
                </a:tc>
                <a:tc>
                  <a:txBody>
                    <a:bodyPr/>
                    <a:lstStyle/>
                    <a:p>
                      <a:r>
                        <a:rPr lang="en-US" sz="2400" dirty="0"/>
                        <a:t>PVR</a:t>
                      </a:r>
                    </a:p>
                  </a:txBody>
                  <a:tcPr anchor="ctr"/>
                </a:tc>
                <a:tc>
                  <a:txBody>
                    <a:bodyPr/>
                    <a:lstStyle/>
                    <a:p>
                      <a:r>
                        <a:rPr lang="en-US" sz="2400" dirty="0"/>
                        <a:t>CO/CI</a:t>
                      </a:r>
                    </a:p>
                  </a:txBody>
                  <a:tcPr anchor="ctr"/>
                </a:tc>
                <a:extLst>
                  <a:ext uri="{0D108BD9-81ED-4DB2-BD59-A6C34878D82A}">
                    <a16:rowId xmlns:a16="http://schemas.microsoft.com/office/drawing/2014/main" val="2310107615"/>
                  </a:ext>
                </a:extLst>
              </a:tr>
              <a:tr h="1159934">
                <a:tc>
                  <a:txBody>
                    <a:bodyPr/>
                    <a:lstStyle/>
                    <a:p>
                      <a:r>
                        <a:rPr lang="en-US" sz="2400" dirty="0"/>
                        <a:t>10/19/22</a:t>
                      </a:r>
                    </a:p>
                  </a:txBody>
                  <a:tcPr anchor="ctr"/>
                </a:tc>
                <a:tc>
                  <a:txBody>
                    <a:bodyPr/>
                    <a:lstStyle/>
                    <a:p>
                      <a:r>
                        <a:rPr lang="en-US" sz="2400" dirty="0"/>
                        <a:t>13</a:t>
                      </a:r>
                    </a:p>
                  </a:txBody>
                  <a:tcPr anchor="ctr"/>
                </a:tc>
                <a:tc>
                  <a:txBody>
                    <a:bodyPr/>
                    <a:lstStyle/>
                    <a:p>
                      <a:r>
                        <a:rPr lang="en-US" sz="2400" dirty="0"/>
                        <a:t>55/22/34</a:t>
                      </a:r>
                    </a:p>
                  </a:txBody>
                  <a:tcPr anchor="ctr"/>
                </a:tc>
                <a:tc>
                  <a:txBody>
                    <a:bodyPr/>
                    <a:lstStyle/>
                    <a:p>
                      <a:r>
                        <a:rPr lang="en-US" sz="2400" dirty="0"/>
                        <a:t>14</a:t>
                      </a:r>
                    </a:p>
                  </a:txBody>
                  <a:tcPr anchor="ctr"/>
                </a:tc>
                <a:tc>
                  <a:txBody>
                    <a:bodyPr/>
                    <a:lstStyle/>
                    <a:p>
                      <a:r>
                        <a:rPr lang="en-US" sz="2400" dirty="0"/>
                        <a:t>4.24</a:t>
                      </a:r>
                    </a:p>
                  </a:txBody>
                  <a:tcPr anchor="ctr"/>
                </a:tc>
                <a:tc>
                  <a:txBody>
                    <a:bodyPr/>
                    <a:lstStyle/>
                    <a:p>
                      <a:r>
                        <a:rPr lang="en-US" sz="2400" dirty="0"/>
                        <a:t>5.33/4.71</a:t>
                      </a:r>
                    </a:p>
                  </a:txBody>
                  <a:tcPr anchor="ctr"/>
                </a:tc>
                <a:extLst>
                  <a:ext uri="{0D108BD9-81ED-4DB2-BD59-A6C34878D82A}">
                    <a16:rowId xmlns:a16="http://schemas.microsoft.com/office/drawing/2014/main" val="2300644765"/>
                  </a:ext>
                </a:extLst>
              </a:tr>
              <a:tr h="1159934">
                <a:tc>
                  <a:txBody>
                    <a:bodyPr/>
                    <a:lstStyle/>
                    <a:p>
                      <a:r>
                        <a:rPr lang="en-US" sz="2400" dirty="0"/>
                        <a:t>2/9/23</a:t>
                      </a:r>
                    </a:p>
                  </a:txBody>
                  <a:tcPr anchor="ctr"/>
                </a:tc>
                <a:tc>
                  <a:txBody>
                    <a:bodyPr/>
                    <a:lstStyle/>
                    <a:p>
                      <a:r>
                        <a:rPr lang="en-US" sz="2400" dirty="0"/>
                        <a:t>7</a:t>
                      </a:r>
                    </a:p>
                  </a:txBody>
                  <a:tcPr anchor="ctr"/>
                </a:tc>
                <a:tc>
                  <a:txBody>
                    <a:bodyPr/>
                    <a:lstStyle/>
                    <a:p>
                      <a:r>
                        <a:rPr lang="en-US" sz="2400" dirty="0"/>
                        <a:t>44/15/24</a:t>
                      </a:r>
                    </a:p>
                  </a:txBody>
                  <a:tcPr anchor="ctr"/>
                </a:tc>
                <a:tc>
                  <a:txBody>
                    <a:bodyPr/>
                    <a:lstStyle/>
                    <a:p>
                      <a:r>
                        <a:rPr lang="en-US" sz="2400" dirty="0"/>
                        <a:t>9</a:t>
                      </a:r>
                    </a:p>
                  </a:txBody>
                  <a:tcPr anchor="ctr"/>
                </a:tc>
                <a:tc>
                  <a:txBody>
                    <a:bodyPr/>
                    <a:lstStyle/>
                    <a:p>
                      <a:r>
                        <a:rPr lang="en-US" sz="2400" dirty="0"/>
                        <a:t>2.28</a:t>
                      </a:r>
                    </a:p>
                  </a:txBody>
                  <a:tcPr anchor="ctr"/>
                </a:tc>
                <a:tc>
                  <a:txBody>
                    <a:bodyPr/>
                    <a:lstStyle/>
                    <a:p>
                      <a:r>
                        <a:rPr lang="en-US" sz="2400" dirty="0"/>
                        <a:t>5.47/6.57</a:t>
                      </a:r>
                    </a:p>
                  </a:txBody>
                  <a:tcPr anchor="ctr"/>
                </a:tc>
                <a:extLst>
                  <a:ext uri="{0D108BD9-81ED-4DB2-BD59-A6C34878D82A}">
                    <a16:rowId xmlns:a16="http://schemas.microsoft.com/office/drawing/2014/main" val="2657349167"/>
                  </a:ext>
                </a:extLst>
              </a:tr>
            </a:tbl>
          </a:graphicData>
        </a:graphic>
      </p:graphicFrame>
      <p:sp>
        <p:nvSpPr>
          <p:cNvPr id="3" name="Footer Placeholder 2">
            <a:extLst>
              <a:ext uri="{FF2B5EF4-FFF2-40B4-BE49-F238E27FC236}">
                <a16:creationId xmlns:a16="http://schemas.microsoft.com/office/drawing/2014/main" id="{42F440EE-44BA-0DE5-E253-8DFDBC0256F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AFAFA">
                    <a:lumMod val="25000"/>
                  </a:srgbClr>
                </a:solidFill>
                <a:effectLst/>
                <a:uLnTx/>
                <a:uFillTx/>
                <a:latin typeface="Arial" panose="020B0604020202020204"/>
                <a:ea typeface="+mn-ea"/>
                <a:cs typeface="+mn-cs"/>
              </a:rPr>
              <a:t>PCWP, pulmonary capillary wedge pressure.</a:t>
            </a:r>
          </a:p>
        </p:txBody>
      </p:sp>
    </p:spTree>
    <p:extLst>
      <p:ext uri="{BB962C8B-B14F-4D97-AF65-F5344CB8AC3E}">
        <p14:creationId xmlns:p14="http://schemas.microsoft.com/office/powerpoint/2010/main" val="303153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181EB7B-EE13-0040-C036-8B7D7463D73B}"/>
              </a:ext>
            </a:extLst>
          </p:cNvPr>
          <p:cNvGraphicFramePr>
            <a:graphicFrameLocks noGrp="1"/>
          </p:cNvGraphicFramePr>
          <p:nvPr/>
        </p:nvGraphicFramePr>
        <p:xfrm>
          <a:off x="1076677" y="1718524"/>
          <a:ext cx="10038646" cy="4360542"/>
        </p:xfrm>
        <a:graphic>
          <a:graphicData uri="http://schemas.openxmlformats.org/drawingml/2006/table">
            <a:tbl>
              <a:tblPr firstRow="1" bandRow="1">
                <a:tableStyleId>{5C22544A-7EE6-4342-B048-85BDC9FD1C3A}</a:tableStyleId>
              </a:tblPr>
              <a:tblGrid>
                <a:gridCol w="5019323">
                  <a:extLst>
                    <a:ext uri="{9D8B030D-6E8A-4147-A177-3AD203B41FA5}">
                      <a16:colId xmlns:a16="http://schemas.microsoft.com/office/drawing/2014/main" val="3790393801"/>
                    </a:ext>
                  </a:extLst>
                </a:gridCol>
                <a:gridCol w="5019323">
                  <a:extLst>
                    <a:ext uri="{9D8B030D-6E8A-4147-A177-3AD203B41FA5}">
                      <a16:colId xmlns:a16="http://schemas.microsoft.com/office/drawing/2014/main" val="1788264763"/>
                    </a:ext>
                  </a:extLst>
                </a:gridCol>
              </a:tblGrid>
              <a:tr h="726757">
                <a:tc>
                  <a:txBody>
                    <a:bodyPr/>
                    <a:lstStyle/>
                    <a:p>
                      <a:r>
                        <a:rPr lang="en-US" sz="2200" dirty="0"/>
                        <a:t>DATE</a:t>
                      </a:r>
                    </a:p>
                  </a:txBody>
                  <a:tcPr marL="112935" marR="112935" marT="56467" marB="56467" anchor="ctr"/>
                </a:tc>
                <a:tc>
                  <a:txBody>
                    <a:bodyPr/>
                    <a:lstStyle/>
                    <a:p>
                      <a:r>
                        <a:rPr lang="en-US" sz="2200" dirty="0"/>
                        <a:t>DISTANCE</a:t>
                      </a:r>
                    </a:p>
                  </a:txBody>
                  <a:tcPr marL="112935" marR="112935" marT="56467" marB="56467" anchor="ctr"/>
                </a:tc>
                <a:extLst>
                  <a:ext uri="{0D108BD9-81ED-4DB2-BD59-A6C34878D82A}">
                    <a16:rowId xmlns:a16="http://schemas.microsoft.com/office/drawing/2014/main" val="4059026246"/>
                  </a:ext>
                </a:extLst>
              </a:tr>
              <a:tr h="726757">
                <a:tc>
                  <a:txBody>
                    <a:bodyPr/>
                    <a:lstStyle/>
                    <a:p>
                      <a:r>
                        <a:rPr lang="en-US" sz="2200" b="1" dirty="0"/>
                        <a:t>6/29/22</a:t>
                      </a:r>
                      <a:endParaRPr lang="en-US" sz="2200" dirty="0"/>
                    </a:p>
                  </a:txBody>
                  <a:tcPr marL="112935" marR="112935" marT="56467" marB="56467" anchor="ctr"/>
                </a:tc>
                <a:tc>
                  <a:txBody>
                    <a:bodyPr/>
                    <a:lstStyle/>
                    <a:p>
                      <a:r>
                        <a:rPr lang="en-US" sz="2200" b="1" dirty="0"/>
                        <a:t>314 (52%)</a:t>
                      </a:r>
                      <a:endParaRPr lang="en-US" sz="2200" dirty="0"/>
                    </a:p>
                  </a:txBody>
                  <a:tcPr marL="112935" marR="112935" marT="56467" marB="56467" anchor="ctr"/>
                </a:tc>
                <a:extLst>
                  <a:ext uri="{0D108BD9-81ED-4DB2-BD59-A6C34878D82A}">
                    <a16:rowId xmlns:a16="http://schemas.microsoft.com/office/drawing/2014/main" val="1029917905"/>
                  </a:ext>
                </a:extLst>
              </a:tr>
              <a:tr h="726757">
                <a:tc>
                  <a:txBody>
                    <a:bodyPr/>
                    <a:lstStyle/>
                    <a:p>
                      <a:r>
                        <a:rPr lang="en-US" sz="2200" dirty="0"/>
                        <a:t>10/3/22</a:t>
                      </a:r>
                    </a:p>
                  </a:txBody>
                  <a:tcPr marL="112935" marR="112935" marT="56467" marB="56467" anchor="ctr"/>
                </a:tc>
                <a:tc>
                  <a:txBody>
                    <a:bodyPr/>
                    <a:lstStyle/>
                    <a:p>
                      <a:r>
                        <a:rPr lang="en-US" sz="2200" dirty="0"/>
                        <a:t>378 (63%)</a:t>
                      </a:r>
                    </a:p>
                  </a:txBody>
                  <a:tcPr marL="112935" marR="112935" marT="56467" marB="56467" anchor="ctr"/>
                </a:tc>
                <a:extLst>
                  <a:ext uri="{0D108BD9-81ED-4DB2-BD59-A6C34878D82A}">
                    <a16:rowId xmlns:a16="http://schemas.microsoft.com/office/drawing/2014/main" val="1884144114"/>
                  </a:ext>
                </a:extLst>
              </a:tr>
              <a:tr h="726757">
                <a:tc>
                  <a:txBody>
                    <a:bodyPr/>
                    <a:lstStyle/>
                    <a:p>
                      <a:r>
                        <a:rPr lang="en-US" sz="2200" dirty="0"/>
                        <a:t>12/27/22</a:t>
                      </a:r>
                    </a:p>
                  </a:txBody>
                  <a:tcPr marL="112935" marR="112935" marT="56467" marB="56467" anchor="ctr"/>
                </a:tc>
                <a:tc>
                  <a:txBody>
                    <a:bodyPr/>
                    <a:lstStyle/>
                    <a:p>
                      <a:r>
                        <a:rPr lang="en-US" sz="2200" dirty="0"/>
                        <a:t>367 (61%)</a:t>
                      </a:r>
                    </a:p>
                  </a:txBody>
                  <a:tcPr marL="112935" marR="112935" marT="56467" marB="56467" anchor="ctr"/>
                </a:tc>
                <a:extLst>
                  <a:ext uri="{0D108BD9-81ED-4DB2-BD59-A6C34878D82A}">
                    <a16:rowId xmlns:a16="http://schemas.microsoft.com/office/drawing/2014/main" val="3762575244"/>
                  </a:ext>
                </a:extLst>
              </a:tr>
              <a:tr h="726757">
                <a:tc>
                  <a:txBody>
                    <a:bodyPr/>
                    <a:lstStyle/>
                    <a:p>
                      <a:r>
                        <a:rPr lang="en-US" sz="2200" dirty="0"/>
                        <a:t>2/22/23</a:t>
                      </a:r>
                    </a:p>
                  </a:txBody>
                  <a:tcPr marL="112935" marR="112935" marT="56467" marB="56467" anchor="ctr"/>
                </a:tc>
                <a:tc>
                  <a:txBody>
                    <a:bodyPr/>
                    <a:lstStyle/>
                    <a:p>
                      <a:r>
                        <a:rPr lang="en-US" sz="2200" dirty="0"/>
                        <a:t>491/603 (81%)</a:t>
                      </a:r>
                    </a:p>
                  </a:txBody>
                  <a:tcPr marL="112935" marR="112935" marT="56467" marB="56467" anchor="ctr"/>
                </a:tc>
                <a:extLst>
                  <a:ext uri="{0D108BD9-81ED-4DB2-BD59-A6C34878D82A}">
                    <a16:rowId xmlns:a16="http://schemas.microsoft.com/office/drawing/2014/main" val="2823393443"/>
                  </a:ext>
                </a:extLst>
              </a:tr>
              <a:tr h="726757">
                <a:tc>
                  <a:txBody>
                    <a:bodyPr/>
                    <a:lstStyle/>
                    <a:p>
                      <a:r>
                        <a:rPr lang="en-US" sz="2200" b="1" dirty="0"/>
                        <a:t>6/19/2023 </a:t>
                      </a:r>
                      <a:endParaRPr lang="en-US" sz="2200" dirty="0"/>
                    </a:p>
                  </a:txBody>
                  <a:tcPr marL="112935" marR="112935" marT="56467" marB="56467" anchor="ctr"/>
                </a:tc>
                <a:tc>
                  <a:txBody>
                    <a:bodyPr/>
                    <a:lstStyle/>
                    <a:p>
                      <a:r>
                        <a:rPr lang="en-US" sz="2200" b="1" dirty="0"/>
                        <a:t>542/603 (90%)</a:t>
                      </a:r>
                      <a:endParaRPr lang="en-US" sz="2200" dirty="0"/>
                    </a:p>
                  </a:txBody>
                  <a:tcPr marL="112935" marR="112935" marT="56467" marB="56467" anchor="ctr"/>
                </a:tc>
                <a:extLst>
                  <a:ext uri="{0D108BD9-81ED-4DB2-BD59-A6C34878D82A}">
                    <a16:rowId xmlns:a16="http://schemas.microsoft.com/office/drawing/2014/main" val="3441412517"/>
                  </a:ext>
                </a:extLst>
              </a:tr>
            </a:tbl>
          </a:graphicData>
        </a:graphic>
      </p:graphicFrame>
      <p:sp>
        <p:nvSpPr>
          <p:cNvPr id="2" name="Title 1">
            <a:extLst>
              <a:ext uri="{FF2B5EF4-FFF2-40B4-BE49-F238E27FC236}">
                <a16:creationId xmlns:a16="http://schemas.microsoft.com/office/drawing/2014/main" id="{72C4FC14-41F2-E505-E182-0C485BDA9647}"/>
              </a:ext>
            </a:extLst>
          </p:cNvPr>
          <p:cNvSpPr>
            <a:spLocks noGrp="1"/>
          </p:cNvSpPr>
          <p:nvPr>
            <p:ph type="title"/>
          </p:nvPr>
        </p:nvSpPr>
        <p:spPr/>
        <p:txBody>
          <a:bodyPr/>
          <a:lstStyle/>
          <a:p>
            <a:r>
              <a:rPr lang="en-US"/>
              <a:t>6-MWT Trend</a:t>
            </a:r>
            <a:endParaRPr lang="en-US" dirty="0"/>
          </a:p>
        </p:txBody>
      </p:sp>
      <p:sp>
        <p:nvSpPr>
          <p:cNvPr id="5" name="Oval 4">
            <a:extLst>
              <a:ext uri="{FF2B5EF4-FFF2-40B4-BE49-F238E27FC236}">
                <a16:creationId xmlns:a16="http://schemas.microsoft.com/office/drawing/2014/main" id="{CE68F8C4-5C60-DEF2-6065-7A5A006D3CAB}"/>
              </a:ext>
            </a:extLst>
          </p:cNvPr>
          <p:cNvSpPr/>
          <p:nvPr/>
        </p:nvSpPr>
        <p:spPr>
          <a:xfrm>
            <a:off x="5794274" y="2483771"/>
            <a:ext cx="2271386" cy="640429"/>
          </a:xfrm>
          <a:prstGeom prst="ellipse">
            <a:avLst/>
          </a:prstGeom>
          <a:noFill/>
          <a:ln w="1079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Oval 10">
            <a:extLst>
              <a:ext uri="{FF2B5EF4-FFF2-40B4-BE49-F238E27FC236}">
                <a16:creationId xmlns:a16="http://schemas.microsoft.com/office/drawing/2014/main" id="{C4CCBD84-4C5C-92C6-B639-305E354344A6}"/>
              </a:ext>
            </a:extLst>
          </p:cNvPr>
          <p:cNvSpPr/>
          <p:nvPr/>
        </p:nvSpPr>
        <p:spPr>
          <a:xfrm>
            <a:off x="5794273" y="5413238"/>
            <a:ext cx="2672393" cy="640429"/>
          </a:xfrm>
          <a:prstGeom prst="ellipse">
            <a:avLst/>
          </a:prstGeom>
          <a:noFill/>
          <a:ln w="1079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5292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BB74-5179-70C9-9624-20515C1E5760}"/>
              </a:ext>
            </a:extLst>
          </p:cNvPr>
          <p:cNvSpPr>
            <a:spLocks noGrp="1"/>
          </p:cNvSpPr>
          <p:nvPr>
            <p:ph type="title"/>
          </p:nvPr>
        </p:nvSpPr>
        <p:spPr>
          <a:xfrm>
            <a:off x="609600" y="199505"/>
            <a:ext cx="10744200" cy="1185577"/>
          </a:xfrm>
        </p:spPr>
        <p:txBody>
          <a:bodyPr/>
          <a:lstStyle/>
          <a:p>
            <a:r>
              <a:rPr lang="en-US" dirty="0">
                <a:solidFill>
                  <a:schemeClr val="bg2">
                    <a:lumMod val="25000"/>
                  </a:schemeClr>
                </a:solidFill>
              </a:rPr>
              <a:t>Follow-Up 6/19/2023</a:t>
            </a:r>
          </a:p>
        </p:txBody>
      </p:sp>
      <p:sp>
        <p:nvSpPr>
          <p:cNvPr id="3" name="Content Placeholder 2">
            <a:extLst>
              <a:ext uri="{FF2B5EF4-FFF2-40B4-BE49-F238E27FC236}">
                <a16:creationId xmlns:a16="http://schemas.microsoft.com/office/drawing/2014/main" id="{D2CCFB67-415E-02BC-C88E-3E3B571673B7}"/>
              </a:ext>
            </a:extLst>
          </p:cNvPr>
          <p:cNvSpPr>
            <a:spLocks noGrp="1"/>
          </p:cNvSpPr>
          <p:nvPr>
            <p:ph idx="1"/>
          </p:nvPr>
        </p:nvSpPr>
        <p:spPr>
          <a:xfrm>
            <a:off x="609600" y="1477906"/>
            <a:ext cx="10744200" cy="4722477"/>
          </a:xfrm>
        </p:spPr>
        <p:txBody>
          <a:bodyPr>
            <a:normAutofit/>
          </a:bodyPr>
          <a:lstStyle/>
          <a:p>
            <a:r>
              <a:rPr lang="en-US" sz="2800" dirty="0">
                <a:solidFill>
                  <a:schemeClr val="bg2">
                    <a:lumMod val="25000"/>
                  </a:schemeClr>
                </a:solidFill>
              </a:rPr>
              <a:t>He reports very little dyspnea in his everyday life </a:t>
            </a:r>
          </a:p>
          <a:p>
            <a:endParaRPr lang="en-US" sz="2800" dirty="0">
              <a:solidFill>
                <a:schemeClr val="bg2">
                  <a:lumMod val="25000"/>
                </a:schemeClr>
              </a:solidFill>
            </a:endParaRPr>
          </a:p>
          <a:p>
            <a:r>
              <a:rPr lang="en-US" sz="2800" dirty="0">
                <a:solidFill>
                  <a:schemeClr val="bg2">
                    <a:lumMod val="25000"/>
                  </a:schemeClr>
                </a:solidFill>
              </a:rPr>
              <a:t>Able to climb 2 flight of stairs without shortness of breath. Rides a bicycle around 6 miles and recently went on a biking event and biked almost 17 miles throughout the day</a:t>
            </a:r>
          </a:p>
          <a:p>
            <a:endParaRPr lang="en-US" sz="2800" dirty="0">
              <a:solidFill>
                <a:schemeClr val="bg2">
                  <a:lumMod val="25000"/>
                </a:schemeClr>
              </a:solidFill>
            </a:endParaRPr>
          </a:p>
          <a:p>
            <a:r>
              <a:rPr lang="en-US" sz="2800" dirty="0">
                <a:solidFill>
                  <a:schemeClr val="bg2">
                    <a:lumMod val="25000"/>
                  </a:schemeClr>
                </a:solidFill>
              </a:rPr>
              <a:t>Classified World Health Organization Functional Class 1</a:t>
            </a:r>
            <a:endParaRPr lang="en-US" sz="2800" strike="sngStrike" dirty="0">
              <a:solidFill>
                <a:schemeClr val="bg2">
                  <a:lumMod val="25000"/>
                </a:schemeClr>
              </a:solidFill>
            </a:endParaRPr>
          </a:p>
        </p:txBody>
      </p:sp>
      <p:sp>
        <p:nvSpPr>
          <p:cNvPr id="4" name="Footer Placeholder 3">
            <a:extLst>
              <a:ext uri="{FF2B5EF4-FFF2-40B4-BE49-F238E27FC236}">
                <a16:creationId xmlns:a16="http://schemas.microsoft.com/office/drawing/2014/main" id="{35D481AE-C080-58A7-2F59-F991D171161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F3F3F">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68865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C52CB23-A893-F3BC-7EE2-D977C82AA838}"/>
              </a:ext>
            </a:extLst>
          </p:cNvPr>
          <p:cNvSpPr/>
          <p:nvPr/>
        </p:nvSpPr>
        <p:spPr>
          <a:xfrm>
            <a:off x="-1" y="0"/>
            <a:ext cx="12192000" cy="6858000"/>
          </a:xfrm>
          <a:prstGeom prst="rect">
            <a:avLst/>
          </a:prstGeom>
          <a:solidFill>
            <a:srgbClr val="009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Graphic 16" descr="User with solid fill">
            <a:extLst>
              <a:ext uri="{FF2B5EF4-FFF2-40B4-BE49-F238E27FC236}">
                <a16:creationId xmlns:a16="http://schemas.microsoft.com/office/drawing/2014/main" id="{74847793-B893-A93A-FFCC-6C95F2C9FE2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8418" t="35016" r="44861" b="50079"/>
          <a:stretch/>
        </p:blipFill>
        <p:spPr>
          <a:xfrm>
            <a:off x="6250613" y="0"/>
            <a:ext cx="5941387" cy="3314044"/>
          </a:xfrm>
          <a:prstGeom prst="rect">
            <a:avLst/>
          </a:prstGeom>
        </p:spPr>
      </p:pic>
      <p:sp>
        <p:nvSpPr>
          <p:cNvPr id="7" name="TextBox 6">
            <a:extLst>
              <a:ext uri="{FF2B5EF4-FFF2-40B4-BE49-F238E27FC236}">
                <a16:creationId xmlns:a16="http://schemas.microsoft.com/office/drawing/2014/main" id="{FD65D34E-012D-57F2-01D9-E33429ED2AC6}"/>
              </a:ext>
            </a:extLst>
          </p:cNvPr>
          <p:cNvSpPr txBox="1"/>
          <p:nvPr/>
        </p:nvSpPr>
        <p:spPr>
          <a:xfrm>
            <a:off x="870978" y="550718"/>
            <a:ext cx="77935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Looking for more resources </a:t>
            </a:r>
            <a:b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 this topic?</a:t>
            </a:r>
          </a:p>
        </p:txBody>
      </p:sp>
      <p:pic>
        <p:nvPicPr>
          <p:cNvPr id="18" name="Graphic 17" descr="User with solid fill">
            <a:extLst>
              <a:ext uri="{FF2B5EF4-FFF2-40B4-BE49-F238E27FC236}">
                <a16:creationId xmlns:a16="http://schemas.microsoft.com/office/drawing/2014/main" id="{5C24E54E-14AB-F843-0853-616E04BAE91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8418" t="41261" r="53427" b="50079"/>
          <a:stretch/>
        </p:blipFill>
        <p:spPr>
          <a:xfrm flipH="1" flipV="1">
            <a:off x="-1" y="3543956"/>
            <a:ext cx="6948177" cy="3314044"/>
          </a:xfrm>
          <a:prstGeom prst="rect">
            <a:avLst/>
          </a:prstGeom>
        </p:spPr>
      </p:pic>
      <p:sp>
        <p:nvSpPr>
          <p:cNvPr id="2" name="TextBox 1">
            <a:hlinkClick r:id="rId7" tooltip="MedEd On The Go"/>
            <a:extLst>
              <a:ext uri="{FF2B5EF4-FFF2-40B4-BE49-F238E27FC236}">
                <a16:creationId xmlns:a16="http://schemas.microsoft.com/office/drawing/2014/main" id="{624C7CEC-6FAA-E8C2-47BA-84734D0A035F}"/>
              </a:ext>
            </a:extLst>
          </p:cNvPr>
          <p:cNvSpPr txBox="1"/>
          <p:nvPr/>
        </p:nvSpPr>
        <p:spPr>
          <a:xfrm>
            <a:off x="870978" y="5018509"/>
            <a:ext cx="6077198" cy="1152465"/>
          </a:xfrm>
          <a:prstGeom prst="roundRect">
            <a:avLst>
              <a:gd name="adj" fmla="val 48137"/>
            </a:avLst>
          </a:prstGeom>
          <a:solidFill>
            <a:schemeClr val="bg1"/>
          </a:solidFill>
          <a:ln>
            <a:noFill/>
          </a:ln>
          <a:effectLst/>
        </p:spPr>
        <p:txBody>
          <a:bodyPr wrap="square" tIns="182880" bIns="9144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hlinkClick r:id="rId8" tooltip="Visit us now!"/>
              </a:rPr>
              <a:t>www.MedEdOTG.com</a:t>
            </a:r>
            <a:endParaRPr kumimoji="0" lang="en-US" sz="3600" b="0" i="0" u="none" strike="noStrike" kern="1200" cap="none" spc="0" normalizeH="0" baseline="0" noProof="0" dirty="0">
              <a:ln>
                <a:noFill/>
              </a:ln>
              <a:solidFill>
                <a:srgbClr val="0098EA"/>
              </a:solidFill>
              <a:effectLst/>
              <a:uLnTx/>
              <a:uFillTx/>
              <a:latin typeface="Century Gothic" panose="020B0502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C54A7D02-C060-E473-59D6-ABDD4DCC19A6}"/>
              </a:ext>
            </a:extLst>
          </p:cNvPr>
          <p:cNvSpPr txBox="1"/>
          <p:nvPr/>
        </p:nvSpPr>
        <p:spPr>
          <a:xfrm>
            <a:off x="870979" y="2424875"/>
            <a:ext cx="4310622" cy="203132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CME/CE in minutes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Congress highlights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Late-breaking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Quizzes</a:t>
            </a:r>
          </a:p>
        </p:txBody>
      </p:sp>
      <p:sp>
        <p:nvSpPr>
          <p:cNvPr id="8" name="TextBox 7">
            <a:extLst>
              <a:ext uri="{FF2B5EF4-FFF2-40B4-BE49-F238E27FC236}">
                <a16:creationId xmlns:a16="http://schemas.microsoft.com/office/drawing/2014/main" id="{531AC232-9957-4A51-B937-C4AB6A46FA92}"/>
              </a:ext>
            </a:extLst>
          </p:cNvPr>
          <p:cNvSpPr txBox="1"/>
          <p:nvPr/>
        </p:nvSpPr>
        <p:spPr>
          <a:xfrm>
            <a:off x="5058796" y="2424875"/>
            <a:ext cx="5225023" cy="150810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Webinars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In-person events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&amp; resources</a:t>
            </a:r>
          </a:p>
        </p:txBody>
      </p:sp>
      <p:pic>
        <p:nvPicPr>
          <p:cNvPr id="10" name="Graphic 9">
            <a:extLst>
              <a:ext uri="{FF2B5EF4-FFF2-40B4-BE49-F238E27FC236}">
                <a16:creationId xmlns:a16="http://schemas.microsoft.com/office/drawing/2014/main" id="{93E4D248-876E-0145-581A-20C841F43DE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36699" y="446062"/>
            <a:ext cx="2494241" cy="1255751"/>
          </a:xfrm>
          <a:prstGeom prst="rect">
            <a:avLst/>
          </a:prstGeom>
        </p:spPr>
      </p:pic>
    </p:spTree>
    <p:extLst>
      <p:ext uri="{BB962C8B-B14F-4D97-AF65-F5344CB8AC3E}">
        <p14:creationId xmlns:p14="http://schemas.microsoft.com/office/powerpoint/2010/main" val="2405816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183204-970A-B111-5DCA-6C0B2E08FD03}"/>
              </a:ext>
            </a:extLst>
          </p:cNvPr>
          <p:cNvSpPr txBox="1"/>
          <p:nvPr/>
        </p:nvSpPr>
        <p:spPr>
          <a:xfrm>
            <a:off x="1557505" y="5707282"/>
            <a:ext cx="26129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or portions thereof may not be published, posted online or used in presentations without permission.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EE13496-F6DC-B1E6-63D7-6A65639436E6}"/>
              </a:ext>
            </a:extLst>
          </p:cNvPr>
          <p:cNvSpPr txBox="1"/>
          <p:nvPr/>
        </p:nvSpPr>
        <p:spPr>
          <a:xfrm>
            <a:off x="594592" y="359469"/>
            <a:ext cx="10997719" cy="692468"/>
          </a:xfrm>
          <a:prstGeom prst="roundRect">
            <a:avLst>
              <a:gd name="adj" fmla="val 50000"/>
            </a:avLst>
          </a:prstGeom>
          <a:solidFill>
            <a:srgbClr val="0098EA"/>
          </a:solidFill>
        </p:spPr>
        <p:txBody>
          <a:bodyPr wrap="square" t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703020202090204" pitchFamily="34" charset="0"/>
                <a:ea typeface="+mn-ea"/>
                <a:cs typeface="Calibri" panose="020F0502020204030204" pitchFamily="34" charset="0"/>
              </a:rPr>
              <a:t>Resource Information</a:t>
            </a:r>
          </a:p>
        </p:txBody>
      </p:sp>
      <p:sp>
        <p:nvSpPr>
          <p:cNvPr id="4" name="TextBox 3">
            <a:extLst>
              <a:ext uri="{FF2B5EF4-FFF2-40B4-BE49-F238E27FC236}">
                <a16:creationId xmlns:a16="http://schemas.microsoft.com/office/drawing/2014/main" id="{821270A0-01CF-6D78-64D3-D2393CA1DB1B}"/>
              </a:ext>
            </a:extLst>
          </p:cNvPr>
          <p:cNvSpPr txBox="1"/>
          <p:nvPr/>
        </p:nvSpPr>
        <p:spPr>
          <a:xfrm>
            <a:off x="594592" y="1162619"/>
            <a:ext cx="10997719" cy="33547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mn-cs"/>
              </a:rPr>
              <a:t>About This Resource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These slides are one component of a continuing education program available online at </a:t>
            </a:r>
            <a:r>
              <a:rPr kumimoji="0" lang="en-US" sz="1500" b="0" i="0" u="none" strike="noStrike" kern="1200" cap="none" spc="0" normalizeH="0" baseline="0" noProof="0" dirty="0" err="1">
                <a:ln>
                  <a:noFill/>
                </a:ln>
                <a:solidFill>
                  <a:srgbClr val="747474"/>
                </a:solidFill>
                <a:effectLst/>
                <a:uLnTx/>
                <a:uFillTx/>
                <a:latin typeface="Arial" panose="020B0604020202020204" pitchFamily="34" charset="0"/>
                <a:ea typeface="+mn-ea"/>
                <a:cs typeface="Arial" panose="020B0604020202020204" pitchFamily="34" charset="0"/>
              </a:rPr>
              <a:t>MedEd</a:t>
            </a: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 On The Go titled </a:t>
            </a:r>
            <a:r>
              <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hlinkClick r:id="rId3"/>
              </a:rPr>
              <a:t>Midwest Regional PH Summit – Management of Pulmonary Hypertension with Comorbidities</a:t>
            </a: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sng" strike="noStrike" kern="1200" cap="none" spc="0" normalizeH="0" baseline="0" noProof="0" dirty="0">
              <a:ln>
                <a:noFill/>
              </a:ln>
              <a:solidFill>
                <a:srgbClr val="0078D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Program Learning Objectives:</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Explain the ERS/ERC guideline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Evaluate available evidence-based data and patient management strategies for 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rPr>
              <a:t>Identify opportunities to apply effective management strategies to improve patient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98EA"/>
                </a:solidFill>
                <a:effectLst/>
                <a:uLnTx/>
                <a:uFillTx/>
                <a:latin typeface="Century Gothic" panose="020B0502020202020204" pitchFamily="34" charset="0"/>
                <a:ea typeface="+mn-ea"/>
                <a:cs typeface="Arial" panose="020B0604020202020204" pitchFamily="34" charset="0"/>
              </a:rPr>
              <a:t>MedEd</a:t>
            </a:r>
            <a:r>
              <a:rPr kumimoji="0" lang="en-US" sz="1500" b="1" i="0" u="none" strike="noStrike" kern="1200" cap="none" spc="0" normalizeH="0" baseline="0" noProof="0" dirty="0">
                <a:ln>
                  <a:noFill/>
                </a:ln>
                <a:solidFill>
                  <a:srgbClr val="0098EA"/>
                </a:solidFill>
                <a:effectLst/>
                <a:uLnTx/>
                <a:uFillTx/>
                <a:latin typeface="Century Gothic" panose="020B0502020202020204" pitchFamily="34" charset="0"/>
                <a:ea typeface="+mn-ea"/>
                <a:cs typeface="Arial" panose="020B0604020202020204" pitchFamily="34" charset="0"/>
              </a:rPr>
              <a:t> On The Go</a:t>
            </a:r>
            <a:r>
              <a:rPr kumimoji="0" lang="en-US" sz="1500" b="1" i="0" u="none" strike="noStrike" kern="1200" cap="none" spc="0" normalizeH="0" baseline="30000" noProof="0" dirty="0">
                <a:ln>
                  <a:noFill/>
                </a:ln>
                <a:solidFill>
                  <a:srgbClr val="0098EA"/>
                </a:solidFill>
                <a:effectLst/>
                <a:uLnTx/>
                <a:uFillTx/>
                <a:latin typeface="Century Gothic" panose="020B0502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hlinkClick r:id="rId4"/>
              </a:rPr>
              <a:t>www.mededonthego.com</a:t>
            </a:r>
            <a:endParaRPr kumimoji="0" lang="en-US" sz="1500" b="0" i="0" u="none" strike="noStrike" kern="1200" cap="none" spc="0" normalizeH="0" baseline="0" noProof="0" dirty="0">
              <a:ln>
                <a:noFill/>
              </a:ln>
              <a:solidFill>
                <a:srgbClr val="747474"/>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747474"/>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6D57FF65-33DE-661D-FDBA-12500FF6E05A}"/>
              </a:ext>
            </a:extLst>
          </p:cNvPr>
          <p:cNvCxnSpPr>
            <a:cxnSpLocks/>
          </p:cNvCxnSpPr>
          <p:nvPr/>
        </p:nvCxnSpPr>
        <p:spPr>
          <a:xfrm>
            <a:off x="600876" y="5388512"/>
            <a:ext cx="10996532" cy="0"/>
          </a:xfrm>
          <a:prstGeom prst="line">
            <a:avLst/>
          </a:prstGeom>
          <a:ln>
            <a:solidFill>
              <a:srgbClr val="0098EA"/>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2187CAD-40DF-359C-4264-683025719B57}"/>
              </a:ext>
            </a:extLst>
          </p:cNvPr>
          <p:cNvSpPr txBox="1"/>
          <p:nvPr/>
        </p:nvSpPr>
        <p:spPr>
          <a:xfrm>
            <a:off x="9217940" y="5707282"/>
            <a:ext cx="21656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47474"/>
                </a:solidFill>
                <a:effectLst/>
                <a:uLnTx/>
                <a:uFillTx/>
                <a:latin typeface="Arial" panose="020B0604020202020204" pitchFamily="34" charset="0"/>
                <a:ea typeface="Times New Roman" panose="02020603050405020304" pitchFamily="18" charset="0"/>
                <a:cs typeface="Arial" panose="020B0604020202020204" pitchFamily="34" charset="0"/>
              </a:rPr>
              <a:t>To contact us regarding inaccuracies, omissions or permissions please email us at </a:t>
            </a:r>
            <a:r>
              <a:rPr kumimoji="0" lang="en-US" sz="1200" b="0" i="0" u="sng" strike="noStrike" kern="1200" cap="none" spc="0" normalizeH="0" baseline="0" noProof="0" dirty="0">
                <a:ln>
                  <a:noFill/>
                </a:ln>
                <a:solidFill>
                  <a:srgbClr val="3898F9"/>
                </a:solidFill>
                <a:effectLst/>
                <a:uLnTx/>
                <a:uFillTx/>
                <a:latin typeface="Arial" panose="020B0604020202020204" pitchFamily="34" charset="0"/>
                <a:ea typeface="Times New Roman" panose="02020603050405020304" pitchFamily="18" charset="0"/>
                <a:cs typeface="Arial" panose="020B0604020202020204" pitchFamily="34" charset="0"/>
                <a:hlinkClick r:id="rId5"/>
              </a:rPr>
              <a:t>support@MedEdOTG.com</a:t>
            </a: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Graphic 7" descr="Chat bubble outline">
            <a:extLst>
              <a:ext uri="{FF2B5EF4-FFF2-40B4-BE49-F238E27FC236}">
                <a16:creationId xmlns:a16="http://schemas.microsoft.com/office/drawing/2014/main" id="{06F4C142-8867-0F42-B3B7-D4F09FB2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8375917" y="5590710"/>
            <a:ext cx="787862" cy="787862"/>
          </a:xfrm>
          <a:prstGeom prst="rect">
            <a:avLst/>
          </a:prstGeom>
        </p:spPr>
      </p:pic>
      <p:pic>
        <p:nvPicPr>
          <p:cNvPr id="20" name="Graphic 19">
            <a:extLst>
              <a:ext uri="{FF2B5EF4-FFF2-40B4-BE49-F238E27FC236}">
                <a16:creationId xmlns:a16="http://schemas.microsoft.com/office/drawing/2014/main" id="{9D6FF3C3-E8EB-6F75-281D-7EC60CF26BB5}"/>
              </a:ext>
            </a:extLst>
          </p:cNvPr>
          <p:cNvPicPr>
            <a:picLocks noChangeAspect="1"/>
          </p:cNvPicPr>
          <p:nvPr/>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b="17964"/>
          <a:stretch/>
        </p:blipFill>
        <p:spPr>
          <a:xfrm>
            <a:off x="618797" y="5731536"/>
            <a:ext cx="787862" cy="646331"/>
          </a:xfrm>
          <a:prstGeom prst="rect">
            <a:avLst/>
          </a:prstGeom>
        </p:spPr>
      </p:pic>
      <p:sp>
        <p:nvSpPr>
          <p:cNvPr id="2" name="TextBox 1">
            <a:extLst>
              <a:ext uri="{FF2B5EF4-FFF2-40B4-BE49-F238E27FC236}">
                <a16:creationId xmlns:a16="http://schemas.microsoft.com/office/drawing/2014/main" id="{6CFC2CE5-F394-6990-63F0-E857AC5C3519}"/>
              </a:ext>
            </a:extLst>
          </p:cNvPr>
          <p:cNvSpPr txBox="1"/>
          <p:nvPr/>
        </p:nvSpPr>
        <p:spPr>
          <a:xfrm>
            <a:off x="5366615" y="5707282"/>
            <a:ext cx="24694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95959"/>
                </a:solidFill>
                <a:effectLst/>
                <a:uLnTx/>
                <a:uFillTx/>
                <a:latin typeface="Arial" panose="020B0604020202020204" pitchFamily="34" charset="0"/>
                <a:ea typeface="Times New Roman" panose="02020603050405020304" pitchFamily="18" charset="0"/>
                <a:cs typeface="Arial" panose="020B0604020202020204" pitchFamily="34" charset="0"/>
              </a:rPr>
              <a:t>This content can be saved for personal use (non-commercial use only) with credit given to the resource authors.</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Graphic 5" descr="Download from cloud outline">
            <a:extLst>
              <a:ext uri="{FF2B5EF4-FFF2-40B4-BE49-F238E27FC236}">
                <a16:creationId xmlns:a16="http://schemas.microsoft.com/office/drawing/2014/main" id="{2D69C189-75F0-6840-CF40-7D57A5931D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79126" y="5625435"/>
            <a:ext cx="787862" cy="787862"/>
          </a:xfrm>
          <a:prstGeom prst="rect">
            <a:avLst/>
          </a:prstGeom>
        </p:spPr>
      </p:pic>
    </p:spTree>
    <p:extLst>
      <p:ext uri="{BB962C8B-B14F-4D97-AF65-F5344CB8AC3E}">
        <p14:creationId xmlns:p14="http://schemas.microsoft.com/office/powerpoint/2010/main" val="2600770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5B30D-6EBE-AAA4-358F-AC940433A275}"/>
              </a:ext>
            </a:extLst>
          </p:cNvPr>
          <p:cNvSpPr>
            <a:spLocks noGrp="1"/>
          </p:cNvSpPr>
          <p:nvPr>
            <p:ph type="title"/>
          </p:nvPr>
        </p:nvSpPr>
        <p:spPr/>
        <p:txBody>
          <a:bodyPr/>
          <a:lstStyle/>
          <a:p>
            <a:r>
              <a:rPr lang="en-US" dirty="0"/>
              <a:t>Disclaimer</a:t>
            </a:r>
          </a:p>
        </p:txBody>
      </p:sp>
      <p:sp>
        <p:nvSpPr>
          <p:cNvPr id="10" name="Content Placeholder 4">
            <a:extLst>
              <a:ext uri="{FF2B5EF4-FFF2-40B4-BE49-F238E27FC236}">
                <a16:creationId xmlns:a16="http://schemas.microsoft.com/office/drawing/2014/main" id="{ED686F8A-DE79-29E4-3A92-6740BE7B4ED7}"/>
              </a:ext>
            </a:extLst>
          </p:cNvPr>
          <p:cNvSpPr txBox="1">
            <a:spLocks/>
          </p:cNvSpPr>
          <p:nvPr/>
        </p:nvSpPr>
        <p:spPr>
          <a:xfrm>
            <a:off x="838200" y="1825625"/>
            <a:ext cx="10515600" cy="28465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views and opinions expressed in this educational activity are those of the faculty and do not necessarily represent the views of Total CME, LLC, the CME providers, or the companies providing educational grants. This presentation is not intended to define an exclusive course of patient management; the participant should use their clinical judgment, knowledge, experience, and diagnostic skills in applying or adopting for professional use any of the information provided herein. Any procedures, medications, or other courses of diagnosis or treatment discussed or suggested in this activity should not be used by clinicians without evaluation of their patient's conditions and possible contraindications or dangers in use, review of any applicable manufacturer’s product information, and comparison with recommendations of other authorities. Links to other sites may be provided as additional sources of information. </a:t>
            </a:r>
          </a:p>
        </p:txBody>
      </p:sp>
    </p:spTree>
    <p:extLst>
      <p:ext uri="{BB962C8B-B14F-4D97-AF65-F5344CB8AC3E}">
        <p14:creationId xmlns:p14="http://schemas.microsoft.com/office/powerpoint/2010/main" val="3306514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1C1260-64D9-8E03-9F7C-03DB71C1E2FF}"/>
              </a:ext>
            </a:extLst>
          </p:cNvPr>
          <p:cNvGrpSpPr/>
          <p:nvPr/>
        </p:nvGrpSpPr>
        <p:grpSpPr>
          <a:xfrm>
            <a:off x="0" y="0"/>
            <a:ext cx="12192000" cy="6858000"/>
            <a:chOff x="0" y="0"/>
            <a:chExt cx="12192000" cy="6858000"/>
          </a:xfrm>
        </p:grpSpPr>
        <p:pic>
          <p:nvPicPr>
            <p:cNvPr id="7" name="Picture 6" descr="A blue and white blurry background&#10;&#10;Description automatically generated">
              <a:extLst>
                <a:ext uri="{FF2B5EF4-FFF2-40B4-BE49-F238E27FC236}">
                  <a16:creationId xmlns:a16="http://schemas.microsoft.com/office/drawing/2014/main" id="{E0A1E528-6EF1-7CEF-337C-71EB5EFA7827}"/>
                </a:ext>
              </a:extLst>
            </p:cNvPr>
            <p:cNvPicPr>
              <a:picLocks noChangeAspect="1"/>
            </p:cNvPicPr>
            <p:nvPr/>
          </p:nvPicPr>
          <p:blipFill>
            <a:blip r:embed="rId3"/>
            <a:stretch>
              <a:fillRect/>
            </a:stretch>
          </p:blipFill>
          <p:spPr>
            <a:xfrm>
              <a:off x="0" y="0"/>
              <a:ext cx="12192000" cy="6858000"/>
            </a:xfrm>
            <a:prstGeom prst="rect">
              <a:avLst/>
            </a:prstGeom>
          </p:spPr>
        </p:pic>
        <p:sp>
          <p:nvSpPr>
            <p:cNvPr id="8" name="Rounded Rectangle 7">
              <a:extLst>
                <a:ext uri="{FF2B5EF4-FFF2-40B4-BE49-F238E27FC236}">
                  <a16:creationId xmlns:a16="http://schemas.microsoft.com/office/drawing/2014/main" id="{48A1FB33-FFD5-5777-2A8F-A95179416F28}"/>
                </a:ext>
              </a:extLst>
            </p:cNvPr>
            <p:cNvSpPr/>
            <p:nvPr/>
          </p:nvSpPr>
          <p:spPr>
            <a:xfrm>
              <a:off x="371153" y="358028"/>
              <a:ext cx="11483788" cy="6141944"/>
            </a:xfrm>
            <a:prstGeom prst="roundRect">
              <a:avLst>
                <a:gd name="adj" fmla="val 5617"/>
              </a:avLst>
            </a:prstGeom>
            <a:gradFill flip="none" rotWithShape="1">
              <a:gsLst>
                <a:gs pos="99000">
                  <a:srgbClr val="173057"/>
                </a:gs>
                <a:gs pos="0">
                  <a:srgbClr val="0258A6">
                    <a:lumMod val="10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 name="Title 3">
            <a:extLst>
              <a:ext uri="{FF2B5EF4-FFF2-40B4-BE49-F238E27FC236}">
                <a16:creationId xmlns:a16="http://schemas.microsoft.com/office/drawing/2014/main" id="{0082A5D6-26E3-8ED7-EEAE-3D22F5563067}"/>
              </a:ext>
            </a:extLst>
          </p:cNvPr>
          <p:cNvSpPr>
            <a:spLocks noGrp="1"/>
          </p:cNvSpPr>
          <p:nvPr>
            <p:ph type="title" idx="4294967295"/>
          </p:nvPr>
        </p:nvSpPr>
        <p:spPr>
          <a:xfrm>
            <a:off x="1980452" y="2443524"/>
            <a:ext cx="8637343" cy="1966550"/>
          </a:xfrm>
        </p:spPr>
        <p:txBody>
          <a:bodyPr>
            <a:normAutofit/>
          </a:bodyPr>
          <a:lstStyle/>
          <a:p>
            <a:r>
              <a:rPr lang="en-US" sz="4800" b="1" dirty="0">
                <a:solidFill>
                  <a:schemeClr val="bg1"/>
                </a:solidFill>
                <a:latin typeface="Century Gothic" panose="020B0502020202020204" pitchFamily="34" charset="0"/>
              </a:rPr>
              <a:t>Panel Discussion: Simulated CTEPH Case </a:t>
            </a:r>
            <a:r>
              <a:rPr lang="en-US" sz="4800" dirty="0">
                <a:solidFill>
                  <a:schemeClr val="bg1"/>
                </a:solidFill>
                <a:latin typeface="Century Gothic" panose="020B0502020202020204" pitchFamily="34" charset="0"/>
              </a:rPr>
              <a:t>C</a:t>
            </a:r>
            <a:r>
              <a:rPr lang="en-US" sz="4800" b="1" dirty="0">
                <a:solidFill>
                  <a:schemeClr val="bg1"/>
                </a:solidFill>
                <a:latin typeface="Century Gothic" panose="020B0502020202020204" pitchFamily="34" charset="0"/>
              </a:rPr>
              <a:t>onference</a:t>
            </a:r>
          </a:p>
        </p:txBody>
      </p:sp>
      <p:cxnSp>
        <p:nvCxnSpPr>
          <p:cNvPr id="3" name="Straight Connector 2">
            <a:extLst>
              <a:ext uri="{FF2B5EF4-FFF2-40B4-BE49-F238E27FC236}">
                <a16:creationId xmlns:a16="http://schemas.microsoft.com/office/drawing/2014/main" id="{035FC555-7661-F482-617A-5FD08987EC4B}"/>
              </a:ext>
            </a:extLst>
          </p:cNvPr>
          <p:cNvCxnSpPr>
            <a:cxnSpLocks/>
          </p:cNvCxnSpPr>
          <p:nvPr/>
        </p:nvCxnSpPr>
        <p:spPr>
          <a:xfrm>
            <a:off x="1483743" y="2040059"/>
            <a:ext cx="0" cy="27734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A blue lines on a black background&#10;&#10;Description automatically generated">
            <a:extLst>
              <a:ext uri="{FF2B5EF4-FFF2-40B4-BE49-F238E27FC236}">
                <a16:creationId xmlns:a16="http://schemas.microsoft.com/office/drawing/2014/main" id="{60BD0787-790E-491D-103C-4D01BF3FE9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0800000">
            <a:off x="0" y="0"/>
            <a:ext cx="4927834" cy="1383323"/>
          </a:xfrm>
          <a:prstGeom prst="rect">
            <a:avLst/>
          </a:prstGeom>
        </p:spPr>
      </p:pic>
      <p:pic>
        <p:nvPicPr>
          <p:cNvPr id="2" name="Graphic 1">
            <a:extLst>
              <a:ext uri="{FF2B5EF4-FFF2-40B4-BE49-F238E27FC236}">
                <a16:creationId xmlns:a16="http://schemas.microsoft.com/office/drawing/2014/main" id="{79311AD7-DA93-2615-E6BA-CD77B8D053D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95767" y="5011177"/>
            <a:ext cx="2196181" cy="1077214"/>
          </a:xfrm>
          <a:prstGeom prst="rect">
            <a:avLst/>
          </a:prstGeom>
        </p:spPr>
      </p:pic>
    </p:spTree>
    <p:extLst>
      <p:ext uri="{BB962C8B-B14F-4D97-AF65-F5344CB8AC3E}">
        <p14:creationId xmlns:p14="http://schemas.microsoft.com/office/powerpoint/2010/main" val="3461821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22FC-EC3D-4B4D-CF51-ED0B23DF6170}"/>
              </a:ext>
            </a:extLst>
          </p:cNvPr>
          <p:cNvSpPr>
            <a:spLocks noGrp="1"/>
          </p:cNvSpPr>
          <p:nvPr>
            <p:ph type="title"/>
          </p:nvPr>
        </p:nvSpPr>
        <p:spPr/>
        <p:txBody>
          <a:bodyPr>
            <a:normAutofit/>
          </a:bodyPr>
          <a:lstStyle/>
          <a:p>
            <a:r>
              <a:rPr lang="en-US" sz="3600" dirty="0">
                <a:solidFill>
                  <a:schemeClr val="bg2">
                    <a:lumMod val="25000"/>
                  </a:schemeClr>
                </a:solidFill>
              </a:rPr>
              <a:t>First BPA Session – 1/5/2023</a:t>
            </a:r>
          </a:p>
        </p:txBody>
      </p:sp>
      <p:graphicFrame>
        <p:nvGraphicFramePr>
          <p:cNvPr id="7" name="Table 6">
            <a:extLst>
              <a:ext uri="{FF2B5EF4-FFF2-40B4-BE49-F238E27FC236}">
                <a16:creationId xmlns:a16="http://schemas.microsoft.com/office/drawing/2014/main" id="{96ECAA01-4EDD-4C06-EFDA-229C1F2E47D1}"/>
              </a:ext>
            </a:extLst>
          </p:cNvPr>
          <p:cNvGraphicFramePr>
            <a:graphicFrameLocks noGrp="1"/>
          </p:cNvGraphicFramePr>
          <p:nvPr/>
        </p:nvGraphicFramePr>
        <p:xfrm>
          <a:off x="609600" y="1688141"/>
          <a:ext cx="9287934" cy="1854200"/>
        </p:xfrm>
        <a:graphic>
          <a:graphicData uri="http://schemas.openxmlformats.org/drawingml/2006/table">
            <a:tbl>
              <a:tblPr firstRow="1" bandRow="1">
                <a:tableStyleId>{5C22544A-7EE6-4342-B048-85BDC9FD1C3A}</a:tableStyleId>
              </a:tblPr>
              <a:tblGrid>
                <a:gridCol w="1547989">
                  <a:extLst>
                    <a:ext uri="{9D8B030D-6E8A-4147-A177-3AD203B41FA5}">
                      <a16:colId xmlns:a16="http://schemas.microsoft.com/office/drawing/2014/main" val="2488386458"/>
                    </a:ext>
                  </a:extLst>
                </a:gridCol>
                <a:gridCol w="1931812">
                  <a:extLst>
                    <a:ext uri="{9D8B030D-6E8A-4147-A177-3AD203B41FA5}">
                      <a16:colId xmlns:a16="http://schemas.microsoft.com/office/drawing/2014/main" val="1462879992"/>
                    </a:ext>
                  </a:extLst>
                </a:gridCol>
                <a:gridCol w="1164166">
                  <a:extLst>
                    <a:ext uri="{9D8B030D-6E8A-4147-A177-3AD203B41FA5}">
                      <a16:colId xmlns:a16="http://schemas.microsoft.com/office/drawing/2014/main" val="2556408182"/>
                    </a:ext>
                  </a:extLst>
                </a:gridCol>
                <a:gridCol w="1547989">
                  <a:extLst>
                    <a:ext uri="{9D8B030D-6E8A-4147-A177-3AD203B41FA5}">
                      <a16:colId xmlns:a16="http://schemas.microsoft.com/office/drawing/2014/main" val="908707618"/>
                    </a:ext>
                  </a:extLst>
                </a:gridCol>
                <a:gridCol w="1547989">
                  <a:extLst>
                    <a:ext uri="{9D8B030D-6E8A-4147-A177-3AD203B41FA5}">
                      <a16:colId xmlns:a16="http://schemas.microsoft.com/office/drawing/2014/main" val="1629428436"/>
                    </a:ext>
                  </a:extLst>
                </a:gridCol>
                <a:gridCol w="1547989">
                  <a:extLst>
                    <a:ext uri="{9D8B030D-6E8A-4147-A177-3AD203B41FA5}">
                      <a16:colId xmlns:a16="http://schemas.microsoft.com/office/drawing/2014/main" val="2775861506"/>
                    </a:ext>
                  </a:extLst>
                </a:gridCol>
              </a:tblGrid>
              <a:tr h="370840">
                <a:tc>
                  <a:txBody>
                    <a:bodyPr/>
                    <a:lstStyle/>
                    <a:p>
                      <a:r>
                        <a:rPr lang="en-US" dirty="0"/>
                        <a:t>SITE</a:t>
                      </a:r>
                    </a:p>
                  </a:txBody>
                  <a:tcPr/>
                </a:tc>
                <a:tc>
                  <a:txBody>
                    <a:bodyPr/>
                    <a:lstStyle/>
                    <a:p>
                      <a:r>
                        <a:rPr lang="en-US" dirty="0"/>
                        <a:t>PRESSURES</a:t>
                      </a:r>
                    </a:p>
                  </a:txBody>
                  <a:tcPr/>
                </a:tc>
                <a:tc>
                  <a:txBody>
                    <a:bodyPr/>
                    <a:lstStyle/>
                    <a:p>
                      <a:r>
                        <a:rPr lang="en-US" dirty="0"/>
                        <a:t>END</a:t>
                      </a:r>
                    </a:p>
                  </a:txBody>
                  <a:tcPr/>
                </a:tc>
                <a:tc>
                  <a:txBody>
                    <a:bodyPr/>
                    <a:lstStyle/>
                    <a:p>
                      <a:r>
                        <a:rPr lang="en-US" dirty="0"/>
                        <a:t>A-WAVE</a:t>
                      </a:r>
                    </a:p>
                  </a:txBody>
                  <a:tcPr/>
                </a:tc>
                <a:tc>
                  <a:txBody>
                    <a:bodyPr/>
                    <a:lstStyle/>
                    <a:p>
                      <a:r>
                        <a:rPr lang="en-US" dirty="0"/>
                        <a:t>V-WAVE</a:t>
                      </a:r>
                    </a:p>
                  </a:txBody>
                  <a:tcPr/>
                </a:tc>
                <a:tc>
                  <a:txBody>
                    <a:bodyPr/>
                    <a:lstStyle/>
                    <a:p>
                      <a:r>
                        <a:rPr lang="en-US" dirty="0"/>
                        <a:t>MEAN</a:t>
                      </a:r>
                    </a:p>
                  </a:txBody>
                  <a:tcPr/>
                </a:tc>
                <a:extLst>
                  <a:ext uri="{0D108BD9-81ED-4DB2-BD59-A6C34878D82A}">
                    <a16:rowId xmlns:a16="http://schemas.microsoft.com/office/drawing/2014/main" val="1018977935"/>
                  </a:ext>
                </a:extLst>
              </a:tr>
              <a:tr h="370840">
                <a:tc>
                  <a:txBody>
                    <a:bodyPr/>
                    <a:lstStyle/>
                    <a:p>
                      <a:r>
                        <a:rPr lang="en-US" dirty="0"/>
                        <a:t>RA</a:t>
                      </a:r>
                    </a:p>
                  </a:txBody>
                  <a:tcPr/>
                </a:tc>
                <a:tc>
                  <a:txBody>
                    <a:bodyPr/>
                    <a:lstStyle/>
                    <a:p>
                      <a:endParaRPr lang="en-US"/>
                    </a:p>
                  </a:txBody>
                  <a:tcPr/>
                </a:tc>
                <a:tc>
                  <a:txBody>
                    <a:bodyPr/>
                    <a:lstStyle/>
                    <a:p>
                      <a:endParaRPr lang="en-US"/>
                    </a:p>
                  </a:txBody>
                  <a:tcPr/>
                </a:tc>
                <a:tc>
                  <a:txBody>
                    <a:bodyPr/>
                    <a:lstStyle/>
                    <a:p>
                      <a:r>
                        <a:rPr lang="en-US" dirty="0"/>
                        <a:t>17</a:t>
                      </a:r>
                    </a:p>
                  </a:txBody>
                  <a:tcPr/>
                </a:tc>
                <a:tc>
                  <a:txBody>
                    <a:bodyPr/>
                    <a:lstStyle/>
                    <a:p>
                      <a:r>
                        <a:rPr lang="en-US" dirty="0"/>
                        <a:t>14</a:t>
                      </a:r>
                    </a:p>
                  </a:txBody>
                  <a:tcPr/>
                </a:tc>
                <a:tc>
                  <a:txBody>
                    <a:bodyPr/>
                    <a:lstStyle/>
                    <a:p>
                      <a:r>
                        <a:rPr lang="en-US" dirty="0"/>
                        <a:t>11</a:t>
                      </a:r>
                    </a:p>
                  </a:txBody>
                  <a:tcPr/>
                </a:tc>
                <a:extLst>
                  <a:ext uri="{0D108BD9-81ED-4DB2-BD59-A6C34878D82A}">
                    <a16:rowId xmlns:a16="http://schemas.microsoft.com/office/drawing/2014/main" val="2612838894"/>
                  </a:ext>
                </a:extLst>
              </a:tr>
              <a:tr h="370840">
                <a:tc>
                  <a:txBody>
                    <a:bodyPr/>
                    <a:lstStyle/>
                    <a:p>
                      <a:r>
                        <a:rPr lang="en-US" dirty="0"/>
                        <a:t>RV</a:t>
                      </a:r>
                    </a:p>
                  </a:txBody>
                  <a:tcPr/>
                </a:tc>
                <a:tc>
                  <a:txBody>
                    <a:bodyPr/>
                    <a:lstStyle/>
                    <a:p>
                      <a:r>
                        <a:rPr lang="en-US" dirty="0"/>
                        <a:t>60/8</a:t>
                      </a:r>
                    </a:p>
                  </a:txBody>
                  <a:tcPr/>
                </a:tc>
                <a:tc>
                  <a:txBody>
                    <a:bodyPr/>
                    <a:lstStyle/>
                    <a:p>
                      <a:r>
                        <a:rPr lang="en-US" dirty="0"/>
                        <a:t>12</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32035212"/>
                  </a:ext>
                </a:extLst>
              </a:tr>
              <a:tr h="370840">
                <a:tc>
                  <a:txBody>
                    <a:bodyPr/>
                    <a:lstStyle/>
                    <a:p>
                      <a:r>
                        <a:rPr lang="en-US" dirty="0"/>
                        <a:t>PCW</a:t>
                      </a:r>
                    </a:p>
                  </a:txBody>
                  <a:tcPr/>
                </a:tc>
                <a:tc>
                  <a:txBody>
                    <a:bodyPr/>
                    <a:lstStyle/>
                    <a:p>
                      <a:endParaRPr lang="en-US" dirty="0"/>
                    </a:p>
                  </a:txBody>
                  <a:tcPr/>
                </a:tc>
                <a:tc>
                  <a:txBody>
                    <a:bodyPr/>
                    <a:lstStyle/>
                    <a:p>
                      <a:endParaRPr lang="en-US"/>
                    </a:p>
                  </a:txBody>
                  <a:tcPr/>
                </a:tc>
                <a:tc>
                  <a:txBody>
                    <a:bodyPr/>
                    <a:lstStyle/>
                    <a:p>
                      <a:r>
                        <a:rPr lang="en-US" dirty="0"/>
                        <a:t>18</a:t>
                      </a:r>
                    </a:p>
                  </a:txBody>
                  <a:tcPr/>
                </a:tc>
                <a:tc>
                  <a:txBody>
                    <a:bodyPr/>
                    <a:lstStyle/>
                    <a:p>
                      <a:r>
                        <a:rPr lang="en-US" dirty="0"/>
                        <a:t>19</a:t>
                      </a:r>
                    </a:p>
                  </a:txBody>
                  <a:tcPr/>
                </a:tc>
                <a:tc>
                  <a:txBody>
                    <a:bodyPr/>
                    <a:lstStyle/>
                    <a:p>
                      <a:r>
                        <a:rPr lang="en-US" dirty="0"/>
                        <a:t>13</a:t>
                      </a:r>
                    </a:p>
                  </a:txBody>
                  <a:tcPr/>
                </a:tc>
                <a:extLst>
                  <a:ext uri="{0D108BD9-81ED-4DB2-BD59-A6C34878D82A}">
                    <a16:rowId xmlns:a16="http://schemas.microsoft.com/office/drawing/2014/main" val="3164449368"/>
                  </a:ext>
                </a:extLst>
              </a:tr>
              <a:tr h="370840">
                <a:tc>
                  <a:txBody>
                    <a:bodyPr/>
                    <a:lstStyle/>
                    <a:p>
                      <a:r>
                        <a:rPr lang="en-US" dirty="0"/>
                        <a:t>PA</a:t>
                      </a:r>
                    </a:p>
                  </a:txBody>
                  <a:tcPr/>
                </a:tc>
                <a:tc>
                  <a:txBody>
                    <a:bodyPr/>
                    <a:lstStyle/>
                    <a:p>
                      <a:r>
                        <a:rPr lang="en-US" dirty="0"/>
                        <a:t>54/20</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a:t>33</a:t>
                      </a:r>
                    </a:p>
                  </a:txBody>
                  <a:tcPr/>
                </a:tc>
                <a:extLst>
                  <a:ext uri="{0D108BD9-81ED-4DB2-BD59-A6C34878D82A}">
                    <a16:rowId xmlns:a16="http://schemas.microsoft.com/office/drawing/2014/main" val="3972183821"/>
                  </a:ext>
                </a:extLst>
              </a:tr>
            </a:tbl>
          </a:graphicData>
        </a:graphic>
      </p:graphicFrame>
      <p:graphicFrame>
        <p:nvGraphicFramePr>
          <p:cNvPr id="8" name="Table 7">
            <a:extLst>
              <a:ext uri="{FF2B5EF4-FFF2-40B4-BE49-F238E27FC236}">
                <a16:creationId xmlns:a16="http://schemas.microsoft.com/office/drawing/2014/main" id="{090C9E0A-FC1B-6D11-8069-02B78E3CC961}"/>
              </a:ext>
            </a:extLst>
          </p:cNvPr>
          <p:cNvGraphicFramePr>
            <a:graphicFrameLocks noGrp="1"/>
          </p:cNvGraphicFramePr>
          <p:nvPr/>
        </p:nvGraphicFramePr>
        <p:xfrm>
          <a:off x="609600" y="4068142"/>
          <a:ext cx="8128000" cy="741680"/>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921636354"/>
                    </a:ext>
                  </a:extLst>
                </a:gridCol>
                <a:gridCol w="4064000">
                  <a:extLst>
                    <a:ext uri="{9D8B030D-6E8A-4147-A177-3AD203B41FA5}">
                      <a16:colId xmlns:a16="http://schemas.microsoft.com/office/drawing/2014/main" val="1163806743"/>
                    </a:ext>
                  </a:extLst>
                </a:gridCol>
              </a:tblGrid>
              <a:tr h="370840">
                <a:tc>
                  <a:txBody>
                    <a:bodyPr/>
                    <a:lstStyle/>
                    <a:p>
                      <a:r>
                        <a:rPr lang="en-US" dirty="0"/>
                        <a:t>TDCO:  7.3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Fick CO: 4.87</a:t>
                      </a:r>
                    </a:p>
                  </a:txBody>
                  <a:tcPr/>
                </a:tc>
                <a:extLst>
                  <a:ext uri="{0D108BD9-81ED-4DB2-BD59-A6C34878D82A}">
                    <a16:rowId xmlns:a16="http://schemas.microsoft.com/office/drawing/2014/main" val="380206645"/>
                  </a:ext>
                </a:extLst>
              </a:tr>
              <a:tr h="370840">
                <a:tc>
                  <a:txBody>
                    <a:bodyPr/>
                    <a:lstStyle/>
                    <a:p>
                      <a:r>
                        <a:rPr lang="en-US" dirty="0"/>
                        <a:t>TDCI:   2.87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Fick CI: 1.91</a:t>
                      </a:r>
                    </a:p>
                  </a:txBody>
                  <a:tcPr/>
                </a:tc>
                <a:extLst>
                  <a:ext uri="{0D108BD9-81ED-4DB2-BD59-A6C34878D82A}">
                    <a16:rowId xmlns:a16="http://schemas.microsoft.com/office/drawing/2014/main" val="3383087320"/>
                  </a:ext>
                </a:extLst>
              </a:tr>
            </a:tbl>
          </a:graphicData>
        </a:graphic>
      </p:graphicFrame>
      <p:graphicFrame>
        <p:nvGraphicFramePr>
          <p:cNvPr id="9" name="Table 8">
            <a:extLst>
              <a:ext uri="{FF2B5EF4-FFF2-40B4-BE49-F238E27FC236}">
                <a16:creationId xmlns:a16="http://schemas.microsoft.com/office/drawing/2014/main" id="{84F60894-0558-3D7C-BC29-EB040EB0BED0}"/>
              </a:ext>
            </a:extLst>
          </p:cNvPr>
          <p:cNvGraphicFramePr>
            <a:graphicFrameLocks noGrp="1"/>
          </p:cNvGraphicFramePr>
          <p:nvPr/>
        </p:nvGraphicFramePr>
        <p:xfrm>
          <a:off x="609599" y="5359199"/>
          <a:ext cx="4064000" cy="370840"/>
        </p:xfrm>
        <a:graphic>
          <a:graphicData uri="http://schemas.openxmlformats.org/drawingml/2006/table">
            <a:tbl>
              <a:tblPr bandRow="1">
                <a:tableStyleId>{5C22544A-7EE6-4342-B048-85BDC9FD1C3A}</a:tableStyleId>
              </a:tblPr>
              <a:tblGrid>
                <a:gridCol w="4064000">
                  <a:extLst>
                    <a:ext uri="{9D8B030D-6E8A-4147-A177-3AD203B41FA5}">
                      <a16:colId xmlns:a16="http://schemas.microsoft.com/office/drawing/2014/main" val="921636354"/>
                    </a:ext>
                  </a:extLst>
                </a:gridCol>
              </a:tblGrid>
              <a:tr h="370840">
                <a:tc>
                  <a:txBody>
                    <a:bodyPr/>
                    <a:lstStyle/>
                    <a:p>
                      <a:pPr marL="0" indent="0">
                        <a:buNone/>
                      </a:pPr>
                      <a:r>
                        <a:rPr lang="en-US" dirty="0"/>
                        <a:t>PVR:      328.79 dynes (4.11 WU)</a:t>
                      </a:r>
                    </a:p>
                  </a:txBody>
                  <a:tcPr/>
                </a:tc>
                <a:extLst>
                  <a:ext uri="{0D108BD9-81ED-4DB2-BD59-A6C34878D82A}">
                    <a16:rowId xmlns:a16="http://schemas.microsoft.com/office/drawing/2014/main" val="380206645"/>
                  </a:ext>
                </a:extLst>
              </a:tr>
            </a:tbl>
          </a:graphicData>
        </a:graphic>
      </p:graphicFrame>
      <p:sp>
        <p:nvSpPr>
          <p:cNvPr id="10" name="TextBox 9">
            <a:extLst>
              <a:ext uri="{FF2B5EF4-FFF2-40B4-BE49-F238E27FC236}">
                <a16:creationId xmlns:a16="http://schemas.microsoft.com/office/drawing/2014/main" id="{2316C47C-F78E-96F0-9BB9-5DA6155811F0}"/>
              </a:ext>
            </a:extLst>
          </p:cNvPr>
          <p:cNvSpPr txBox="1"/>
          <p:nvPr/>
        </p:nvSpPr>
        <p:spPr>
          <a:xfrm>
            <a:off x="609601" y="4958080"/>
            <a:ext cx="19772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F3F3F"/>
                </a:solidFill>
                <a:effectLst/>
                <a:uLnTx/>
                <a:uFillTx/>
                <a:latin typeface="Arial" panose="020B0604020202020204"/>
                <a:ea typeface="+mn-ea"/>
                <a:cs typeface="+mn-cs"/>
              </a:rPr>
              <a:t>RESISTANCE</a:t>
            </a:r>
          </a:p>
        </p:txBody>
      </p:sp>
      <p:sp>
        <p:nvSpPr>
          <p:cNvPr id="11" name="TextBox 10">
            <a:extLst>
              <a:ext uri="{FF2B5EF4-FFF2-40B4-BE49-F238E27FC236}">
                <a16:creationId xmlns:a16="http://schemas.microsoft.com/office/drawing/2014/main" id="{A7680363-7629-5ECD-1DBB-3843E14D71ED}"/>
              </a:ext>
            </a:extLst>
          </p:cNvPr>
          <p:cNvSpPr txBox="1"/>
          <p:nvPr/>
        </p:nvSpPr>
        <p:spPr>
          <a:xfrm>
            <a:off x="609600" y="3680283"/>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F3F3F"/>
                </a:solidFill>
                <a:effectLst/>
                <a:uLnTx/>
                <a:uFillTx/>
                <a:latin typeface="Arial" panose="020B0604020202020204"/>
                <a:ea typeface="+mn-ea"/>
                <a:cs typeface="+mn-cs"/>
              </a:rPr>
              <a:t>CARDIAC OUTPUT</a:t>
            </a:r>
          </a:p>
        </p:txBody>
      </p:sp>
      <p:sp>
        <p:nvSpPr>
          <p:cNvPr id="12" name="TextBox 11">
            <a:extLst>
              <a:ext uri="{FF2B5EF4-FFF2-40B4-BE49-F238E27FC236}">
                <a16:creationId xmlns:a16="http://schemas.microsoft.com/office/drawing/2014/main" id="{719538A3-2289-67DB-1143-67D00CFF282F}"/>
              </a:ext>
            </a:extLst>
          </p:cNvPr>
          <p:cNvSpPr txBox="1"/>
          <p:nvPr/>
        </p:nvSpPr>
        <p:spPr>
          <a:xfrm>
            <a:off x="609600" y="1309546"/>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3F3F3F"/>
                </a:solidFill>
                <a:effectLst/>
                <a:uLnTx/>
                <a:uFillTx/>
                <a:latin typeface="Arial" panose="020B0604020202020204"/>
                <a:ea typeface="+mn-ea"/>
                <a:cs typeface="+mn-cs"/>
              </a:rPr>
              <a:t>PRESSURES</a:t>
            </a:r>
          </a:p>
        </p:txBody>
      </p:sp>
      <p:sp>
        <p:nvSpPr>
          <p:cNvPr id="13" name="Oval 12">
            <a:extLst>
              <a:ext uri="{FF2B5EF4-FFF2-40B4-BE49-F238E27FC236}">
                <a16:creationId xmlns:a16="http://schemas.microsoft.com/office/drawing/2014/main" id="{A997C3CB-1CD7-9508-A63B-F6A2710CA14B}"/>
              </a:ext>
            </a:extLst>
          </p:cNvPr>
          <p:cNvSpPr/>
          <p:nvPr/>
        </p:nvSpPr>
        <p:spPr>
          <a:xfrm>
            <a:off x="8294160" y="2802039"/>
            <a:ext cx="577851" cy="355600"/>
          </a:xfrm>
          <a:prstGeom prst="ellipse">
            <a:avLst/>
          </a:prstGeom>
          <a:noFill/>
          <a:ln w="920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43E9256-AAC2-376C-568D-D7D4401B5168}"/>
              </a:ext>
            </a:extLst>
          </p:cNvPr>
          <p:cNvSpPr/>
          <p:nvPr/>
        </p:nvSpPr>
        <p:spPr>
          <a:xfrm>
            <a:off x="8286751" y="3186741"/>
            <a:ext cx="577851" cy="355600"/>
          </a:xfrm>
          <a:prstGeom prst="ellipse">
            <a:avLst/>
          </a:prstGeom>
          <a:noFill/>
          <a:ln w="920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A5E8C684-D9AD-2D28-6BC8-29C12E511C3C}"/>
              </a:ext>
            </a:extLst>
          </p:cNvPr>
          <p:cNvSpPr/>
          <p:nvPr/>
        </p:nvSpPr>
        <p:spPr>
          <a:xfrm>
            <a:off x="2903009" y="5285063"/>
            <a:ext cx="1323976" cy="519113"/>
          </a:xfrm>
          <a:prstGeom prst="ellipse">
            <a:avLst/>
          </a:prstGeom>
          <a:noFill/>
          <a:ln w="920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50795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6">
            <a:hlinkClick r:id="" action="ppaction://media"/>
            <a:extLst>
              <a:ext uri="{FF2B5EF4-FFF2-40B4-BE49-F238E27FC236}">
                <a16:creationId xmlns:a16="http://schemas.microsoft.com/office/drawing/2014/main" id="{A73C7D82-62B4-0F3A-EB2F-3F24C2EAE5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9819" y="4763"/>
            <a:ext cx="7472362" cy="6858000"/>
          </a:xfrm>
          <a:prstGeom prst="rect">
            <a:avLst/>
          </a:prstGeom>
        </p:spPr>
      </p:pic>
    </p:spTree>
    <p:extLst>
      <p:ext uri="{BB962C8B-B14F-4D97-AF65-F5344CB8AC3E}">
        <p14:creationId xmlns:p14="http://schemas.microsoft.com/office/powerpoint/2010/main" val="411417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7">
            <a:hlinkClick r:id="" action="ppaction://media"/>
            <a:extLst>
              <a:ext uri="{FF2B5EF4-FFF2-40B4-BE49-F238E27FC236}">
                <a16:creationId xmlns:a16="http://schemas.microsoft.com/office/drawing/2014/main" id="{A932470D-5BCA-DFA5-CB72-3EB56A190E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9819" y="3175"/>
            <a:ext cx="7472362" cy="6858000"/>
          </a:xfrm>
          <a:prstGeom prst="rect">
            <a:avLst/>
          </a:prstGeom>
        </p:spPr>
      </p:pic>
    </p:spTree>
    <p:extLst>
      <p:ext uri="{BB962C8B-B14F-4D97-AF65-F5344CB8AC3E}">
        <p14:creationId xmlns:p14="http://schemas.microsoft.com/office/powerpoint/2010/main" val="304029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x-ray&#10;&#10;Description automatically generated">
            <a:extLst>
              <a:ext uri="{FF2B5EF4-FFF2-40B4-BE49-F238E27FC236}">
                <a16:creationId xmlns:a16="http://schemas.microsoft.com/office/drawing/2014/main" id="{0F3DDB33-66D5-6CB0-E417-B906518508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4527" y="0"/>
            <a:ext cx="7467600" cy="6858000"/>
          </a:xfrm>
          <a:prstGeom prst="rect">
            <a:avLst/>
          </a:prstGeom>
        </p:spPr>
      </p:pic>
    </p:spTree>
    <p:extLst>
      <p:ext uri="{BB962C8B-B14F-4D97-AF65-F5344CB8AC3E}">
        <p14:creationId xmlns:p14="http://schemas.microsoft.com/office/powerpoint/2010/main" val="196097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de9">
            <a:hlinkClick r:id="" action="ppaction://media"/>
            <a:extLst>
              <a:ext uri="{FF2B5EF4-FFF2-40B4-BE49-F238E27FC236}">
                <a16:creationId xmlns:a16="http://schemas.microsoft.com/office/drawing/2014/main" id="{4CC15CC8-4656-56AE-847B-76A17B65EA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9818" y="4763"/>
            <a:ext cx="7472363" cy="6858000"/>
          </a:xfrm>
          <a:prstGeom prst="rect">
            <a:avLst/>
          </a:prstGeom>
        </p:spPr>
      </p:pic>
    </p:spTree>
    <p:extLst>
      <p:ext uri="{BB962C8B-B14F-4D97-AF65-F5344CB8AC3E}">
        <p14:creationId xmlns:p14="http://schemas.microsoft.com/office/powerpoint/2010/main" val="244481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Pulm-CC 22">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lm-CC 22" id="{531201B4-8445-4141-93B6-FA22BE945EA7}" vid="{347CFE89-6E71-2F4D-90B1-9AC42A8969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CC20">
  <a:themeElements>
    <a:clrScheme name="MedEd PCC">
      <a:dk1>
        <a:srgbClr val="3F3F3F"/>
      </a:dk1>
      <a:lt1>
        <a:srgbClr val="FFFFFF"/>
      </a:lt1>
      <a:dk2>
        <a:srgbClr val="3F3F3F"/>
      </a:dk2>
      <a:lt2>
        <a:srgbClr val="FAFAFA"/>
      </a:lt2>
      <a:accent1>
        <a:srgbClr val="8E1537"/>
      </a:accent1>
      <a:accent2>
        <a:srgbClr val="B21E6C"/>
      </a:accent2>
      <a:accent3>
        <a:srgbClr val="10416A"/>
      </a:accent3>
      <a:accent4>
        <a:srgbClr val="0075C9"/>
      </a:accent4>
      <a:accent5>
        <a:srgbClr val="FCB315"/>
      </a:accent5>
      <a:accent6>
        <a:srgbClr val="7CC109"/>
      </a:accent6>
      <a:hlink>
        <a:srgbClr val="CE0E2D"/>
      </a:hlink>
      <a:folHlink>
        <a:srgbClr val="001B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c-2019" id="{D6DD6064-0306-4FD1-AF18-B4FBE2D85156}" vid="{AD8A80D0-AC63-402F-8A18-93598A4433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553</Words>
  <Application>Microsoft Macintosh PowerPoint</Application>
  <PresentationFormat>Widescreen</PresentationFormat>
  <Paragraphs>119</Paragraphs>
  <Slides>17</Slides>
  <Notes>14</Notes>
  <HiddenSlides>0</HiddenSlides>
  <MMClips>5</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Calibri Light</vt:lpstr>
      <vt:lpstr>Century Gothic</vt:lpstr>
      <vt:lpstr>Trebuchet MS</vt:lpstr>
      <vt:lpstr>Pulm-CC 22</vt:lpstr>
      <vt:lpstr>Office Theme</vt:lpstr>
      <vt:lpstr>1_PCC20</vt:lpstr>
      <vt:lpstr>PowerPoint Presentation</vt:lpstr>
      <vt:lpstr>PowerPoint Presentation</vt:lpstr>
      <vt:lpstr>Disclaimer</vt:lpstr>
      <vt:lpstr>Panel Discussion: Simulated CTEPH Case Conference</vt:lpstr>
      <vt:lpstr>First BPA Session – 1/5/2023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RHC Trend</vt:lpstr>
      <vt:lpstr>6-MWT Trend</vt:lpstr>
      <vt:lpstr>Follow-Up 6/19/2023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Panel Discussion: Simulated CTEPH Case Conference</dc:title>
  <dc:subject/>
  <dc:creator/>
  <cp:keywords/>
  <dc:description/>
  <cp:lastModifiedBy>Moriah Diethorn</cp:lastModifiedBy>
  <cp:revision>11</cp:revision>
  <dcterms:created xsi:type="dcterms:W3CDTF">2023-11-27T22:18:25Z</dcterms:created>
  <dcterms:modified xsi:type="dcterms:W3CDTF">2023-11-28T14:21:34Z</dcterms:modified>
  <cp:category/>
</cp:coreProperties>
</file>