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 id="2147483914" r:id="rId5"/>
    <p:sldMasterId id="2147483931" r:id="rId6"/>
  </p:sldMasterIdLst>
  <p:notesMasterIdLst>
    <p:notesMasterId r:id="rId22"/>
  </p:notesMasterIdLst>
  <p:sldIdLst>
    <p:sldId id="3063" r:id="rId7"/>
    <p:sldId id="265" r:id="rId8"/>
    <p:sldId id="256" r:id="rId9"/>
    <p:sldId id="2124" r:id="rId10"/>
    <p:sldId id="295" r:id="rId11"/>
    <p:sldId id="3060" r:id="rId12"/>
    <p:sldId id="3056" r:id="rId13"/>
    <p:sldId id="419" r:id="rId14"/>
    <p:sldId id="2121" r:id="rId15"/>
    <p:sldId id="3064" r:id="rId16"/>
    <p:sldId id="310" r:id="rId17"/>
    <p:sldId id="311" r:id="rId18"/>
    <p:sldId id="2118" r:id="rId19"/>
    <p:sldId id="3062" r:id="rId20"/>
    <p:sldId id="264"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8EE6C36-20C4-65E1-2DFE-451279FB28B0}" name="Vin Kalathiveetil" initials="VK" userId="S::vink@ushealthconnect.com::1aa2e0d2-9ff1-4f24-98ac-64b5f8166875" providerId="AD"/>
  <p188:author id="{05341193-EDEB-15BA-A04D-1C19DAE92384}" name="William Uptegraph" initials="" userId="S::wuptegraph@ushealthconnect.com::b7ecc398-b3fc-407a-aa03-a771d983fb2c" providerId="AD"/>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0E19A-F98E-6F45-B93C-8252F81B5997}" v="4" dt="2024-01-18T18:57:28.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autoAdjust="0"/>
    <p:restoredTop sz="96327"/>
  </p:normalViewPr>
  <p:slideViewPr>
    <p:cSldViewPr snapToGrid="0" snapToObjects="1">
      <p:cViewPr varScale="1">
        <p:scale>
          <a:sx n="119" d="100"/>
          <a:sy n="119" d="100"/>
        </p:scale>
        <p:origin x="576" y="184"/>
      </p:cViewPr>
      <p:guideLst>
        <p:guide orient="horz" pos="2160"/>
        <p:guide pos="3840"/>
      </p:guideLst>
    </p:cSldViewPr>
  </p:slideViewPr>
  <p:notesTextViewPr>
    <p:cViewPr>
      <p:scale>
        <a:sx n="1" d="1"/>
        <a:sy n="1" d="1"/>
      </p:scale>
      <p:origin x="0" y="0"/>
    </p:cViewPr>
  </p:notesTextViewPr>
  <p:sorterViewPr>
    <p:cViewPr>
      <p:scale>
        <a:sx n="100" d="100"/>
        <a:sy n="100" d="100"/>
      </p:scale>
      <p:origin x="0" y="-17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E7A0E19A-F98E-6F45-B93C-8252F81B5997}"/>
    <pc:docChg chg="addSld delSld modSld sldOrd">
      <pc:chgData name="Harley Kidner" userId="5b13863f-857f-45ba-b29d-d3555fa5f842" providerId="ADAL" clId="{E7A0E19A-F98E-6F45-B93C-8252F81B5997}" dt="2024-01-18T18:57:43.233" v="6" actId="20578"/>
      <pc:docMkLst>
        <pc:docMk/>
      </pc:docMkLst>
      <pc:sldChg chg="add del">
        <pc:chgData name="Harley Kidner" userId="5b13863f-857f-45ba-b29d-d3555fa5f842" providerId="ADAL" clId="{E7A0E19A-F98E-6F45-B93C-8252F81B5997}" dt="2024-01-18T18:57:28.859" v="2"/>
        <pc:sldMkLst>
          <pc:docMk/>
          <pc:sldMk cId="3306514557" sldId="256"/>
        </pc:sldMkLst>
      </pc:sldChg>
      <pc:sldChg chg="add del ord">
        <pc:chgData name="Harley Kidner" userId="5b13863f-857f-45ba-b29d-d3555fa5f842" providerId="ADAL" clId="{E7A0E19A-F98E-6F45-B93C-8252F81B5997}" dt="2024-01-18T18:57:43.233" v="6" actId="20578"/>
        <pc:sldMkLst>
          <pc:docMk/>
          <pc:sldMk cId="2405816164" sldId="264"/>
        </pc:sldMkLst>
      </pc:sldChg>
      <pc:sldChg chg="add del">
        <pc:chgData name="Harley Kidner" userId="5b13863f-857f-45ba-b29d-d3555fa5f842" providerId="ADAL" clId="{E7A0E19A-F98E-6F45-B93C-8252F81B5997}" dt="2024-01-18T18:57:28.859" v="2"/>
        <pc:sldMkLst>
          <pc:docMk/>
          <pc:sldMk cId="260077012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HK"/>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4017449-286C-425E-B091-674530E25993}" type="datetimeFigureOut">
              <a:rPr lang="en-HK" smtClean="0"/>
              <a:t>18/1/2024</a:t>
            </a:fld>
            <a:endParaRPr lang="en-HK"/>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HK"/>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HK"/>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E6547D3-D7D9-4394-A73F-C7E6CE24940F}" type="slidenum">
              <a:rPr lang="en-HK" smtClean="0"/>
              <a:t>‹#›</a:t>
            </a:fld>
            <a:endParaRPr lang="en-HK"/>
          </a:p>
        </p:txBody>
      </p:sp>
    </p:spTree>
    <p:extLst>
      <p:ext uri="{BB962C8B-B14F-4D97-AF65-F5344CB8AC3E}">
        <p14:creationId xmlns:p14="http://schemas.microsoft.com/office/powerpoint/2010/main" val="107221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276" y="94996"/>
            <a:ext cx="11257449" cy="856392"/>
          </a:xfrm>
          <a:prstGeom prst="rect">
            <a:avLst/>
          </a:prstGeom>
        </p:spPr>
        <p:txBody>
          <a:bodyPr/>
          <a:lstStyle>
            <a:lvl1pPr>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255595" y="6021331"/>
            <a:ext cx="5984579" cy="590550"/>
          </a:xfrm>
        </p:spPr>
        <p:txBody>
          <a:bodyPr lIns="45720" rIns="45720" anchor="b" anchorCtr="0">
            <a:noAutofit/>
          </a:bodyPr>
          <a:lstStyle>
            <a:lvl1pPr marL="0" indent="0">
              <a:buNone/>
              <a:defRPr sz="1000">
                <a:solidFill>
                  <a:schemeClr val="tx1">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403069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90917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61994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1999197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fr-FR"/>
          </a:p>
        </p:txBody>
      </p:sp>
    </p:spTree>
    <p:extLst>
      <p:ext uri="{BB962C8B-B14F-4D97-AF65-F5344CB8AC3E}">
        <p14:creationId xmlns:p14="http://schemas.microsoft.com/office/powerpoint/2010/main" val="96580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45275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fr-FR"/>
          </a:p>
        </p:txBody>
      </p:sp>
    </p:spTree>
    <p:extLst>
      <p:ext uri="{BB962C8B-B14F-4D97-AF65-F5344CB8AC3E}">
        <p14:creationId xmlns:p14="http://schemas.microsoft.com/office/powerpoint/2010/main" val="2277176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fr-FR"/>
          </a:p>
        </p:txBody>
      </p:sp>
    </p:spTree>
    <p:extLst>
      <p:ext uri="{BB962C8B-B14F-4D97-AF65-F5344CB8AC3E}">
        <p14:creationId xmlns:p14="http://schemas.microsoft.com/office/powerpoint/2010/main" val="1252904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9168266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02158818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311261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4" y="1554345"/>
            <a:ext cx="6955365" cy="4065955"/>
          </a:xfrm>
        </p:spPr>
        <p:txBody>
          <a:bodyPr/>
          <a:lstStyle>
            <a:lvl1pPr>
              <a:defRPr sz="1800"/>
            </a:lvl1pPr>
            <a:lvl2pPr>
              <a:defRPr sz="1600"/>
            </a:lvl2pPr>
            <a:lvl3pPr>
              <a:defRPr sz="1400"/>
            </a:lvl3pPr>
            <a:lvl4pPr>
              <a:defRPr sz="1200"/>
            </a:lvl4pPr>
            <a:lvl5pPr>
              <a:defRPr sz="1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hasCustomPrompt="1"/>
          </p:nvPr>
        </p:nvSpPr>
        <p:spPr>
          <a:xfrm>
            <a:off x="440783" y="411118"/>
            <a:ext cx="11281316" cy="859536"/>
          </a:xfrm>
          <a:prstGeom prst="rect">
            <a:avLst/>
          </a:prstGeom>
        </p:spPr>
        <p:txBody>
          <a:bodyPr vert="horz" lIns="91440" tIns="45720" rIns="91440" bIns="45720" rtlCol="0" anchor="t" anchorCtr="0">
            <a:normAutofit/>
          </a:bodyPr>
          <a:lstStyle>
            <a:lvl1pPr>
              <a:defRPr/>
            </a:lvl1pPr>
          </a:lstStyle>
          <a:p>
            <a:r>
              <a:rPr lang="en-US" dirty="0"/>
              <a:t>Click to edit Master title style</a:t>
            </a:r>
            <a:br>
              <a:rPr lang="en-US" dirty="0"/>
            </a:br>
            <a:endParaRPr lang="en-US" dirty="0"/>
          </a:p>
        </p:txBody>
      </p:sp>
      <p:sp>
        <p:nvSpPr>
          <p:cNvPr id="9" name="Content Placeholder 2"/>
          <p:cNvSpPr>
            <a:spLocks noGrp="1"/>
          </p:cNvSpPr>
          <p:nvPr>
            <p:ph idx="10"/>
          </p:nvPr>
        </p:nvSpPr>
        <p:spPr>
          <a:xfrm>
            <a:off x="440784" y="1554344"/>
            <a:ext cx="3832144" cy="4072916"/>
          </a:xfrm>
        </p:spPr>
        <p:txBody>
          <a:bodyPr/>
          <a:lstStyle>
            <a:lvl1pPr>
              <a:defRPr sz="1800"/>
            </a:lvl1pPr>
            <a:lvl2pPr>
              <a:defRPr sz="1600"/>
            </a:lvl2pPr>
            <a:lvl3pPr>
              <a:defRPr sz="1400"/>
            </a:lvl3pPr>
            <a:lvl4pPr>
              <a:defRPr sz="1200"/>
            </a:lvl4pPr>
            <a:lvl5pPr>
              <a:defRPr sz="1000"/>
            </a:lvl5pPr>
            <a:lvl6pPr>
              <a:defRPr sz="2000"/>
            </a:lvl6pPr>
            <a:lvl7pPr>
              <a:defRPr sz="2000"/>
            </a:lvl7pPr>
            <a:lvl8pPr>
              <a:defRPr sz="2000"/>
            </a:lvl8pPr>
            <a:lvl9pPr>
              <a:defRPr sz="2000"/>
            </a:lvl9pPr>
          </a:lstStyle>
          <a:p>
            <a:pPr lvl="0"/>
            <a:r>
              <a:rPr lang="en-US" dirty="0"/>
              <a:t>Click to edit Master text styles</a:t>
            </a:r>
          </a:p>
        </p:txBody>
      </p:sp>
      <p:sp>
        <p:nvSpPr>
          <p:cNvPr id="7" name="Text Placeholder 4"/>
          <p:cNvSpPr>
            <a:spLocks noGrp="1"/>
          </p:cNvSpPr>
          <p:nvPr>
            <p:ph type="body" sz="quarter" idx="13"/>
          </p:nvPr>
        </p:nvSpPr>
        <p:spPr>
          <a:xfrm>
            <a:off x="1255595" y="6021331"/>
            <a:ext cx="5984579" cy="590550"/>
          </a:xfrm>
        </p:spPr>
        <p:txBody>
          <a:bodyPr lIns="45720" rIns="45720" anchor="b" anchorCtr="0">
            <a:no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1063818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15955921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85426003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0731666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gradFill rotWithShape="0">
          <a:gsLst>
            <a:gs pos="0">
              <a:srgbClr val="002D5F"/>
            </a:gs>
            <a:gs pos="50000">
              <a:srgbClr val="00458B"/>
            </a:gs>
            <a:gs pos="100000">
              <a:srgbClr val="0054A7"/>
            </a:gs>
          </a:gsLst>
          <a:lin ang="5400000"/>
        </a:gradFill>
        <a:effectLst/>
      </p:bgPr>
    </p:bg>
    <p:spTree>
      <p:nvGrpSpPr>
        <p:cNvPr id="1" name=""/>
        <p:cNvGrpSpPr/>
        <p:nvPr/>
      </p:nvGrpSpPr>
      <p:grpSpPr>
        <a:xfrm>
          <a:off x="0" y="0"/>
          <a:ext cx="0" cy="0"/>
          <a:chOff x="0" y="0"/>
          <a:chExt cx="0" cy="0"/>
        </a:xfrm>
      </p:grpSpPr>
      <p:pic>
        <p:nvPicPr>
          <p:cNvPr id="4" name="Picture 5" descr="shield.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31388" y="661988"/>
            <a:ext cx="908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linical_research_institute_whi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39800" y="5429250"/>
            <a:ext cx="55832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0888" y="1910121"/>
            <a:ext cx="8363712" cy="1472184"/>
          </a:xfrm>
        </p:spPr>
        <p:txBody>
          <a:bodyPr anchor="b"/>
          <a:lstStyle>
            <a:lvl1pPr algn="l">
              <a:defRPr sz="4785" b="0" cap="none">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0888" y="4128264"/>
            <a:ext cx="3923510" cy="460575"/>
          </a:xfrm>
        </p:spPr>
        <p:txBody>
          <a:bodyPr wrap="none">
            <a:spAutoFit/>
          </a:bodyPr>
          <a:lstStyle>
            <a:lvl1pPr marL="0" indent="0">
              <a:buNone/>
              <a:defRPr sz="2393">
                <a:solidFill>
                  <a:schemeClr val="bg1"/>
                </a:solidFill>
              </a:defRPr>
            </a:lvl1pPr>
            <a:lvl2pPr marL="455789" indent="0">
              <a:buNone/>
              <a:defRPr sz="1794">
                <a:solidFill>
                  <a:schemeClr val="tx1">
                    <a:tint val="75000"/>
                  </a:schemeClr>
                </a:solidFill>
              </a:defRPr>
            </a:lvl2pPr>
            <a:lvl3pPr marL="911579" indent="0">
              <a:buNone/>
              <a:defRPr sz="1595">
                <a:solidFill>
                  <a:schemeClr val="tx1">
                    <a:tint val="75000"/>
                  </a:schemeClr>
                </a:solidFill>
              </a:defRPr>
            </a:lvl3pPr>
            <a:lvl4pPr marL="1367369" indent="0">
              <a:buNone/>
              <a:defRPr sz="1395">
                <a:solidFill>
                  <a:schemeClr val="tx1">
                    <a:tint val="75000"/>
                  </a:schemeClr>
                </a:solidFill>
              </a:defRPr>
            </a:lvl4pPr>
            <a:lvl5pPr marL="1823159" indent="0">
              <a:buNone/>
              <a:defRPr sz="1395">
                <a:solidFill>
                  <a:schemeClr val="tx1">
                    <a:tint val="75000"/>
                  </a:schemeClr>
                </a:solidFill>
              </a:defRPr>
            </a:lvl5pPr>
            <a:lvl6pPr marL="2278948" indent="0">
              <a:buNone/>
              <a:defRPr sz="1395">
                <a:solidFill>
                  <a:schemeClr val="tx1">
                    <a:tint val="75000"/>
                  </a:schemeClr>
                </a:solidFill>
              </a:defRPr>
            </a:lvl6pPr>
            <a:lvl7pPr marL="2734738" indent="0">
              <a:buNone/>
              <a:defRPr sz="1395">
                <a:solidFill>
                  <a:schemeClr val="tx1">
                    <a:tint val="75000"/>
                  </a:schemeClr>
                </a:solidFill>
              </a:defRPr>
            </a:lvl7pPr>
            <a:lvl8pPr marL="3190528" indent="0">
              <a:buNone/>
              <a:defRPr sz="1395">
                <a:solidFill>
                  <a:schemeClr val="tx1">
                    <a:tint val="75000"/>
                  </a:schemeClr>
                </a:solidFill>
              </a:defRPr>
            </a:lvl8pPr>
            <a:lvl9pPr marL="3646318" indent="0">
              <a:buNone/>
              <a:defRPr sz="139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1360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head-1 Lin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171697"/>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385886"/>
            <a:ext cx="11094720" cy="400110"/>
          </a:xfrm>
        </p:spPr>
        <p:txBody>
          <a:bodyPr anchor="b">
            <a:spAutoFit/>
          </a:bodyPr>
          <a:lstStyle>
            <a:lvl1pPr marL="0" indent="0">
              <a:buNone/>
              <a:defRPr sz="1993" i="1" baseline="0">
                <a:solidFill>
                  <a:schemeClr val="accent6">
                    <a:lumMod val="60000"/>
                    <a:lumOff val="40000"/>
                  </a:schemeClr>
                </a:solidFill>
              </a:defRPr>
            </a:lvl1pPr>
          </a:lstStyle>
          <a:p>
            <a:pPr lvl="0"/>
            <a:r>
              <a:rPr lang="en-US"/>
              <a:t>Click to edit Master text styles</a:t>
            </a:r>
          </a:p>
        </p:txBody>
      </p:sp>
      <p:sp>
        <p:nvSpPr>
          <p:cNvPr id="5" name="Slide Number Placeholder 9"/>
          <p:cNvSpPr>
            <a:spLocks noGrp="1"/>
          </p:cNvSpPr>
          <p:nvPr>
            <p:ph type="sldNum" sz="quarter" idx="12"/>
          </p:nvPr>
        </p:nvSpPr>
        <p:spPr>
          <a:xfrm>
            <a:off x="10739438" y="6337300"/>
            <a:ext cx="1009650" cy="365125"/>
          </a:xfrm>
          <a:prstGeom prst="rect">
            <a:avLst/>
          </a:prstGeom>
        </p:spPr>
        <p:txBody>
          <a:bodyPr/>
          <a:lstStyle>
            <a:lvl1pPr algn="r" defTabSz="823692" eaLnBrk="0" fontAlgn="base" hangingPunct="0">
              <a:spcBef>
                <a:spcPct val="0"/>
              </a:spcBef>
              <a:spcAft>
                <a:spcPct val="0"/>
              </a:spcAft>
              <a:defRPr sz="997" b="1">
                <a:solidFill>
                  <a:srgbClr val="58595B"/>
                </a:solidFill>
                <a:latin typeface="Calibri" pitchFamily="34" charset="0"/>
              </a:defRPr>
            </a:lvl1pPr>
          </a:lstStyle>
          <a:p>
            <a:pPr>
              <a:defRPr/>
            </a:pPr>
            <a:fld id="{54A701AC-30E9-406B-BF25-9B8D9585F04D}" type="slidenum">
              <a:rPr lang="en-US"/>
              <a:pPr>
                <a:defRPr/>
              </a:pPr>
              <a:t>‹#›</a:t>
            </a:fld>
            <a:endParaRPr lang="en-US"/>
          </a:p>
        </p:txBody>
      </p:sp>
    </p:spTree>
    <p:extLst>
      <p:ext uri="{BB962C8B-B14F-4D97-AF65-F5344CB8AC3E}">
        <p14:creationId xmlns:p14="http://schemas.microsoft.com/office/powerpoint/2010/main" val="30073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head-2 Lines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0"/>
          </p:nvPr>
        </p:nvSpPr>
        <p:spPr>
          <a:xfrm>
            <a:off x="476251" y="2371722"/>
            <a:ext cx="11094720" cy="37718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1937637"/>
            <a:ext cx="11094720" cy="39902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5" name="Slide Number Placeholder 9"/>
          <p:cNvSpPr>
            <a:spLocks noGrp="1"/>
          </p:cNvSpPr>
          <p:nvPr>
            <p:ph type="sldNum" sz="quarter" idx="12"/>
          </p:nvPr>
        </p:nvSpPr>
        <p:spPr>
          <a:xfrm>
            <a:off x="10739438" y="6337300"/>
            <a:ext cx="1009650" cy="365125"/>
          </a:xfrm>
          <a:prstGeom prst="rect">
            <a:avLst/>
          </a:prstGeom>
        </p:spPr>
        <p:txBody>
          <a:bodyPr/>
          <a:lstStyle>
            <a:lvl1pPr algn="r" defTabSz="823692" eaLnBrk="0" fontAlgn="base" hangingPunct="0">
              <a:spcBef>
                <a:spcPct val="0"/>
              </a:spcBef>
              <a:spcAft>
                <a:spcPct val="0"/>
              </a:spcAft>
              <a:defRPr sz="997" b="1">
                <a:solidFill>
                  <a:srgbClr val="58595B"/>
                </a:solidFill>
                <a:latin typeface="Calibri" pitchFamily="34" charset="0"/>
              </a:defRPr>
            </a:lvl1pPr>
          </a:lstStyle>
          <a:p>
            <a:pPr>
              <a:defRPr/>
            </a:pPr>
            <a:fld id="{EC7A9565-E46C-4EAC-81BB-440B5637A8C2}" type="slidenum">
              <a:rPr lang="en-US"/>
              <a:pPr>
                <a:defRPr/>
              </a:pPr>
              <a:t>‹#›</a:t>
            </a:fld>
            <a:endParaRPr lang="en-US"/>
          </a:p>
        </p:txBody>
      </p:sp>
    </p:spTree>
    <p:extLst>
      <p:ext uri="{BB962C8B-B14F-4D97-AF65-F5344CB8AC3E}">
        <p14:creationId xmlns:p14="http://schemas.microsoft.com/office/powerpoint/2010/main" val="3753340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p>
            <a:r>
              <a:rPr lang="en-US" dirty="0"/>
              <a:t>Click to edit Master title style</a:t>
            </a:r>
          </a:p>
        </p:txBody>
      </p:sp>
      <p:sp>
        <p:nvSpPr>
          <p:cNvPr id="3" name="Content Placeholder 2"/>
          <p:cNvSpPr>
            <a:spLocks noGrp="1"/>
          </p:cNvSpPr>
          <p:nvPr>
            <p:ph sz="half" idx="1"/>
          </p:nvPr>
        </p:nvSpPr>
        <p:spPr>
          <a:xfrm>
            <a:off x="476249" y="1685926"/>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85926"/>
            <a:ext cx="5384800" cy="4525963"/>
          </a:xfrm>
        </p:spPr>
        <p:txBody>
          <a:bodyPr/>
          <a:lstStyle>
            <a:lvl1pPr>
              <a:spcBef>
                <a:spcPts val="997"/>
              </a:spcBef>
              <a:defRPr sz="2393"/>
            </a:lvl1pPr>
            <a:lvl2pPr>
              <a:spcBef>
                <a:spcPts val="598"/>
              </a:spcBef>
              <a:defRPr sz="1993"/>
            </a:lvl2pPr>
            <a:lvl3pPr>
              <a:spcBef>
                <a:spcPts val="598"/>
              </a:spcBef>
              <a:defRPr sz="1794"/>
            </a:lvl3pPr>
            <a:lvl4pPr>
              <a:spcBef>
                <a:spcPts val="598"/>
              </a:spcBef>
              <a:defRPr sz="1595"/>
            </a:lvl4pPr>
            <a:lvl5pPr>
              <a:spcBef>
                <a:spcPts val="598"/>
              </a:spcBef>
              <a:defRPr sz="1595"/>
            </a:lvl5pPr>
            <a:lvl6pPr>
              <a:defRPr sz="1794"/>
            </a:lvl6pPr>
            <a:lvl7pPr>
              <a:defRPr sz="1794"/>
            </a:lvl7pPr>
            <a:lvl8pPr>
              <a:defRPr sz="1794"/>
            </a:lvl8pPr>
            <a:lvl9pPr>
              <a:defRPr sz="17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p:cNvSpPr>
            <a:spLocks noGrp="1"/>
          </p:cNvSpPr>
          <p:nvPr>
            <p:ph type="sldNum" sz="quarter" idx="10"/>
          </p:nvPr>
        </p:nvSpPr>
        <p:spPr>
          <a:xfrm>
            <a:off x="10739438" y="6337300"/>
            <a:ext cx="1009650" cy="365125"/>
          </a:xfrm>
          <a:prstGeom prst="rect">
            <a:avLst/>
          </a:prstGeom>
        </p:spPr>
        <p:txBody>
          <a:bodyPr/>
          <a:lstStyle>
            <a:lvl1pPr algn="r" defTabSz="823692" eaLnBrk="0" fontAlgn="base" hangingPunct="0">
              <a:spcBef>
                <a:spcPct val="0"/>
              </a:spcBef>
              <a:spcAft>
                <a:spcPct val="0"/>
              </a:spcAft>
              <a:defRPr sz="997" b="1">
                <a:solidFill>
                  <a:srgbClr val="58595B"/>
                </a:solidFill>
                <a:latin typeface="Calibri" pitchFamily="34" charset="0"/>
              </a:defRPr>
            </a:lvl1pPr>
          </a:lstStyle>
          <a:p>
            <a:pPr>
              <a:defRPr/>
            </a:pPr>
            <a:fld id="{5CE37418-B022-4635-ABC0-EE95FC75640C}" type="slidenum">
              <a:rPr lang="en-US"/>
              <a:pPr>
                <a:defRPr/>
              </a:pPr>
              <a:t>‹#›</a:t>
            </a:fld>
            <a:endParaRPr lang="en-US"/>
          </a:p>
        </p:txBody>
      </p:sp>
    </p:spTree>
    <p:extLst>
      <p:ext uri="{BB962C8B-B14F-4D97-AF65-F5344CB8AC3E}">
        <p14:creationId xmlns:p14="http://schemas.microsoft.com/office/powerpoint/2010/main" val="115918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49" y="976011"/>
            <a:ext cx="11094720" cy="53949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6251" y="1563328"/>
            <a:ext cx="5386917"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4" name="Content Placeholder 3"/>
          <p:cNvSpPr>
            <a:spLocks noGrp="1"/>
          </p:cNvSpPr>
          <p:nvPr>
            <p:ph sz="half" idx="2"/>
          </p:nvPr>
        </p:nvSpPr>
        <p:spPr>
          <a:xfrm>
            <a:off x="476251" y="2248615"/>
            <a:ext cx="5386917"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63328"/>
            <a:ext cx="5389033" cy="685287"/>
          </a:xfrm>
        </p:spPr>
        <p:txBody>
          <a:bodyPr anchor="b"/>
          <a:lstStyle>
            <a:lvl1pPr marL="0" indent="0">
              <a:lnSpc>
                <a:spcPct val="90000"/>
              </a:lnSpc>
              <a:spcBef>
                <a:spcPts val="0"/>
              </a:spcBef>
              <a:buNone/>
              <a:defRPr sz="2193" b="1"/>
            </a:lvl1pPr>
            <a:lvl2pPr marL="455789" indent="0">
              <a:buNone/>
              <a:defRPr sz="1993" b="1"/>
            </a:lvl2pPr>
            <a:lvl3pPr marL="911579" indent="0">
              <a:buNone/>
              <a:defRPr sz="1794" b="1"/>
            </a:lvl3pPr>
            <a:lvl4pPr marL="1367369" indent="0">
              <a:buNone/>
              <a:defRPr sz="1595" b="1"/>
            </a:lvl4pPr>
            <a:lvl5pPr marL="1823159" indent="0">
              <a:buNone/>
              <a:defRPr sz="1595" b="1"/>
            </a:lvl5pPr>
            <a:lvl6pPr marL="2278948" indent="0">
              <a:buNone/>
              <a:defRPr sz="1595" b="1"/>
            </a:lvl6pPr>
            <a:lvl7pPr marL="2734738" indent="0">
              <a:buNone/>
              <a:defRPr sz="1595" b="1"/>
            </a:lvl7pPr>
            <a:lvl8pPr marL="3190528" indent="0">
              <a:buNone/>
              <a:defRPr sz="1595" b="1"/>
            </a:lvl8pPr>
            <a:lvl9pPr marL="3646318" indent="0">
              <a:buNone/>
              <a:defRPr sz="1595" b="1"/>
            </a:lvl9pPr>
          </a:lstStyle>
          <a:p>
            <a:pPr lvl="0"/>
            <a:r>
              <a:rPr lang="en-US" dirty="0"/>
              <a:t>Click to edit Master text styles</a:t>
            </a:r>
          </a:p>
        </p:txBody>
      </p:sp>
      <p:sp>
        <p:nvSpPr>
          <p:cNvPr id="6" name="Content Placeholder 5"/>
          <p:cNvSpPr>
            <a:spLocks noGrp="1"/>
          </p:cNvSpPr>
          <p:nvPr>
            <p:ph sz="quarter" idx="4"/>
          </p:nvPr>
        </p:nvSpPr>
        <p:spPr>
          <a:xfrm>
            <a:off x="6193370" y="2248615"/>
            <a:ext cx="5389033" cy="3951288"/>
          </a:xfrm>
        </p:spPr>
        <p:txBody>
          <a:bodyPr/>
          <a:lstStyle>
            <a:lvl1pPr>
              <a:defRPr sz="2393"/>
            </a:lvl1pPr>
            <a:lvl2pPr>
              <a:defRPr sz="1993"/>
            </a:lvl2pPr>
            <a:lvl3pPr>
              <a:defRPr sz="1794"/>
            </a:lvl3pPr>
            <a:lvl4pPr>
              <a:defRPr sz="1595"/>
            </a:lvl4pPr>
            <a:lvl5pPr>
              <a:defRPr sz="1595"/>
            </a:lvl5pPr>
            <a:lvl6pPr>
              <a:defRPr sz="1595"/>
            </a:lvl6pPr>
            <a:lvl7pPr>
              <a:defRPr sz="1595"/>
            </a:lvl7pPr>
            <a:lvl8pPr>
              <a:defRPr sz="1595"/>
            </a:lvl8pPr>
            <a:lvl9pPr>
              <a:defRPr sz="15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9"/>
          <p:cNvSpPr>
            <a:spLocks noGrp="1"/>
          </p:cNvSpPr>
          <p:nvPr>
            <p:ph type="sldNum" sz="quarter" idx="10"/>
          </p:nvPr>
        </p:nvSpPr>
        <p:spPr>
          <a:xfrm>
            <a:off x="10739438" y="6337300"/>
            <a:ext cx="1009650" cy="365125"/>
          </a:xfrm>
          <a:prstGeom prst="rect">
            <a:avLst/>
          </a:prstGeom>
        </p:spPr>
        <p:txBody>
          <a:bodyPr/>
          <a:lstStyle>
            <a:lvl1pPr algn="r" defTabSz="823692" eaLnBrk="0" fontAlgn="base" hangingPunct="0">
              <a:spcBef>
                <a:spcPct val="0"/>
              </a:spcBef>
              <a:spcAft>
                <a:spcPct val="0"/>
              </a:spcAft>
              <a:defRPr sz="997" b="1">
                <a:solidFill>
                  <a:srgbClr val="58595B"/>
                </a:solidFill>
                <a:latin typeface="Calibri" pitchFamily="34" charset="0"/>
              </a:defRPr>
            </a:lvl1pPr>
          </a:lstStyle>
          <a:p>
            <a:pPr>
              <a:defRPr/>
            </a:pPr>
            <a:fld id="{F99EDE76-C316-4933-8FB9-984CDE49761C}" type="slidenum">
              <a:rPr lang="en-US"/>
              <a:pPr>
                <a:defRPr/>
              </a:pPr>
              <a:t>‹#›</a:t>
            </a:fld>
            <a:endParaRPr lang="en-US"/>
          </a:p>
        </p:txBody>
      </p:sp>
    </p:spTree>
    <p:extLst>
      <p:ext uri="{BB962C8B-B14F-4D97-AF65-F5344CB8AC3E}">
        <p14:creationId xmlns:p14="http://schemas.microsoft.com/office/powerpoint/2010/main" val="2226506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251" y="105528"/>
            <a:ext cx="10477501" cy="539496"/>
          </a:xfrm>
        </p:spPr>
        <p:txBody>
          <a:bodyPr/>
          <a:lstStyle>
            <a:lvl1pPr>
              <a:defRPr sz="1993" i="1">
                <a:solidFill>
                  <a:schemeClr val="bg1"/>
                </a:solidFill>
              </a:defRPr>
            </a:lvl1pPr>
          </a:lstStyle>
          <a:p>
            <a:r>
              <a:rPr lang="en-US" dirty="0"/>
              <a:t>Click to edit Master title style</a:t>
            </a:r>
          </a:p>
        </p:txBody>
      </p:sp>
      <p:sp>
        <p:nvSpPr>
          <p:cNvPr id="3" name="Slide Number Placeholder 9"/>
          <p:cNvSpPr>
            <a:spLocks noGrp="1"/>
          </p:cNvSpPr>
          <p:nvPr>
            <p:ph type="sldNum" sz="quarter" idx="10"/>
          </p:nvPr>
        </p:nvSpPr>
        <p:spPr>
          <a:xfrm>
            <a:off x="10739438" y="6337300"/>
            <a:ext cx="1009650" cy="365125"/>
          </a:xfrm>
          <a:prstGeom prst="rect">
            <a:avLst/>
          </a:prstGeom>
        </p:spPr>
        <p:txBody>
          <a:bodyPr/>
          <a:lstStyle>
            <a:lvl1pPr algn="r" defTabSz="823692" eaLnBrk="0" fontAlgn="base" hangingPunct="0">
              <a:spcBef>
                <a:spcPct val="0"/>
              </a:spcBef>
              <a:spcAft>
                <a:spcPct val="0"/>
              </a:spcAft>
              <a:defRPr sz="997" b="1">
                <a:solidFill>
                  <a:srgbClr val="58595B"/>
                </a:solidFill>
                <a:latin typeface="Calibri" pitchFamily="34" charset="0"/>
              </a:defRPr>
            </a:lvl1pPr>
          </a:lstStyle>
          <a:p>
            <a:pPr>
              <a:defRPr/>
            </a:pPr>
            <a:fld id="{4F0C3D24-8B64-49C4-9BFA-1B7C7838578C}" type="slidenum">
              <a:rPr lang="en-US"/>
              <a:pPr>
                <a:defRPr/>
              </a:pPr>
              <a:t>‹#›</a:t>
            </a:fld>
            <a:endParaRPr lang="en-US"/>
          </a:p>
        </p:txBody>
      </p:sp>
    </p:spTree>
    <p:extLst>
      <p:ext uri="{BB962C8B-B14F-4D97-AF65-F5344CB8AC3E}">
        <p14:creationId xmlns:p14="http://schemas.microsoft.com/office/powerpoint/2010/main" val="1160249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t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154181"/>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9"/>
          <p:cNvSpPr>
            <a:spLocks noGrp="1"/>
          </p:cNvSpPr>
          <p:nvPr>
            <p:ph type="sldNum" sz="quarter" idx="11"/>
          </p:nvPr>
        </p:nvSpPr>
        <p:spPr>
          <a:xfrm>
            <a:off x="10739438" y="6337300"/>
            <a:ext cx="1009650" cy="365125"/>
          </a:xfrm>
          <a:prstGeom prst="rect">
            <a:avLst/>
          </a:prstGeom>
        </p:spPr>
        <p:txBody>
          <a:bodyPr/>
          <a:lstStyle>
            <a:lvl1pPr algn="r" defTabSz="823692" eaLnBrk="0" fontAlgn="base" hangingPunct="0">
              <a:spcBef>
                <a:spcPct val="0"/>
              </a:spcBef>
              <a:spcAft>
                <a:spcPct val="0"/>
              </a:spcAft>
              <a:defRPr sz="997" b="1">
                <a:solidFill>
                  <a:srgbClr val="58595B"/>
                </a:solidFill>
                <a:latin typeface="Calibri" pitchFamily="34" charset="0"/>
              </a:defRPr>
            </a:lvl1pPr>
          </a:lstStyle>
          <a:p>
            <a:pPr>
              <a:defRPr/>
            </a:pPr>
            <a:fld id="{8F6D85AC-5574-4625-B0DE-180B804612D8}" type="slidenum">
              <a:rPr lang="en-US"/>
              <a:pPr>
                <a:defRPr/>
              </a:pPr>
              <a:t>‹#›</a:t>
            </a:fld>
            <a:endParaRPr lang="en-US"/>
          </a:p>
        </p:txBody>
      </p:sp>
    </p:spTree>
    <p:extLst>
      <p:ext uri="{BB962C8B-B14F-4D97-AF65-F5344CB8AC3E}">
        <p14:creationId xmlns:p14="http://schemas.microsoft.com/office/powerpoint/2010/main" val="392799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276" y="94996"/>
            <a:ext cx="11257449" cy="856392"/>
          </a:xfrm>
          <a:prstGeom prst="rect">
            <a:avLst/>
          </a:prstGeom>
        </p:spPr>
        <p:txBody>
          <a:bodyPr/>
          <a:lstStyle>
            <a:lvl1pPr>
              <a:defRPr/>
            </a:lvl1pPr>
          </a:lstStyle>
          <a:p>
            <a:r>
              <a:rPr lang="en-US" dirty="0"/>
              <a:t>Click to edit Master title style</a:t>
            </a:r>
            <a:br>
              <a:rPr lang="en-US" dirty="0"/>
            </a:br>
            <a:endParaRPr lang="en-US" dirty="0"/>
          </a:p>
        </p:txBody>
      </p:sp>
      <p:sp>
        <p:nvSpPr>
          <p:cNvPr id="5" name="Text Placeholder 4"/>
          <p:cNvSpPr>
            <a:spLocks noGrp="1"/>
          </p:cNvSpPr>
          <p:nvPr>
            <p:ph type="body" sz="quarter" idx="10"/>
          </p:nvPr>
        </p:nvSpPr>
        <p:spPr>
          <a:xfrm>
            <a:off x="1255595" y="6021331"/>
            <a:ext cx="5984579" cy="590550"/>
          </a:xfrm>
        </p:spPr>
        <p:txBody>
          <a:bodyPr lIns="45720" rIns="45720" anchor="b" anchorCtr="0">
            <a:no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59455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t2_Subhead-1 Line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346892"/>
            <a:ext cx="11094720" cy="539496"/>
          </a:xfrm>
        </p:spPr>
        <p:txBody>
          <a:bodyPr/>
          <a:lstStyle>
            <a:lvl1pPr>
              <a:defRPr sz="3190"/>
            </a:lvl1pPr>
          </a:lstStyle>
          <a:p>
            <a:r>
              <a:rPr lang="en-US" dirty="0"/>
              <a:t>Click to edit Master title style</a:t>
            </a:r>
          </a:p>
        </p:txBody>
      </p:sp>
      <p:sp>
        <p:nvSpPr>
          <p:cNvPr id="6" name="Content Placeholder 2"/>
          <p:cNvSpPr>
            <a:spLocks noGrp="1"/>
          </p:cNvSpPr>
          <p:nvPr>
            <p:ph idx="10"/>
          </p:nvPr>
        </p:nvSpPr>
        <p:spPr>
          <a:xfrm>
            <a:off x="476251" y="1625668"/>
            <a:ext cx="11094720" cy="4086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76251" y="904692"/>
            <a:ext cx="11094720" cy="400110"/>
          </a:xfrm>
        </p:spPr>
        <p:txBody>
          <a:bodyPr anchor="b">
            <a:spAutoFit/>
          </a:bodyPr>
          <a:lstStyle>
            <a:lvl1pPr marL="0" indent="0">
              <a:buNone/>
              <a:defRPr sz="1993" i="1" baseline="0">
                <a:solidFill>
                  <a:srgbClr val="6BA9D8"/>
                </a:solidFill>
              </a:defRPr>
            </a:lvl1pPr>
          </a:lstStyle>
          <a:p>
            <a:pPr lvl="0"/>
            <a:r>
              <a:rPr lang="en-US"/>
              <a:t>Click to edit Master text styles</a:t>
            </a:r>
          </a:p>
        </p:txBody>
      </p:sp>
      <p:sp>
        <p:nvSpPr>
          <p:cNvPr id="5" name="Slide Number Placeholder 9"/>
          <p:cNvSpPr>
            <a:spLocks noGrp="1"/>
          </p:cNvSpPr>
          <p:nvPr>
            <p:ph type="sldNum" sz="quarter" idx="12"/>
          </p:nvPr>
        </p:nvSpPr>
        <p:spPr>
          <a:xfrm>
            <a:off x="10739438" y="6337300"/>
            <a:ext cx="1009650" cy="365125"/>
          </a:xfrm>
          <a:prstGeom prst="rect">
            <a:avLst/>
          </a:prstGeom>
        </p:spPr>
        <p:txBody>
          <a:bodyPr/>
          <a:lstStyle>
            <a:lvl1pPr algn="r" defTabSz="823692" eaLnBrk="0" fontAlgn="base" hangingPunct="0">
              <a:spcBef>
                <a:spcPct val="0"/>
              </a:spcBef>
              <a:spcAft>
                <a:spcPct val="0"/>
              </a:spcAft>
              <a:defRPr sz="997" b="1">
                <a:solidFill>
                  <a:srgbClr val="58595B"/>
                </a:solidFill>
                <a:latin typeface="Calibri" pitchFamily="34" charset="0"/>
              </a:defRPr>
            </a:lvl1pPr>
          </a:lstStyle>
          <a:p>
            <a:pPr>
              <a:defRPr/>
            </a:pPr>
            <a:fld id="{29C322C0-0D75-4098-ABBC-5C57458BFECE}" type="slidenum">
              <a:rPr lang="en-US"/>
              <a:pPr>
                <a:defRPr/>
              </a:pPr>
              <a:t>‹#›</a:t>
            </a:fld>
            <a:endParaRPr lang="en-US"/>
          </a:p>
        </p:txBody>
      </p:sp>
    </p:spTree>
    <p:extLst>
      <p:ext uri="{BB962C8B-B14F-4D97-AF65-F5344CB8AC3E}">
        <p14:creationId xmlns:p14="http://schemas.microsoft.com/office/powerpoint/2010/main" val="418081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7"/>
          <p:cNvSpPr>
            <a:spLocks noGrp="1"/>
          </p:cNvSpPr>
          <p:nvPr>
            <p:ph type="body" sz="quarter" idx="10"/>
          </p:nvPr>
        </p:nvSpPr>
        <p:spPr>
          <a:xfrm>
            <a:off x="203200" y="6096000"/>
            <a:ext cx="5892800" cy="609600"/>
          </a:xfrm>
        </p:spPr>
        <p:txBody>
          <a:bodyPr lIns="0" tIns="0" rIns="0" bIns="0" anchor="b">
            <a:normAutofit/>
          </a:bodyPr>
          <a:lstStyle>
            <a:lvl1pPr marL="0" indent="0">
              <a:spcBef>
                <a:spcPts val="0"/>
              </a:spcBef>
              <a:buNone/>
              <a:defRPr sz="825" b="1">
                <a:solidFill>
                  <a:schemeClr val="tx2"/>
                </a:solidFill>
                <a:effectLst/>
                <a:latin typeface="Arial" pitchFamily="34" charset="0"/>
                <a:cs typeface="Arial"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6" name="Text Placeholder 7"/>
          <p:cNvSpPr>
            <a:spLocks noGrp="1"/>
          </p:cNvSpPr>
          <p:nvPr>
            <p:ph type="body" sz="quarter" idx="11"/>
          </p:nvPr>
        </p:nvSpPr>
        <p:spPr>
          <a:xfrm>
            <a:off x="6096000" y="6096000"/>
            <a:ext cx="5892800" cy="609600"/>
          </a:xfrm>
        </p:spPr>
        <p:txBody>
          <a:bodyPr lIns="0" tIns="0" rIns="0" bIns="0" anchor="b">
            <a:normAutofit/>
          </a:bodyPr>
          <a:lstStyle>
            <a:lvl1pPr marL="0" indent="0" algn="r">
              <a:spcBef>
                <a:spcPts val="0"/>
              </a:spcBef>
              <a:buNone/>
              <a:defRPr sz="825" b="1">
                <a:solidFill>
                  <a:schemeClr val="tx2"/>
                </a:solidFill>
                <a:effectLst/>
                <a:latin typeface="Arial" pitchFamily="34" charset="0"/>
                <a:cs typeface="Arial"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2527711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2023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01988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8412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8621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72042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0390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1060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821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28"/>
            <a:ext cx="11347200" cy="521883"/>
          </a:xfrm>
          <a:prstGeom prst="rect">
            <a:avLst/>
          </a:prstGeom>
        </p:spPr>
        <p:txBody>
          <a:bodyPr/>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5958007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35985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82775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101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Date Placeholder 6"/>
          <p:cNvSpPr>
            <a:spLocks noGrp="1"/>
          </p:cNvSpPr>
          <p:nvPr>
            <p:ph type="dt" sz="half" idx="14"/>
          </p:nvPr>
        </p:nvSpPr>
        <p:spPr>
          <a:xfrm>
            <a:off x="8113184" y="64801"/>
            <a:ext cx="1883733" cy="143629"/>
          </a:xfrm>
          <a:prstGeom prst="rect">
            <a:avLst/>
          </a:prstGeom>
        </p:spPr>
        <p:txBody>
          <a:bodyPr/>
          <a:lstStyle/>
          <a:p>
            <a:r>
              <a:rPr lang="en-US">
                <a:solidFill>
                  <a:srgbClr val="737373"/>
                </a:solidFill>
              </a:rPr>
              <a:t>Date</a:t>
            </a:r>
            <a:endParaRPr lang="en-GB">
              <a:solidFill>
                <a:srgbClr val="737373"/>
              </a:solidFill>
            </a:endParaRPr>
          </a:p>
        </p:txBody>
      </p:sp>
      <p:sp>
        <p:nvSpPr>
          <p:cNvPr id="9" name="Slide Number Placeholder 8"/>
          <p:cNvSpPr>
            <a:spLocks noGrp="1"/>
          </p:cNvSpPr>
          <p:nvPr>
            <p:ph type="sldNum" sz="quarter" idx="15"/>
          </p:nvPr>
        </p:nvSpPr>
        <p:spPr>
          <a:xfrm>
            <a:off x="10184733" y="64801"/>
            <a:ext cx="1440000" cy="143629"/>
          </a:xfrm>
          <a:prstGeom prst="rect">
            <a:avLst/>
          </a:prstGeom>
        </p:spPr>
        <p:txBody>
          <a:bodyPr/>
          <a:lstStyle/>
          <a:p>
            <a:r>
              <a:rPr lang="en-GB">
                <a:solidFill>
                  <a:srgbClr val="737373"/>
                </a:solidFill>
              </a:rPr>
              <a:t>Slide no </a:t>
            </a:r>
            <a:fld id="{55DA1A73-5B16-4430-804B-35A4A2D71273}" type="slidenum">
              <a:rPr lang="en-GB" smtClean="0">
                <a:solidFill>
                  <a:srgbClr val="737373"/>
                </a:solidFill>
              </a:rPr>
              <a:pPr/>
              <a:t>‹#›</a:t>
            </a:fld>
            <a:endParaRPr lang="en-GB">
              <a:solidFill>
                <a:srgbClr val="737373"/>
              </a:solidFill>
            </a:endParaRPr>
          </a:p>
        </p:txBody>
      </p:sp>
      <p:sp>
        <p:nvSpPr>
          <p:cNvPr id="5" name="Text Placeholder 4"/>
          <p:cNvSpPr>
            <a:spLocks noGrp="1"/>
          </p:cNvSpPr>
          <p:nvPr>
            <p:ph type="body" sz="quarter" idx="16" hasCustomPrompt="1"/>
          </p:nvPr>
        </p:nvSpPr>
        <p:spPr>
          <a:xfrm>
            <a:off x="618067" y="1551520"/>
            <a:ext cx="11006667" cy="3953933"/>
          </a:xfrm>
        </p:spPr>
        <p:txBody>
          <a:bodyPr/>
          <a:lstStyle>
            <a:lvl1pPr>
              <a:defRPr/>
            </a:lvl1pPr>
            <a:lvl2pPr>
              <a:defRPr sz="1400"/>
            </a:lvl2pPr>
            <a:lvl3pPr>
              <a:defRPr sz="1200"/>
            </a:lvl3pPr>
            <a:lvl4pPr>
              <a:defRPr sz="1000"/>
            </a:lvl4pPr>
            <a:lvl5pPr>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a:xfrm>
            <a:off x="467276" y="94996"/>
            <a:ext cx="11257449" cy="856392"/>
          </a:xfrm>
          <a:prstGeom prst="rect">
            <a:avLst/>
          </a:prstGeom>
        </p:spPr>
        <p:txBody>
          <a:bodyPr/>
          <a:lstStyle>
            <a:lvl1pPr>
              <a:defRPr/>
            </a:lvl1pPr>
          </a:lstStyle>
          <a:p>
            <a:r>
              <a:rPr lang="en-GB" noProof="0"/>
              <a:t>CLICK TO ADD TITLE</a:t>
            </a:r>
          </a:p>
        </p:txBody>
      </p:sp>
    </p:spTree>
    <p:extLst>
      <p:ext uri="{BB962C8B-B14F-4D97-AF65-F5344CB8AC3E}">
        <p14:creationId xmlns:p14="http://schemas.microsoft.com/office/powerpoint/2010/main" val="371601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6366933" y="1551599"/>
            <a:ext cx="5257800" cy="3953852"/>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Date Placeholder 16"/>
          <p:cNvSpPr>
            <a:spLocks noGrp="1"/>
          </p:cNvSpPr>
          <p:nvPr>
            <p:ph type="dt" sz="half" idx="15"/>
          </p:nvPr>
        </p:nvSpPr>
        <p:spPr>
          <a:xfrm>
            <a:off x="8113184" y="64801"/>
            <a:ext cx="1883733" cy="143629"/>
          </a:xfrm>
          <a:prstGeom prst="rect">
            <a:avLst/>
          </a:prstGeom>
        </p:spPr>
        <p:txBody>
          <a:bodyPr/>
          <a:lstStyle/>
          <a:p>
            <a:r>
              <a:rPr lang="en-US">
                <a:solidFill>
                  <a:srgbClr val="737373"/>
                </a:solidFill>
              </a:rPr>
              <a:t>Date</a:t>
            </a:r>
            <a:endParaRPr lang="en-GB">
              <a:solidFill>
                <a:srgbClr val="737373"/>
              </a:solidFill>
            </a:endParaRPr>
          </a:p>
        </p:txBody>
      </p:sp>
      <p:sp>
        <p:nvSpPr>
          <p:cNvPr id="18" name="Slide Number Placeholder 17"/>
          <p:cNvSpPr>
            <a:spLocks noGrp="1"/>
          </p:cNvSpPr>
          <p:nvPr>
            <p:ph type="sldNum" sz="quarter" idx="16"/>
          </p:nvPr>
        </p:nvSpPr>
        <p:spPr>
          <a:xfrm>
            <a:off x="10184733" y="64801"/>
            <a:ext cx="1440000" cy="143629"/>
          </a:xfrm>
          <a:prstGeom prst="rect">
            <a:avLst/>
          </a:prstGeom>
        </p:spPr>
        <p:txBody>
          <a:bodyPr/>
          <a:lstStyle/>
          <a:p>
            <a:r>
              <a:rPr lang="en-GB">
                <a:solidFill>
                  <a:srgbClr val="737373"/>
                </a:solidFill>
              </a:rPr>
              <a:t>Slide no </a:t>
            </a:r>
            <a:fld id="{55DA1A73-5B16-4430-804B-35A4A2D71273}" type="slidenum">
              <a:rPr lang="en-GB" smtClean="0">
                <a:solidFill>
                  <a:srgbClr val="737373"/>
                </a:solidFill>
              </a:rPr>
              <a:pPr/>
              <a:t>‹#›</a:t>
            </a:fld>
            <a:endParaRPr lang="en-GB">
              <a:solidFill>
                <a:srgbClr val="737373"/>
              </a:solidFill>
            </a:endParaRPr>
          </a:p>
        </p:txBody>
      </p:sp>
      <p:sp>
        <p:nvSpPr>
          <p:cNvPr id="13" name="Text Placeholder 3"/>
          <p:cNvSpPr>
            <a:spLocks noGrp="1"/>
          </p:cNvSpPr>
          <p:nvPr>
            <p:ph type="body" sz="quarter" idx="17" hasCustomPrompt="1"/>
          </p:nvPr>
        </p:nvSpPr>
        <p:spPr>
          <a:xfrm>
            <a:off x="618067" y="1551599"/>
            <a:ext cx="5257800" cy="3953852"/>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Title 2"/>
          <p:cNvSpPr>
            <a:spLocks noGrp="1"/>
          </p:cNvSpPr>
          <p:nvPr>
            <p:ph type="title" hasCustomPrompt="1"/>
          </p:nvPr>
        </p:nvSpPr>
        <p:spPr>
          <a:xfrm>
            <a:off x="467276" y="94996"/>
            <a:ext cx="11257449" cy="856392"/>
          </a:xfrm>
          <a:prstGeom prst="rect">
            <a:avLst/>
          </a:prstGeom>
        </p:spPr>
        <p:txBody>
          <a:bodyPr/>
          <a:lstStyle>
            <a:lvl1pPr>
              <a:defRPr/>
            </a:lvl1pPr>
          </a:lstStyle>
          <a:p>
            <a:r>
              <a:rPr lang="en-GB" noProof="0"/>
              <a:t>CLICK TO ADD TITLE</a:t>
            </a:r>
          </a:p>
        </p:txBody>
      </p:sp>
    </p:spTree>
    <p:extLst>
      <p:ext uri="{BB962C8B-B14F-4D97-AF65-F5344CB8AC3E}">
        <p14:creationId xmlns:p14="http://schemas.microsoft.com/office/powerpoint/2010/main" val="361391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fr-FR"/>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1420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592344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848597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theme" Target="../theme/theme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3941" y="1524001"/>
            <a:ext cx="11224936" cy="4235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36550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457200" rtl="0" eaLnBrk="1" latinLnBrk="0" hangingPunct="1">
        <a:spcBef>
          <a:spcPct val="0"/>
        </a:spcBef>
        <a:buNone/>
        <a:defRPr sz="2400" b="0" i="0" kern="1200" baseline="0">
          <a:solidFill>
            <a:schemeClr val="tx2"/>
          </a:solidFill>
          <a:latin typeface="Arial Bold"/>
          <a:ea typeface="+mj-ea"/>
          <a:cs typeface="Arial Bold"/>
        </a:defRPr>
      </a:lvl1pPr>
    </p:titleStyle>
    <p:bodyStyle>
      <a:lvl1pPr marL="231775" indent="-231775" algn="l" defTabSz="457200" rtl="0" eaLnBrk="1" latinLnBrk="0" hangingPunct="1">
        <a:spcBef>
          <a:spcPct val="20000"/>
        </a:spcBef>
        <a:buFont typeface="Arial" panose="020B0604020202020204" pitchFamily="34" charset="0"/>
        <a:buChar char="•"/>
        <a:defRPr sz="2000" b="0" i="0" kern="1200" baseline="0">
          <a:solidFill>
            <a:srgbClr val="000000"/>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1800" b="0" i="0" kern="1200" baseline="0">
          <a:solidFill>
            <a:srgbClr val="000000"/>
          </a:solidFill>
          <a:latin typeface="Arial"/>
          <a:ea typeface="+mn-ea"/>
          <a:cs typeface="Arial"/>
        </a:defRPr>
      </a:lvl2pPr>
      <a:lvl3pPr marL="1200150" indent="-285750" algn="l" defTabSz="457200" rtl="0" eaLnBrk="1" latinLnBrk="0" hangingPunct="1">
        <a:spcBef>
          <a:spcPct val="20000"/>
        </a:spcBef>
        <a:buFont typeface="Courier New" panose="02070309020205020404" pitchFamily="49" charset="0"/>
        <a:buChar char="o"/>
        <a:defRPr sz="1600" b="0" i="0" kern="1200" baseline="0">
          <a:solidFill>
            <a:srgbClr val="000000"/>
          </a:solidFill>
          <a:latin typeface="Arial"/>
          <a:ea typeface="+mn-ea"/>
          <a:cs typeface="Arial"/>
        </a:defRPr>
      </a:lvl3pPr>
      <a:lvl4pPr marL="1543050" indent="-171450" algn="l" defTabSz="457200" rtl="0" eaLnBrk="1" latinLnBrk="0" hangingPunct="1">
        <a:spcBef>
          <a:spcPct val="20000"/>
        </a:spcBef>
        <a:buFont typeface="Arial"/>
        <a:buChar char="•"/>
        <a:defRPr sz="1400" b="0" i="0" kern="1200" baseline="0">
          <a:solidFill>
            <a:srgbClr val="000000"/>
          </a:solidFill>
          <a:latin typeface="Arial"/>
          <a:ea typeface="+mn-ea"/>
          <a:cs typeface="Arial"/>
        </a:defRPr>
      </a:lvl4pPr>
      <a:lvl5pPr marL="2000250" indent="-171450" algn="l" defTabSz="457200" rtl="0" eaLnBrk="1" latinLnBrk="0" hangingPunct="1">
        <a:spcBef>
          <a:spcPct val="20000"/>
        </a:spcBef>
        <a:buFont typeface="Arial"/>
        <a:buChar char="•"/>
        <a:defRPr sz="1050" b="0" i="0" kern="1200" baseline="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25587825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855" r:id="rId17"/>
    <p:sldLayoutId id="2147483857" r:id="rId18"/>
    <p:sldLayoutId id="2147483858" r:id="rId19"/>
    <p:sldLayoutId id="2147483859" r:id="rId20"/>
    <p:sldLayoutId id="2147483860" r:id="rId21"/>
    <p:sldLayoutId id="2147483862" r:id="rId22"/>
    <p:sldLayoutId id="2147483863" r:id="rId23"/>
    <p:sldLayoutId id="2147483864" r:id="rId24"/>
    <p:sldLayoutId id="2147483866" r:id="rId25"/>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7985537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30"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CDEE-20D8-CCBE-C83E-B014B513B839}"/>
              </a:ext>
            </a:extLst>
          </p:cNvPr>
          <p:cNvSpPr>
            <a:spLocks noGrp="1"/>
          </p:cNvSpPr>
          <p:nvPr>
            <p:ph type="title"/>
          </p:nvPr>
        </p:nvSpPr>
        <p:spPr>
          <a:xfrm>
            <a:off x="831850" y="1101482"/>
            <a:ext cx="10515600" cy="2825748"/>
          </a:xfrm>
        </p:spPr>
        <p:txBody>
          <a:bodyPr/>
          <a:lstStyle/>
          <a:p>
            <a:r>
              <a:rPr lang="en-US" dirty="0"/>
              <a:t>Risk Factors &amp; Comorbidities Associated with AF</a:t>
            </a:r>
          </a:p>
        </p:txBody>
      </p:sp>
      <p:sp>
        <p:nvSpPr>
          <p:cNvPr id="3" name="Content Placeholder 2">
            <a:extLst>
              <a:ext uri="{FF2B5EF4-FFF2-40B4-BE49-F238E27FC236}">
                <a16:creationId xmlns:a16="http://schemas.microsoft.com/office/drawing/2014/main" id="{CC9D56E8-8E40-5FC6-E61C-036D086B2259}"/>
              </a:ext>
            </a:extLst>
          </p:cNvPr>
          <p:cNvSpPr>
            <a:spLocks noGrp="1"/>
          </p:cNvSpPr>
          <p:nvPr>
            <p:ph type="body" idx="1"/>
          </p:nvPr>
        </p:nvSpPr>
        <p:spPr>
          <a:xfrm>
            <a:off x="831850" y="4208338"/>
            <a:ext cx="10515600" cy="1766887"/>
          </a:xfrm>
        </p:spPr>
        <p:txBody>
          <a:bodyPr/>
          <a:lstStyle/>
          <a:p>
            <a:r>
              <a:rPr lang="en-US" dirty="0"/>
              <a:t>Christopher B. Granger, MD, </a:t>
            </a:r>
          </a:p>
          <a:p>
            <a:r>
              <a:rPr lang="en-US" dirty="0"/>
              <a:t>Donald F. Fortin, M.D. Distinguished Professor of Medicine, Professor of Nursing</a:t>
            </a:r>
          </a:p>
          <a:p>
            <a:r>
              <a:rPr lang="en-US" dirty="0"/>
              <a:t>Duke University Medical Center </a:t>
            </a:r>
          </a:p>
          <a:p>
            <a:r>
              <a:rPr lang="en-US" dirty="0"/>
              <a:t>Durham, NC</a:t>
            </a:r>
          </a:p>
        </p:txBody>
      </p:sp>
      <p:sp>
        <p:nvSpPr>
          <p:cNvPr id="4" name="Slide Number Placeholder 3">
            <a:extLst>
              <a:ext uri="{FF2B5EF4-FFF2-40B4-BE49-F238E27FC236}">
                <a16:creationId xmlns:a16="http://schemas.microsoft.com/office/drawing/2014/main" id="{12B515DE-CDD5-BAB6-3C36-3025A8DB4972}"/>
              </a:ext>
            </a:extLst>
          </p:cNvPr>
          <p:cNvSpPr>
            <a:spLocks noGrp="1"/>
          </p:cNvSpPr>
          <p:nvPr>
            <p:ph type="sldNum" sz="quarter" idx="4294967295"/>
          </p:nvPr>
        </p:nvSpPr>
        <p:spPr>
          <a:xfrm>
            <a:off x="11182350" y="6337300"/>
            <a:ext cx="1009650" cy="365125"/>
          </a:xfrm>
          <a:prstGeom prst="rect">
            <a:avLst/>
          </a:prstGeom>
        </p:spPr>
        <p:txBody>
          <a:bodyPr/>
          <a:lstStyle/>
          <a:p>
            <a:pPr>
              <a:defRPr/>
            </a:pPr>
            <a:fld id="{2410CA91-9599-4B38-8231-657CF6CDED9E}" type="slidenum">
              <a:rPr lang="en-US" smtClean="0"/>
              <a:pPr>
                <a:defRPr/>
              </a:pPr>
              <a:t>1</a:t>
            </a:fld>
            <a:endParaRPr lang="en-US"/>
          </a:p>
        </p:txBody>
      </p:sp>
    </p:spTree>
    <p:extLst>
      <p:ext uri="{BB962C8B-B14F-4D97-AF65-F5344CB8AC3E}">
        <p14:creationId xmlns:p14="http://schemas.microsoft.com/office/powerpoint/2010/main" val="150674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DAA5D6-CD63-8EBA-D729-48B6B72047D4}"/>
              </a:ext>
            </a:extLst>
          </p:cNvPr>
          <p:cNvSpPr>
            <a:spLocks noGrp="1"/>
          </p:cNvSpPr>
          <p:nvPr>
            <p:ph type="title"/>
          </p:nvPr>
        </p:nvSpPr>
        <p:spPr>
          <a:xfrm>
            <a:off x="839788" y="457199"/>
            <a:ext cx="3932237" cy="3351958"/>
          </a:xfrm>
        </p:spPr>
        <p:txBody>
          <a:bodyPr>
            <a:normAutofit fontScale="90000"/>
          </a:bodyPr>
          <a:lstStyle/>
          <a:p>
            <a:r>
              <a:rPr lang="en-US" dirty="0">
                <a:cs typeface="Calibri"/>
              </a:rPr>
              <a:t>The impact of coffee subtypes on incident cardiovascular disease, arrhythmias, and mortality: long-term outcomes from the UK Biobank </a:t>
            </a:r>
          </a:p>
        </p:txBody>
      </p:sp>
      <p:sp>
        <p:nvSpPr>
          <p:cNvPr id="6" name="Text Placeholder 5">
            <a:extLst>
              <a:ext uri="{FF2B5EF4-FFF2-40B4-BE49-F238E27FC236}">
                <a16:creationId xmlns:a16="http://schemas.microsoft.com/office/drawing/2014/main" id="{0B634F45-657E-AC41-8768-F61DE1CEDB4E}"/>
              </a:ext>
            </a:extLst>
          </p:cNvPr>
          <p:cNvSpPr>
            <a:spLocks noGrp="1"/>
          </p:cNvSpPr>
          <p:nvPr>
            <p:ph type="body" sz="half" idx="2"/>
          </p:nvPr>
        </p:nvSpPr>
        <p:spPr>
          <a:xfrm>
            <a:off x="839788" y="3886496"/>
            <a:ext cx="3932237" cy="2392515"/>
          </a:xfrm>
        </p:spPr>
        <p:txBody>
          <a:bodyPr>
            <a:normAutofit/>
          </a:bodyPr>
          <a:lstStyle/>
          <a:p>
            <a:r>
              <a:rPr lang="en-US" b="1" dirty="0">
                <a:effectLst/>
                <a:latin typeface="Helvetica" pitchFamily="2" charset="0"/>
              </a:rPr>
              <a:t>David Chieng</a:t>
            </a:r>
            <a:r>
              <a:rPr lang="en-US" b="1" baseline="30000" dirty="0">
                <a:effectLst/>
                <a:latin typeface="Helvetica" pitchFamily="2" charset="0"/>
              </a:rPr>
              <a:t>1,2,3</a:t>
            </a:r>
            <a:r>
              <a:rPr lang="en-US" b="1" dirty="0">
                <a:effectLst/>
                <a:latin typeface="Helvetica" pitchFamily="2" charset="0"/>
              </a:rPr>
              <a:t>, Rodrigo Canovas</a:t>
            </a:r>
            <a:r>
              <a:rPr lang="en-US" b="1" baseline="30000" dirty="0">
                <a:effectLst/>
                <a:latin typeface="Helvetica" pitchFamily="2" charset="0"/>
              </a:rPr>
              <a:t>4,5</a:t>
            </a:r>
            <a:r>
              <a:rPr lang="en-US" b="1" dirty="0">
                <a:effectLst/>
                <a:latin typeface="Helvetica" pitchFamily="2" charset="0"/>
              </a:rPr>
              <a:t>, Louise Segan</a:t>
            </a:r>
            <a:r>
              <a:rPr lang="en-US" b="1" baseline="30000" dirty="0">
                <a:effectLst/>
                <a:latin typeface="Helvetica" pitchFamily="2" charset="0"/>
              </a:rPr>
              <a:t>1,2,3</a:t>
            </a:r>
            <a:r>
              <a:rPr lang="en-US" b="1" dirty="0">
                <a:effectLst/>
                <a:latin typeface="Helvetica" pitchFamily="2" charset="0"/>
              </a:rPr>
              <a:t>, Hariharan Sugumar</a:t>
            </a:r>
            <a:r>
              <a:rPr lang="en-US" b="1" baseline="30000" dirty="0">
                <a:effectLst/>
                <a:latin typeface="Helvetica" pitchFamily="2" charset="0"/>
              </a:rPr>
              <a:t>1,2,3</a:t>
            </a:r>
            <a:r>
              <a:rPr lang="en-US" b="1" dirty="0">
                <a:effectLst/>
                <a:latin typeface="Helvetica" pitchFamily="2" charset="0"/>
              </a:rPr>
              <a:t>, Aleksandr Voskoboinik</a:t>
            </a:r>
            <a:r>
              <a:rPr lang="en-US" b="1" baseline="30000" dirty="0">
                <a:effectLst/>
                <a:latin typeface="Helvetica" pitchFamily="2" charset="0"/>
              </a:rPr>
              <a:t>1,2,3</a:t>
            </a:r>
            <a:r>
              <a:rPr lang="en-US" b="1" dirty="0">
                <a:effectLst/>
                <a:latin typeface="Helvetica" pitchFamily="2" charset="0"/>
              </a:rPr>
              <a:t>, Sandeep Prabhu</a:t>
            </a:r>
            <a:r>
              <a:rPr lang="en-US" b="1" baseline="30000" dirty="0">
                <a:effectLst/>
                <a:latin typeface="Helvetica" pitchFamily="2" charset="0"/>
              </a:rPr>
              <a:t>1,2,3</a:t>
            </a:r>
            <a:r>
              <a:rPr lang="en-US" b="1" dirty="0">
                <a:effectLst/>
                <a:latin typeface="Helvetica" pitchFamily="2" charset="0"/>
              </a:rPr>
              <a:t>, Liang-Han Ling</a:t>
            </a:r>
            <a:r>
              <a:rPr lang="en-US" b="1" baseline="30000" dirty="0">
                <a:effectLst/>
                <a:latin typeface="Helvetica" pitchFamily="2" charset="0"/>
              </a:rPr>
              <a:t>1,2,3</a:t>
            </a:r>
            <a:r>
              <a:rPr lang="en-US" b="1" dirty="0">
                <a:effectLst/>
                <a:latin typeface="Helvetica" pitchFamily="2" charset="0"/>
              </a:rPr>
              <a:t>, Geoffrey Lee</a:t>
            </a:r>
            <a:r>
              <a:rPr lang="en-US" b="1" baseline="30000" dirty="0">
                <a:effectLst/>
                <a:latin typeface="Helvetica" pitchFamily="2" charset="0"/>
              </a:rPr>
              <a:t>3,6</a:t>
            </a:r>
            <a:r>
              <a:rPr lang="en-US" b="1" dirty="0">
                <a:effectLst/>
                <a:latin typeface="Helvetica" pitchFamily="2" charset="0"/>
              </a:rPr>
              <a:t>, Joseph B. Morton</a:t>
            </a:r>
            <a:r>
              <a:rPr lang="en-US" b="1" baseline="30000" dirty="0">
                <a:effectLst/>
                <a:latin typeface="Helvetica" pitchFamily="2" charset="0"/>
              </a:rPr>
              <a:t>3,6</a:t>
            </a:r>
            <a:r>
              <a:rPr lang="en-US" b="1" dirty="0">
                <a:effectLst/>
                <a:latin typeface="Helvetica" pitchFamily="2" charset="0"/>
              </a:rPr>
              <a:t>, David M. Kaye</a:t>
            </a:r>
            <a:r>
              <a:rPr lang="en-US" b="1" baseline="30000" dirty="0">
                <a:effectLst/>
                <a:latin typeface="Helvetica" pitchFamily="2" charset="0"/>
              </a:rPr>
              <a:t>1,2,7</a:t>
            </a:r>
            <a:r>
              <a:rPr lang="en-US" b="1" dirty="0">
                <a:effectLst/>
                <a:latin typeface="Helvetica" pitchFamily="2" charset="0"/>
              </a:rPr>
              <a:t>, Jonathan M. Kalman</a:t>
            </a:r>
            <a:r>
              <a:rPr lang="en-US" b="1" baseline="30000" dirty="0">
                <a:effectLst/>
                <a:latin typeface="Helvetica" pitchFamily="2" charset="0"/>
              </a:rPr>
              <a:t>3,6,7</a:t>
            </a:r>
            <a:r>
              <a:rPr lang="en-US" b="1" dirty="0">
                <a:effectLst/>
                <a:latin typeface="Helvetica" pitchFamily="2" charset="0"/>
              </a:rPr>
              <a:t>, and Peter M. Kistler</a:t>
            </a:r>
            <a:r>
              <a:rPr lang="en-US" b="1" baseline="30000" dirty="0">
                <a:effectLst/>
                <a:latin typeface="Helvetica" pitchFamily="2" charset="0"/>
              </a:rPr>
              <a:t>1,2,3,7</a:t>
            </a:r>
            <a:r>
              <a:rPr lang="en-US" b="1" dirty="0">
                <a:effectLst/>
                <a:latin typeface="Helvetica" pitchFamily="2" charset="0"/>
              </a:rPr>
              <a:t>*</a:t>
            </a:r>
            <a:endParaRPr lang="en-US" dirty="0">
              <a:effectLst/>
              <a:latin typeface="Helvetica" pitchFamily="2" charset="0"/>
            </a:endParaRPr>
          </a:p>
        </p:txBody>
      </p:sp>
      <p:sp>
        <p:nvSpPr>
          <p:cNvPr id="10" name="Footer Placeholder 9">
            <a:extLst>
              <a:ext uri="{FF2B5EF4-FFF2-40B4-BE49-F238E27FC236}">
                <a16:creationId xmlns:a16="http://schemas.microsoft.com/office/drawing/2014/main" id="{C7315B90-E864-F21D-AFEF-5B1D297E6CE9}"/>
              </a:ext>
            </a:extLst>
          </p:cNvPr>
          <p:cNvSpPr>
            <a:spLocks noGrp="1"/>
          </p:cNvSpPr>
          <p:nvPr>
            <p:ph type="ftr" sz="quarter" idx="3"/>
          </p:nvPr>
        </p:nvSpPr>
        <p:spPr>
          <a:xfrm>
            <a:off x="838199" y="6356350"/>
            <a:ext cx="9037321" cy="365125"/>
          </a:xfrm>
        </p:spPr>
        <p:txBody>
          <a:bodyPr/>
          <a:lstStyle/>
          <a:p>
            <a:r>
              <a:rPr lang="en-US" dirty="0" err="1"/>
              <a:t>Chieng</a:t>
            </a:r>
            <a:r>
              <a:rPr lang="en-US" dirty="0"/>
              <a:t> D, et al. </a:t>
            </a:r>
            <a:r>
              <a:rPr lang="en-US" i="1" dirty="0" err="1"/>
              <a:t>Eur</a:t>
            </a:r>
            <a:r>
              <a:rPr lang="en-US" i="1" dirty="0"/>
              <a:t> J </a:t>
            </a:r>
            <a:r>
              <a:rPr lang="en-US" i="1" dirty="0" err="1"/>
              <a:t>Prev</a:t>
            </a:r>
            <a:r>
              <a:rPr lang="en-US" i="1" dirty="0"/>
              <a:t> </a:t>
            </a:r>
            <a:r>
              <a:rPr lang="en-US" i="1" dirty="0" err="1"/>
              <a:t>Cardiol</a:t>
            </a:r>
            <a:r>
              <a:rPr lang="en-US" dirty="0"/>
              <a:t>. 2022;29(17):2240-2249. </a:t>
            </a:r>
          </a:p>
        </p:txBody>
      </p:sp>
      <p:pic>
        <p:nvPicPr>
          <p:cNvPr id="12" name="Picture 11" descr="A graph of different colors&#10;&#10;Description automatically generated">
            <a:extLst>
              <a:ext uri="{FF2B5EF4-FFF2-40B4-BE49-F238E27FC236}">
                <a16:creationId xmlns:a16="http://schemas.microsoft.com/office/drawing/2014/main" id="{7E817278-F71C-ACD9-72C1-8EAE1CCA5DEE}"/>
              </a:ext>
            </a:extLst>
          </p:cNvPr>
          <p:cNvPicPr>
            <a:picLocks noChangeAspect="1"/>
          </p:cNvPicPr>
          <p:nvPr/>
        </p:nvPicPr>
        <p:blipFill>
          <a:blip r:embed="rId2"/>
          <a:stretch>
            <a:fillRect/>
          </a:stretch>
        </p:blipFill>
        <p:spPr>
          <a:xfrm>
            <a:off x="4969926" y="1184705"/>
            <a:ext cx="5773378" cy="4610614"/>
          </a:xfrm>
          <a:prstGeom prst="rect">
            <a:avLst/>
          </a:prstGeom>
        </p:spPr>
      </p:pic>
      <p:pic>
        <p:nvPicPr>
          <p:cNvPr id="14" name="Picture 13" descr="A close-up of a number&#10;&#10;Description automatically generated">
            <a:extLst>
              <a:ext uri="{FF2B5EF4-FFF2-40B4-BE49-F238E27FC236}">
                <a16:creationId xmlns:a16="http://schemas.microsoft.com/office/drawing/2014/main" id="{A5EC99DA-28BB-F6E8-70DE-432CE59E94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42027" y="1845219"/>
            <a:ext cx="806747" cy="2356758"/>
          </a:xfrm>
          <a:prstGeom prst="rect">
            <a:avLst/>
          </a:prstGeom>
        </p:spPr>
      </p:pic>
    </p:spTree>
    <p:extLst>
      <p:ext uri="{BB962C8B-B14F-4D97-AF65-F5344CB8AC3E}">
        <p14:creationId xmlns:p14="http://schemas.microsoft.com/office/powerpoint/2010/main" val="147317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63969A-5750-C486-E6F3-397F36A3375C}"/>
              </a:ext>
            </a:extLst>
          </p:cNvPr>
          <p:cNvSpPr>
            <a:spLocks noGrp="1"/>
          </p:cNvSpPr>
          <p:nvPr>
            <p:ph type="title"/>
          </p:nvPr>
        </p:nvSpPr>
        <p:spPr>
          <a:xfrm>
            <a:off x="838200" y="-1"/>
            <a:ext cx="10515600" cy="852617"/>
          </a:xfrm>
        </p:spPr>
        <p:txBody>
          <a:bodyPr/>
          <a:lstStyle/>
          <a:p>
            <a:r>
              <a:rPr lang="en-US" altLang="en-US" sz="3600" dirty="0">
                <a:cs typeface="Arial" panose="020B0604020202020204" pitchFamily="34" charset="0"/>
              </a:rPr>
              <a:t>Components of Integrated AF Management</a:t>
            </a:r>
            <a:endParaRPr lang="en-US" dirty="0"/>
          </a:p>
        </p:txBody>
      </p:sp>
      <p:sp>
        <p:nvSpPr>
          <p:cNvPr id="9" name="Footer Placeholder 8">
            <a:extLst>
              <a:ext uri="{FF2B5EF4-FFF2-40B4-BE49-F238E27FC236}">
                <a16:creationId xmlns:a16="http://schemas.microsoft.com/office/drawing/2014/main" id="{9D3891EE-2F2E-C90F-A2BA-7DA860C1C184}"/>
              </a:ext>
            </a:extLst>
          </p:cNvPr>
          <p:cNvSpPr>
            <a:spLocks noGrp="1"/>
          </p:cNvSpPr>
          <p:nvPr>
            <p:ph type="ftr" sz="quarter" idx="3"/>
          </p:nvPr>
        </p:nvSpPr>
        <p:spPr/>
        <p:txBody>
          <a:bodyPr/>
          <a:lstStyle/>
          <a:p>
            <a:r>
              <a:rPr lang="fr-FR" dirty="0" err="1"/>
              <a:t>Hindricks</a:t>
            </a:r>
            <a:r>
              <a:rPr lang="fr-FR" dirty="0"/>
              <a:t> G, et al. </a:t>
            </a:r>
            <a:r>
              <a:rPr lang="fr-FR" i="1" dirty="0" err="1"/>
              <a:t>Eur</a:t>
            </a:r>
            <a:r>
              <a:rPr lang="fr-FR" i="1" dirty="0"/>
              <a:t> </a:t>
            </a:r>
            <a:r>
              <a:rPr lang="fr-FR" i="1" dirty="0" err="1"/>
              <a:t>Heart</a:t>
            </a:r>
            <a:r>
              <a:rPr lang="fr-FR" i="1" dirty="0"/>
              <a:t> J. </a:t>
            </a:r>
            <a:r>
              <a:rPr lang="fr-FR" dirty="0"/>
              <a:t>2021;42(5):373-498. </a:t>
            </a:r>
          </a:p>
        </p:txBody>
      </p:sp>
      <p:pic>
        <p:nvPicPr>
          <p:cNvPr id="11" name="Picture 10" descr="A diagram of a patient management&#10;&#10;Description automatically generated">
            <a:extLst>
              <a:ext uri="{FF2B5EF4-FFF2-40B4-BE49-F238E27FC236}">
                <a16:creationId xmlns:a16="http://schemas.microsoft.com/office/drawing/2014/main" id="{9FCED8FC-D8C6-4DD7-4EB8-9EE32A037182}"/>
              </a:ext>
            </a:extLst>
          </p:cNvPr>
          <p:cNvPicPr>
            <a:picLocks noChangeAspect="1"/>
          </p:cNvPicPr>
          <p:nvPr/>
        </p:nvPicPr>
        <p:blipFill>
          <a:blip r:embed="rId2"/>
          <a:stretch>
            <a:fillRect/>
          </a:stretch>
        </p:blipFill>
        <p:spPr>
          <a:xfrm>
            <a:off x="2647435" y="963593"/>
            <a:ext cx="7386252" cy="5392758"/>
          </a:xfrm>
          <a:prstGeom prst="rect">
            <a:avLst/>
          </a:prstGeom>
        </p:spPr>
      </p:pic>
    </p:spTree>
    <p:extLst>
      <p:ext uri="{BB962C8B-B14F-4D97-AF65-F5344CB8AC3E}">
        <p14:creationId xmlns:p14="http://schemas.microsoft.com/office/powerpoint/2010/main" val="259965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D45245-A2E2-265C-0D82-F74C9D0612E4}"/>
              </a:ext>
            </a:extLst>
          </p:cNvPr>
          <p:cNvSpPr>
            <a:spLocks noGrp="1"/>
          </p:cNvSpPr>
          <p:nvPr>
            <p:ph type="title"/>
          </p:nvPr>
        </p:nvSpPr>
        <p:spPr>
          <a:xfrm>
            <a:off x="838200" y="0"/>
            <a:ext cx="10515600" cy="864974"/>
          </a:xfrm>
        </p:spPr>
        <p:txBody>
          <a:bodyPr/>
          <a:lstStyle/>
          <a:p>
            <a:r>
              <a:rPr lang="en-US" altLang="en-US" sz="3600" dirty="0">
                <a:cs typeface="Arial" panose="020B0604020202020204" pitchFamily="34" charset="0"/>
              </a:rPr>
              <a:t>Integrated AF Management Team</a:t>
            </a:r>
            <a:endParaRPr lang="en-US" dirty="0"/>
          </a:p>
        </p:txBody>
      </p:sp>
      <p:sp>
        <p:nvSpPr>
          <p:cNvPr id="7" name="Footer Placeholder 6">
            <a:extLst>
              <a:ext uri="{FF2B5EF4-FFF2-40B4-BE49-F238E27FC236}">
                <a16:creationId xmlns:a16="http://schemas.microsoft.com/office/drawing/2014/main" id="{6D0B04E6-D89F-6E25-EAAA-1B928393858A}"/>
              </a:ext>
            </a:extLst>
          </p:cNvPr>
          <p:cNvSpPr>
            <a:spLocks noGrp="1"/>
          </p:cNvSpPr>
          <p:nvPr>
            <p:ph type="ftr" sz="quarter" idx="3"/>
          </p:nvPr>
        </p:nvSpPr>
        <p:spPr/>
        <p:txBody>
          <a:bodyPr/>
          <a:lstStyle/>
          <a:p>
            <a:r>
              <a:rPr lang="fr-FR" dirty="0" err="1"/>
              <a:t>Hindricks</a:t>
            </a:r>
            <a:r>
              <a:rPr lang="fr-FR" dirty="0"/>
              <a:t> G, et al. </a:t>
            </a:r>
            <a:r>
              <a:rPr lang="fr-FR" i="1" dirty="0" err="1"/>
              <a:t>Eur</a:t>
            </a:r>
            <a:r>
              <a:rPr lang="fr-FR" i="1" dirty="0"/>
              <a:t> </a:t>
            </a:r>
            <a:r>
              <a:rPr lang="fr-FR" i="1" dirty="0" err="1"/>
              <a:t>Heart</a:t>
            </a:r>
            <a:r>
              <a:rPr lang="fr-FR" i="1" dirty="0"/>
              <a:t> J. </a:t>
            </a:r>
            <a:r>
              <a:rPr lang="fr-FR" dirty="0"/>
              <a:t>2021;42(5):373-498. </a:t>
            </a:r>
          </a:p>
        </p:txBody>
      </p:sp>
      <p:pic>
        <p:nvPicPr>
          <p:cNvPr id="9" name="Picture 8" descr="A diagram of a person with text&#10;&#10;Description automatically generated">
            <a:extLst>
              <a:ext uri="{FF2B5EF4-FFF2-40B4-BE49-F238E27FC236}">
                <a16:creationId xmlns:a16="http://schemas.microsoft.com/office/drawing/2014/main" id="{049A4DDF-3615-1E35-E886-6C036466F7A8}"/>
              </a:ext>
            </a:extLst>
          </p:cNvPr>
          <p:cNvPicPr>
            <a:picLocks noChangeAspect="1"/>
          </p:cNvPicPr>
          <p:nvPr/>
        </p:nvPicPr>
        <p:blipFill>
          <a:blip r:embed="rId2"/>
          <a:stretch>
            <a:fillRect/>
          </a:stretch>
        </p:blipFill>
        <p:spPr>
          <a:xfrm>
            <a:off x="3538371" y="990034"/>
            <a:ext cx="5556201" cy="5506943"/>
          </a:xfrm>
          <a:prstGeom prst="rect">
            <a:avLst/>
          </a:prstGeom>
        </p:spPr>
      </p:pic>
    </p:spTree>
    <p:extLst>
      <p:ext uri="{BB962C8B-B14F-4D97-AF65-F5344CB8AC3E}">
        <p14:creationId xmlns:p14="http://schemas.microsoft.com/office/powerpoint/2010/main" val="87318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idx="1"/>
          </p:nvPr>
        </p:nvSpPr>
        <p:spPr>
          <a:xfrm>
            <a:off x="838200" y="1285336"/>
            <a:ext cx="10515600" cy="4891627"/>
          </a:xfrm>
        </p:spPr>
        <p:txBody>
          <a:bodyPr>
            <a:normAutofit/>
          </a:bodyPr>
          <a:lstStyle/>
          <a:p>
            <a:r>
              <a:rPr lang="en-US" altLang="en-US" dirty="0"/>
              <a:t> Comorbidities are common in patients with AF and managing them improves AF-related outcomes</a:t>
            </a:r>
          </a:p>
          <a:p>
            <a:r>
              <a:rPr lang="en-US" altLang="en-US" dirty="0"/>
              <a:t> Most important are older age, renal disease, heart failure, frailty</a:t>
            </a:r>
          </a:p>
          <a:p>
            <a:r>
              <a:rPr lang="en-US" altLang="en-US" dirty="0"/>
              <a:t> Treatment effects of NOACs are generally consistent across these major subgroups</a:t>
            </a:r>
          </a:p>
          <a:p>
            <a:r>
              <a:rPr lang="en-US" altLang="en-US" dirty="0"/>
              <a:t> DOACs, and in particular apixaban, have consistent benefits with respect to lower bleeding risk in high-risk subgroups</a:t>
            </a:r>
          </a:p>
          <a:p>
            <a:r>
              <a:rPr lang="en-US" altLang="ja-JP" dirty="0"/>
              <a:t> Education is a powerful tool to close the gap between high quality evidence and clinical practice</a:t>
            </a:r>
          </a:p>
          <a:p>
            <a:endParaRPr lang="en-US" altLang="en-US" dirty="0"/>
          </a:p>
        </p:txBody>
      </p:sp>
      <p:sp>
        <p:nvSpPr>
          <p:cNvPr id="224258" name="Rectangle 2"/>
          <p:cNvSpPr>
            <a:spLocks noGrp="1" noChangeArrowheads="1"/>
          </p:cNvSpPr>
          <p:nvPr>
            <p:ph type="title"/>
          </p:nvPr>
        </p:nvSpPr>
        <p:spPr>
          <a:xfrm>
            <a:off x="838200" y="-1"/>
            <a:ext cx="10515600" cy="1105949"/>
          </a:xfrm>
        </p:spPr>
        <p:txBody>
          <a:bodyPr>
            <a:normAutofit/>
          </a:bodyPr>
          <a:lstStyle/>
          <a:p>
            <a:r>
              <a:rPr lang="en-US" altLang="en-US" dirty="0"/>
              <a:t>Summary</a:t>
            </a:r>
          </a:p>
        </p:txBody>
      </p:sp>
    </p:spTree>
    <p:extLst>
      <p:ext uri="{BB962C8B-B14F-4D97-AF65-F5344CB8AC3E}">
        <p14:creationId xmlns:p14="http://schemas.microsoft.com/office/powerpoint/2010/main" val="36168254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1729B-FB84-47BB-868A-8BBA47C7E82E}"/>
              </a:ext>
            </a:extLst>
          </p:cNvPr>
          <p:cNvSpPr>
            <a:spLocks noGrp="1"/>
          </p:cNvSpPr>
          <p:nvPr>
            <p:ph idx="1"/>
          </p:nvPr>
        </p:nvSpPr>
        <p:spPr>
          <a:xfrm>
            <a:off x="838200" y="2767913"/>
            <a:ext cx="10515600" cy="3484606"/>
          </a:xfrm>
        </p:spPr>
        <p:txBody>
          <a:bodyPr>
            <a:normAutofit/>
          </a:bodyPr>
          <a:lstStyle/>
          <a:p>
            <a:r>
              <a:rPr lang="en-US" dirty="0"/>
              <a:t>Control blood pressure</a:t>
            </a:r>
          </a:p>
          <a:p>
            <a:r>
              <a:rPr lang="en-US" dirty="0"/>
              <a:t>Treat with RASS inhibitor (ARB, sacubitril valsartan)</a:t>
            </a:r>
          </a:p>
          <a:p>
            <a:r>
              <a:rPr lang="en-US" dirty="0"/>
              <a:t>Reduce alcohol intake</a:t>
            </a:r>
          </a:p>
          <a:p>
            <a:r>
              <a:rPr lang="en-US" dirty="0"/>
              <a:t>Treat with AF ablation</a:t>
            </a:r>
          </a:p>
          <a:p>
            <a:r>
              <a:rPr lang="en-US" dirty="0"/>
              <a:t>Treat with amiodarone</a:t>
            </a:r>
          </a:p>
          <a:p>
            <a:r>
              <a:rPr lang="en-US" dirty="0"/>
              <a:t>Treat with oral anticoagulation</a:t>
            </a:r>
          </a:p>
          <a:p>
            <a:endParaRPr lang="en-US" dirty="0"/>
          </a:p>
        </p:txBody>
      </p:sp>
      <p:sp>
        <p:nvSpPr>
          <p:cNvPr id="2" name="Title 1">
            <a:extLst>
              <a:ext uri="{FF2B5EF4-FFF2-40B4-BE49-F238E27FC236}">
                <a16:creationId xmlns:a16="http://schemas.microsoft.com/office/drawing/2014/main" id="{5772E0F3-B919-4A98-81F3-199FC7AD2A31}"/>
              </a:ext>
            </a:extLst>
          </p:cNvPr>
          <p:cNvSpPr>
            <a:spLocks noGrp="1"/>
          </p:cNvSpPr>
          <p:nvPr>
            <p:ph type="title"/>
          </p:nvPr>
        </p:nvSpPr>
        <p:spPr>
          <a:xfrm>
            <a:off x="838200" y="0"/>
            <a:ext cx="10515600" cy="2347784"/>
          </a:xfrm>
        </p:spPr>
        <p:txBody>
          <a:bodyPr>
            <a:normAutofit fontScale="90000"/>
          </a:bodyPr>
          <a:lstStyle/>
          <a:p>
            <a:r>
              <a:rPr lang="en-US" dirty="0"/>
              <a:t>For a 82 year-old man with paroxysmal AF with symptoms of SOB, EF 35%, hypertension, and high proBNP, which of the following may not reduce the impact of AF on symptoms, heart failure, stroke? </a:t>
            </a:r>
          </a:p>
        </p:txBody>
      </p:sp>
    </p:spTree>
    <p:extLst>
      <p:ext uri="{BB962C8B-B14F-4D97-AF65-F5344CB8AC3E}">
        <p14:creationId xmlns:p14="http://schemas.microsoft.com/office/powerpoint/2010/main" val="291223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idx="1"/>
          </p:nvPr>
        </p:nvSpPr>
        <p:spPr>
          <a:xfrm>
            <a:off x="838200" y="1285336"/>
            <a:ext cx="10515600" cy="4891627"/>
          </a:xfrm>
        </p:spPr>
        <p:txBody>
          <a:bodyPr>
            <a:normAutofit/>
          </a:bodyPr>
          <a:lstStyle/>
          <a:p>
            <a:r>
              <a:rPr lang="en-US" altLang="en-US" dirty="0"/>
              <a:t>AF is a condition in context of comorbidities</a:t>
            </a:r>
          </a:p>
          <a:p>
            <a:r>
              <a:rPr lang="en-US" altLang="en-US" dirty="0"/>
              <a:t>Managing comorbidities improves health in people with AF</a:t>
            </a:r>
          </a:p>
          <a:p>
            <a:pPr lvl="1"/>
            <a:r>
              <a:rPr lang="en-US" altLang="en-US" dirty="0"/>
              <a:t>Burden of AF, quality of life, risk of stroke, risk of death</a:t>
            </a:r>
          </a:p>
          <a:p>
            <a:r>
              <a:rPr lang="en-US" altLang="en-US" dirty="0"/>
              <a:t>Managing comorbidities reduces risk of developing AF and the burden of AF</a:t>
            </a:r>
          </a:p>
          <a:p>
            <a:r>
              <a:rPr lang="en-US" altLang="en-US" dirty="0"/>
              <a:t>An integrated approach is key to treating symptoms and risk of stroke and heart failure for those with AF</a:t>
            </a:r>
          </a:p>
          <a:p>
            <a:endParaRPr lang="en-US" altLang="en-US" dirty="0"/>
          </a:p>
        </p:txBody>
      </p:sp>
      <p:sp>
        <p:nvSpPr>
          <p:cNvPr id="224258" name="Rectangle 2"/>
          <p:cNvSpPr>
            <a:spLocks noGrp="1" noChangeArrowheads="1"/>
          </p:cNvSpPr>
          <p:nvPr>
            <p:ph type="title"/>
          </p:nvPr>
        </p:nvSpPr>
        <p:spPr>
          <a:xfrm>
            <a:off x="838200" y="-1"/>
            <a:ext cx="10515600" cy="1105949"/>
          </a:xfrm>
        </p:spPr>
        <p:txBody>
          <a:bodyPr>
            <a:normAutofit/>
          </a:bodyPr>
          <a:lstStyle/>
          <a:p>
            <a:r>
              <a:rPr lang="en-US" altLang="en-US" dirty="0"/>
              <a:t>Key Issues</a:t>
            </a:r>
          </a:p>
        </p:txBody>
      </p:sp>
      <p:sp>
        <p:nvSpPr>
          <p:cNvPr id="5" name="Footer Placeholder 4">
            <a:extLst>
              <a:ext uri="{FF2B5EF4-FFF2-40B4-BE49-F238E27FC236}">
                <a16:creationId xmlns:a16="http://schemas.microsoft.com/office/drawing/2014/main" id="{92EBA1B4-A50B-67F3-ABB4-561A676A9FEE}"/>
              </a:ext>
            </a:extLst>
          </p:cNvPr>
          <p:cNvSpPr>
            <a:spLocks noGrp="1"/>
          </p:cNvSpPr>
          <p:nvPr>
            <p:ph type="ftr" sz="quarter" idx="3"/>
          </p:nvPr>
        </p:nvSpPr>
        <p:spPr/>
        <p:txBody>
          <a:bodyPr/>
          <a:lstStyle/>
          <a:p>
            <a:r>
              <a:rPr lang="en-US"/>
              <a:t>AF: atrial fibrillation</a:t>
            </a:r>
            <a:endParaRPr lang="en-US" dirty="0"/>
          </a:p>
        </p:txBody>
      </p:sp>
    </p:spTree>
    <p:extLst>
      <p:ext uri="{BB962C8B-B14F-4D97-AF65-F5344CB8AC3E}">
        <p14:creationId xmlns:p14="http://schemas.microsoft.com/office/powerpoint/2010/main" val="9752881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90AD66-998D-9C82-843B-5E4C2ED9ECA6}"/>
              </a:ext>
            </a:extLst>
          </p:cNvPr>
          <p:cNvSpPr>
            <a:spLocks noGrp="1"/>
          </p:cNvSpPr>
          <p:nvPr>
            <p:ph type="title"/>
          </p:nvPr>
        </p:nvSpPr>
        <p:spPr/>
        <p:txBody>
          <a:bodyPr/>
          <a:lstStyle/>
          <a:p>
            <a:r>
              <a:rPr lang="en-US" altLang="en-US" sz="3600">
                <a:cs typeface="Arial" panose="020B0604020202020204" pitchFamily="34" charset="0"/>
              </a:rPr>
              <a:t>Summary of Risk Factors for Incident AF</a:t>
            </a:r>
            <a:endParaRPr lang="en-US" dirty="0"/>
          </a:p>
        </p:txBody>
      </p:sp>
      <p:pic>
        <p:nvPicPr>
          <p:cNvPr id="12" name="Picture 11" descr="A diagram of different diseases&#10;&#10;Description automatically generated">
            <a:extLst>
              <a:ext uri="{FF2B5EF4-FFF2-40B4-BE49-F238E27FC236}">
                <a16:creationId xmlns:a16="http://schemas.microsoft.com/office/drawing/2014/main" id="{E59258A4-397D-089E-851E-A83C31E087E6}"/>
              </a:ext>
            </a:extLst>
          </p:cNvPr>
          <p:cNvPicPr>
            <a:picLocks noChangeAspect="1"/>
          </p:cNvPicPr>
          <p:nvPr/>
        </p:nvPicPr>
        <p:blipFill>
          <a:blip r:embed="rId2"/>
          <a:stretch>
            <a:fillRect/>
          </a:stretch>
        </p:blipFill>
        <p:spPr>
          <a:xfrm>
            <a:off x="1443228" y="1262223"/>
            <a:ext cx="9305544" cy="5217559"/>
          </a:xfrm>
          <a:prstGeom prst="rect">
            <a:avLst/>
          </a:prstGeom>
        </p:spPr>
      </p:pic>
      <p:sp>
        <p:nvSpPr>
          <p:cNvPr id="13" name="Footer Placeholder 12">
            <a:extLst>
              <a:ext uri="{FF2B5EF4-FFF2-40B4-BE49-F238E27FC236}">
                <a16:creationId xmlns:a16="http://schemas.microsoft.com/office/drawing/2014/main" id="{482170E7-CB3F-C16B-736C-34C42D19F70F}"/>
              </a:ext>
            </a:extLst>
          </p:cNvPr>
          <p:cNvSpPr>
            <a:spLocks noGrp="1"/>
          </p:cNvSpPr>
          <p:nvPr>
            <p:ph type="ftr" sz="quarter" idx="3"/>
          </p:nvPr>
        </p:nvSpPr>
        <p:spPr/>
        <p:txBody>
          <a:bodyPr/>
          <a:lstStyle/>
          <a:p>
            <a:r>
              <a:rPr lang="fr-FR"/>
              <a:t>Hindricks G, et al. </a:t>
            </a:r>
            <a:r>
              <a:rPr lang="fr-FR" i="1"/>
              <a:t>Eur Heart J</a:t>
            </a:r>
            <a:r>
              <a:rPr lang="fr-FR"/>
              <a:t>. 2021;42(5):373-498. </a:t>
            </a:r>
            <a:endParaRPr lang="fr-FR" dirty="0"/>
          </a:p>
        </p:txBody>
      </p:sp>
    </p:spTree>
    <p:extLst>
      <p:ext uri="{BB962C8B-B14F-4D97-AF65-F5344CB8AC3E}">
        <p14:creationId xmlns:p14="http://schemas.microsoft.com/office/powerpoint/2010/main" val="5273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F4BCF3-B668-44AB-A602-113F5FF63EB0}"/>
              </a:ext>
            </a:extLst>
          </p:cNvPr>
          <p:cNvPicPr>
            <a:picLocks noChangeAspect="1"/>
          </p:cNvPicPr>
          <p:nvPr/>
        </p:nvPicPr>
        <p:blipFill>
          <a:blip r:embed="rId2"/>
          <a:stretch>
            <a:fillRect/>
          </a:stretch>
        </p:blipFill>
        <p:spPr>
          <a:xfrm>
            <a:off x="859035" y="384464"/>
            <a:ext cx="10490004" cy="3798770"/>
          </a:xfrm>
          <a:prstGeom prst="rect">
            <a:avLst/>
          </a:prstGeom>
        </p:spPr>
      </p:pic>
      <p:sp>
        <p:nvSpPr>
          <p:cNvPr id="6" name="Rectangle 3">
            <a:extLst>
              <a:ext uri="{FF2B5EF4-FFF2-40B4-BE49-F238E27FC236}">
                <a16:creationId xmlns:a16="http://schemas.microsoft.com/office/drawing/2014/main" id="{E9B196C5-CF8E-4F23-9E0A-DCB8CABF7E0B}"/>
              </a:ext>
            </a:extLst>
          </p:cNvPr>
          <p:cNvSpPr txBox="1">
            <a:spLocks noChangeArrowheads="1"/>
          </p:cNvSpPr>
          <p:nvPr/>
        </p:nvSpPr>
        <p:spPr>
          <a:xfrm>
            <a:off x="935181" y="4713572"/>
            <a:ext cx="10510838" cy="1642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87338" defTabSz="339725">
              <a:spcBef>
                <a:spcPts val="1200"/>
              </a:spcBef>
            </a:pPr>
            <a:r>
              <a:rPr lang="en-US" altLang="en-US" dirty="0">
                <a:solidFill>
                  <a:srgbClr val="C00000"/>
                </a:solidFill>
                <a:latin typeface="Calibri" panose="020F0502020204030204" pitchFamily="34" charset="0"/>
                <a:cs typeface="Calibri" panose="020F0502020204030204" pitchFamily="34" charset="0"/>
              </a:rPr>
              <a:t>Weight loss for obesity, moderate exercise, controlling blood pressure, treating HF with GDMT (including MRAs), are stressed </a:t>
            </a:r>
            <a:br>
              <a:rPr lang="en-US" altLang="en-US" dirty="0">
                <a:solidFill>
                  <a:srgbClr val="C00000"/>
                </a:solidFill>
                <a:latin typeface="Calibri" panose="020F0502020204030204" pitchFamily="34" charset="0"/>
                <a:cs typeface="Calibri" panose="020F0502020204030204" pitchFamily="34" charset="0"/>
              </a:rPr>
            </a:br>
            <a:r>
              <a:rPr lang="en-US" altLang="en-US" dirty="0">
                <a:solidFill>
                  <a:srgbClr val="C00000"/>
                </a:solidFill>
                <a:latin typeface="Calibri" panose="020F0502020204030204" pitchFamily="34" charset="0"/>
                <a:cs typeface="Calibri" panose="020F0502020204030204" pitchFamily="34" charset="0"/>
              </a:rPr>
              <a:t>as opportunities to reduce AF risk </a:t>
            </a:r>
          </a:p>
        </p:txBody>
      </p:sp>
      <p:sp>
        <p:nvSpPr>
          <p:cNvPr id="4" name="Footer Placeholder 3">
            <a:extLst>
              <a:ext uri="{FF2B5EF4-FFF2-40B4-BE49-F238E27FC236}">
                <a16:creationId xmlns:a16="http://schemas.microsoft.com/office/drawing/2014/main" id="{833531FB-07EB-8ECA-D602-FEBD4E431289}"/>
              </a:ext>
            </a:extLst>
          </p:cNvPr>
          <p:cNvSpPr>
            <a:spLocks noGrp="1"/>
          </p:cNvSpPr>
          <p:nvPr>
            <p:ph type="ftr" sz="quarter" idx="3"/>
          </p:nvPr>
        </p:nvSpPr>
        <p:spPr>
          <a:xfrm>
            <a:off x="838200" y="6356350"/>
            <a:ext cx="10510520" cy="365125"/>
          </a:xfrm>
        </p:spPr>
        <p:txBody>
          <a:bodyPr/>
          <a:lstStyle/>
          <a:p>
            <a:r>
              <a:rPr lang="en-US" dirty="0"/>
              <a:t>Chung MK, et al. </a:t>
            </a:r>
            <a:r>
              <a:rPr lang="en-US" i="1" dirty="0"/>
              <a:t>Circulation</a:t>
            </a:r>
            <a:r>
              <a:rPr lang="en-US" dirty="0"/>
              <a:t>. 2020;141(16):e750-e772.</a:t>
            </a:r>
          </a:p>
        </p:txBody>
      </p:sp>
    </p:spTree>
    <p:extLst>
      <p:ext uri="{BB962C8B-B14F-4D97-AF65-F5344CB8AC3E}">
        <p14:creationId xmlns:p14="http://schemas.microsoft.com/office/powerpoint/2010/main" val="75105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events&#10;&#10;Description automatically generated">
            <a:extLst>
              <a:ext uri="{FF2B5EF4-FFF2-40B4-BE49-F238E27FC236}">
                <a16:creationId xmlns:a16="http://schemas.microsoft.com/office/drawing/2014/main" id="{3FECA4B3-2F9B-DDD3-4951-F24BA99F46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1759370"/>
            <a:ext cx="5334000" cy="4258371"/>
          </a:xfrm>
          <a:prstGeom prst="rect">
            <a:avLst/>
          </a:prstGeom>
        </p:spPr>
      </p:pic>
      <p:sp>
        <p:nvSpPr>
          <p:cNvPr id="14" name="Title 13">
            <a:extLst>
              <a:ext uri="{FF2B5EF4-FFF2-40B4-BE49-F238E27FC236}">
                <a16:creationId xmlns:a16="http://schemas.microsoft.com/office/drawing/2014/main" id="{38F7DB3A-0ED3-7DD0-552A-0965A667AA49}"/>
              </a:ext>
            </a:extLst>
          </p:cNvPr>
          <p:cNvSpPr>
            <a:spLocks noGrp="1"/>
          </p:cNvSpPr>
          <p:nvPr>
            <p:ph type="title"/>
          </p:nvPr>
        </p:nvSpPr>
        <p:spPr>
          <a:xfrm>
            <a:off x="838200" y="-1"/>
            <a:ext cx="10515600" cy="1322173"/>
          </a:xfrm>
        </p:spPr>
        <p:txBody>
          <a:bodyPr>
            <a:normAutofit/>
          </a:bodyPr>
          <a:lstStyle/>
          <a:p>
            <a:r>
              <a:rPr lang="en-US" altLang="en-US" dirty="0"/>
              <a:t>Incidence and Implications of AF/Flutter in Hypertension: Insights from the SPRINT Trial</a:t>
            </a:r>
            <a:endParaRPr lang="en-US" dirty="0"/>
          </a:p>
        </p:txBody>
      </p:sp>
      <p:pic>
        <p:nvPicPr>
          <p:cNvPr id="20" name="Picture 19" descr="A graph of a patient's average number of patients&#10;&#10;Description automatically generated with medium confidence">
            <a:extLst>
              <a:ext uri="{FF2B5EF4-FFF2-40B4-BE49-F238E27FC236}">
                <a16:creationId xmlns:a16="http://schemas.microsoft.com/office/drawing/2014/main" id="{E3F78D4F-6C99-0E2E-D435-FCFA9A3A40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6420" y="1865870"/>
            <a:ext cx="4777380" cy="4345152"/>
          </a:xfrm>
          <a:prstGeom prst="rect">
            <a:avLst/>
          </a:prstGeom>
        </p:spPr>
      </p:pic>
      <p:sp>
        <p:nvSpPr>
          <p:cNvPr id="24" name="Footer Placeholder 23">
            <a:extLst>
              <a:ext uri="{FF2B5EF4-FFF2-40B4-BE49-F238E27FC236}">
                <a16:creationId xmlns:a16="http://schemas.microsoft.com/office/drawing/2014/main" id="{BA44D4DD-1E0A-98F6-E426-D95567028B92}"/>
              </a:ext>
            </a:extLst>
          </p:cNvPr>
          <p:cNvSpPr>
            <a:spLocks noGrp="1"/>
          </p:cNvSpPr>
          <p:nvPr>
            <p:ph type="ftr" sz="quarter" idx="3"/>
          </p:nvPr>
        </p:nvSpPr>
        <p:spPr/>
        <p:txBody>
          <a:bodyPr/>
          <a:lstStyle/>
          <a:p>
            <a:r>
              <a:rPr lang="en-US" dirty="0" err="1"/>
              <a:t>Parcha</a:t>
            </a:r>
            <a:r>
              <a:rPr lang="en-US" dirty="0"/>
              <a:t> V, et al. </a:t>
            </a:r>
            <a:r>
              <a:rPr lang="en-US" i="1" dirty="0"/>
              <a:t>Hypertension</a:t>
            </a:r>
            <a:r>
              <a:rPr lang="en-US" dirty="0"/>
              <a:t>. 20205;75(6):1483-1490.</a:t>
            </a:r>
          </a:p>
        </p:txBody>
      </p:sp>
    </p:spTree>
    <p:extLst>
      <p:ext uri="{BB962C8B-B14F-4D97-AF65-F5344CB8AC3E}">
        <p14:creationId xmlns:p14="http://schemas.microsoft.com/office/powerpoint/2010/main" val="366107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368AB9-BD03-BA62-1799-EDA854DDEA10}"/>
              </a:ext>
            </a:extLst>
          </p:cNvPr>
          <p:cNvSpPr>
            <a:spLocks noGrp="1"/>
          </p:cNvSpPr>
          <p:nvPr>
            <p:ph type="title"/>
          </p:nvPr>
        </p:nvSpPr>
        <p:spPr>
          <a:xfrm>
            <a:off x="838200" y="0"/>
            <a:ext cx="10515600" cy="959306"/>
          </a:xfrm>
        </p:spPr>
        <p:txBody>
          <a:bodyPr/>
          <a:lstStyle/>
          <a:p>
            <a:r>
              <a:rPr lang="en-US" altLang="en-US" sz="3600" dirty="0">
                <a:cs typeface="Arial" panose="020B0604020202020204" pitchFamily="34" charset="0"/>
              </a:rPr>
              <a:t>Management of AF</a:t>
            </a:r>
            <a:endParaRPr lang="en-US" dirty="0"/>
          </a:p>
        </p:txBody>
      </p:sp>
      <p:sp>
        <p:nvSpPr>
          <p:cNvPr id="9" name="Footer Placeholder 8">
            <a:extLst>
              <a:ext uri="{FF2B5EF4-FFF2-40B4-BE49-F238E27FC236}">
                <a16:creationId xmlns:a16="http://schemas.microsoft.com/office/drawing/2014/main" id="{B27AAC9E-9DFA-A1E2-E35C-963699A3D078}"/>
              </a:ext>
            </a:extLst>
          </p:cNvPr>
          <p:cNvSpPr>
            <a:spLocks noGrp="1"/>
          </p:cNvSpPr>
          <p:nvPr>
            <p:ph type="ftr" sz="quarter" idx="3"/>
          </p:nvPr>
        </p:nvSpPr>
        <p:spPr/>
        <p:txBody>
          <a:bodyPr/>
          <a:lstStyle/>
          <a:p>
            <a:r>
              <a:rPr lang="fr-FR" dirty="0" err="1"/>
              <a:t>Hindricks</a:t>
            </a:r>
            <a:r>
              <a:rPr lang="fr-FR" dirty="0"/>
              <a:t> G, et al. </a:t>
            </a:r>
            <a:r>
              <a:rPr lang="fr-FR" i="1" dirty="0" err="1"/>
              <a:t>Eur</a:t>
            </a:r>
            <a:r>
              <a:rPr lang="fr-FR" i="1" dirty="0"/>
              <a:t> </a:t>
            </a:r>
            <a:r>
              <a:rPr lang="fr-FR" i="1" dirty="0" err="1"/>
              <a:t>Heart</a:t>
            </a:r>
            <a:r>
              <a:rPr lang="fr-FR" i="1" dirty="0"/>
              <a:t> J. </a:t>
            </a:r>
            <a:r>
              <a:rPr lang="fr-FR" dirty="0"/>
              <a:t>2021;42(5):373-498. </a:t>
            </a:r>
          </a:p>
          <a:p>
            <a:r>
              <a:rPr lang="pt-BR" sz="1000" dirty="0"/>
              <a:t>AAD: </a:t>
            </a:r>
            <a:r>
              <a:rPr lang="pt-BR" sz="1000" dirty="0" err="1"/>
              <a:t>antiarrythmic</a:t>
            </a:r>
            <a:r>
              <a:rPr lang="pt-BR" sz="1000" dirty="0"/>
              <a:t> </a:t>
            </a:r>
            <a:r>
              <a:rPr lang="pt-BR" sz="1000" dirty="0" err="1"/>
              <a:t>drug</a:t>
            </a:r>
            <a:r>
              <a:rPr lang="pt-BR" sz="1000" dirty="0"/>
              <a:t>, CV: </a:t>
            </a:r>
            <a:r>
              <a:rPr lang="pt-BR" sz="1000" dirty="0" err="1"/>
              <a:t>cardioversion</a:t>
            </a:r>
            <a:r>
              <a:rPr lang="pt-BR" sz="1000" dirty="0"/>
              <a:t>, NOAC: non-</a:t>
            </a:r>
            <a:r>
              <a:rPr lang="pt-BR" sz="1000" dirty="0" err="1"/>
              <a:t>vitamin</a:t>
            </a:r>
            <a:r>
              <a:rPr lang="pt-BR" sz="1000" dirty="0"/>
              <a:t> </a:t>
            </a:r>
            <a:r>
              <a:rPr lang="pt-BR" sz="1000" dirty="0" err="1"/>
              <a:t>K</a:t>
            </a:r>
            <a:r>
              <a:rPr lang="pt-BR" sz="1000" dirty="0"/>
              <a:t> </a:t>
            </a:r>
            <a:r>
              <a:rPr lang="pt-BR" sz="1000" dirty="0" err="1"/>
              <a:t>antagonist</a:t>
            </a:r>
            <a:r>
              <a:rPr lang="pt-BR" sz="1000" dirty="0"/>
              <a:t> oral </a:t>
            </a:r>
            <a:r>
              <a:rPr lang="pt-BR" sz="1000" dirty="0" err="1"/>
              <a:t>anticoagulant</a:t>
            </a:r>
            <a:r>
              <a:rPr lang="pt-BR" sz="1000" dirty="0"/>
              <a:t>, </a:t>
            </a:r>
            <a:br>
              <a:rPr lang="pt-BR" sz="1000" dirty="0"/>
            </a:br>
            <a:r>
              <a:rPr lang="pt-BR" sz="1000" dirty="0"/>
              <a:t>OAC: oral </a:t>
            </a:r>
            <a:r>
              <a:rPr lang="pt-BR" sz="1000" dirty="0" err="1"/>
              <a:t>anticoagulant</a:t>
            </a:r>
            <a:r>
              <a:rPr lang="pt-BR" sz="1000" dirty="0"/>
              <a:t>, TTR: time in </a:t>
            </a:r>
            <a:r>
              <a:rPr lang="pt-BR" sz="1000" dirty="0" err="1"/>
              <a:t>therapeutic</a:t>
            </a:r>
            <a:r>
              <a:rPr lang="pt-BR" sz="1000" dirty="0"/>
              <a:t> range, VKA: </a:t>
            </a:r>
            <a:r>
              <a:rPr lang="pt-BR" sz="1000" dirty="0" err="1"/>
              <a:t>vitamin</a:t>
            </a:r>
            <a:r>
              <a:rPr lang="pt-BR" sz="1000" dirty="0"/>
              <a:t> </a:t>
            </a:r>
            <a:r>
              <a:rPr lang="pt-BR" sz="1000" dirty="0" err="1"/>
              <a:t>K</a:t>
            </a:r>
            <a:r>
              <a:rPr lang="pt-BR" sz="1000" dirty="0"/>
              <a:t> </a:t>
            </a:r>
            <a:r>
              <a:rPr lang="pt-BR" sz="1000" dirty="0" err="1"/>
              <a:t>antagonist</a:t>
            </a:r>
            <a:endParaRPr lang="pt-BR" sz="1000" dirty="0"/>
          </a:p>
        </p:txBody>
      </p:sp>
      <p:pic>
        <p:nvPicPr>
          <p:cNvPr id="11" name="Picture 10" descr="A diagram of a diagram of a patient's path&#10;&#10;Description automatically generated">
            <a:extLst>
              <a:ext uri="{FF2B5EF4-FFF2-40B4-BE49-F238E27FC236}">
                <a16:creationId xmlns:a16="http://schemas.microsoft.com/office/drawing/2014/main" id="{BB4C9EFD-6225-AEE9-3214-D3C502AFF7ED}"/>
              </a:ext>
            </a:extLst>
          </p:cNvPr>
          <p:cNvPicPr>
            <a:picLocks noChangeAspect="1"/>
          </p:cNvPicPr>
          <p:nvPr/>
        </p:nvPicPr>
        <p:blipFill>
          <a:blip r:embed="rId2"/>
          <a:stretch>
            <a:fillRect/>
          </a:stretch>
        </p:blipFill>
        <p:spPr>
          <a:xfrm>
            <a:off x="2842054" y="1124709"/>
            <a:ext cx="7043351" cy="5005810"/>
          </a:xfrm>
          <a:prstGeom prst="rect">
            <a:avLst/>
          </a:prstGeom>
        </p:spPr>
      </p:pic>
    </p:spTree>
    <p:extLst>
      <p:ext uri="{BB962C8B-B14F-4D97-AF65-F5344CB8AC3E}">
        <p14:creationId xmlns:p14="http://schemas.microsoft.com/office/powerpoint/2010/main" val="83901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368BE-2212-48C1-9923-5EB0B4D77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04" r="1420" b="6193"/>
          <a:stretch/>
        </p:blipFill>
        <p:spPr>
          <a:xfrm>
            <a:off x="1854780" y="550565"/>
            <a:ext cx="8963930" cy="5756870"/>
          </a:xfrm>
          <a:prstGeom prst="rect">
            <a:avLst/>
          </a:prstGeom>
        </p:spPr>
      </p:pic>
      <p:sp>
        <p:nvSpPr>
          <p:cNvPr id="2" name="Footer Placeholder 1">
            <a:extLst>
              <a:ext uri="{FF2B5EF4-FFF2-40B4-BE49-F238E27FC236}">
                <a16:creationId xmlns:a16="http://schemas.microsoft.com/office/drawing/2014/main" id="{6BFEF254-F43B-6AAB-8B4D-D52137FC546D}"/>
              </a:ext>
            </a:extLst>
          </p:cNvPr>
          <p:cNvSpPr>
            <a:spLocks noGrp="1"/>
          </p:cNvSpPr>
          <p:nvPr>
            <p:ph type="ftr" sz="quarter" idx="3"/>
          </p:nvPr>
        </p:nvSpPr>
        <p:spPr/>
        <p:txBody>
          <a:bodyPr/>
          <a:lstStyle/>
          <a:p>
            <a:r>
              <a:rPr lang="en-US" dirty="0" err="1"/>
              <a:t>Voskoboinik</a:t>
            </a:r>
            <a:r>
              <a:rPr lang="en-US" dirty="0"/>
              <a:t> A, et al. </a:t>
            </a:r>
            <a:r>
              <a:rPr lang="en-US" i="1" dirty="0"/>
              <a:t>N </a:t>
            </a:r>
            <a:r>
              <a:rPr lang="en-US" i="1" dirty="0" err="1"/>
              <a:t>Engl</a:t>
            </a:r>
            <a:r>
              <a:rPr lang="en-US" i="1" dirty="0"/>
              <a:t> J Med</a:t>
            </a:r>
            <a:r>
              <a:rPr lang="en-US" dirty="0"/>
              <a:t>. 2020;382(1):20-28.</a:t>
            </a:r>
          </a:p>
        </p:txBody>
      </p:sp>
    </p:spTree>
    <p:extLst>
      <p:ext uri="{BB962C8B-B14F-4D97-AF65-F5344CB8AC3E}">
        <p14:creationId xmlns:p14="http://schemas.microsoft.com/office/powerpoint/2010/main" val="969719017"/>
      </p:ext>
    </p:extLst>
  </p:cSld>
  <p:clrMapOvr>
    <a:masterClrMapping/>
  </p:clrMapOvr>
</p:sld>
</file>

<file path=ppt/theme/theme1.xml><?xml version="1.0" encoding="utf-8"?>
<a:theme xmlns:a="http://schemas.openxmlformats.org/drawingml/2006/main" name="2_Office Theme">
  <a:themeElements>
    <a:clrScheme name="Apixaban Expert Speaker Training">
      <a:dk1>
        <a:srgbClr val="737373"/>
      </a:dk1>
      <a:lt1>
        <a:srgbClr val="0071BB"/>
      </a:lt1>
      <a:dk2>
        <a:srgbClr val="FFFFFF"/>
      </a:dk2>
      <a:lt2>
        <a:srgbClr val="FFFFFF"/>
      </a:lt2>
      <a:accent1>
        <a:srgbClr val="82D2F0"/>
      </a:accent1>
      <a:accent2>
        <a:srgbClr val="006EB4"/>
      </a:accent2>
      <a:accent3>
        <a:srgbClr val="8BC53F"/>
      </a:accent3>
      <a:accent4>
        <a:srgbClr val="A0A0A0"/>
      </a:accent4>
      <a:accent5>
        <a:srgbClr val="F29F44"/>
      </a:accent5>
      <a:accent6>
        <a:srgbClr val="BE6DFB"/>
      </a:accent6>
      <a:hlink>
        <a:srgbClr val="0080FF"/>
      </a:hlink>
      <a:folHlink>
        <a:srgbClr val="5EAEFF"/>
      </a:folHlink>
    </a:clrScheme>
    <a:fontScheme name="Apixaban Expert Speaker 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03331A-C4CC-4A0F-9A66-9734809E975D}"/>
</file>

<file path=customXml/itemProps2.xml><?xml version="1.0" encoding="utf-8"?>
<ds:datastoreItem xmlns:ds="http://schemas.openxmlformats.org/officeDocument/2006/customXml" ds:itemID="{35020F5E-5EB2-4685-92B3-A6D16E4186A9}">
  <ds:schemaRefs>
    <ds:schemaRef ds:uri="http://purl.org/dc/terms/"/>
    <ds:schemaRef ds:uri="http://www.w3.org/XML/1998/namespace"/>
    <ds:schemaRef ds:uri="f55e9ad1-4522-4e5b-8d2e-6f450f6d945f"/>
    <ds:schemaRef ds:uri="http://schemas.microsoft.com/office/2006/documentManagement/types"/>
    <ds:schemaRef ds:uri="http://schemas.openxmlformats.org/package/2006/metadata/core-properties"/>
    <ds:schemaRef ds:uri="http://schemas.microsoft.com/office/infopath/2007/PartnerControls"/>
    <ds:schemaRef ds:uri="a9d8bbac-cce3-475c-b9fe-65ecbcec7edd"/>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1585EA69-A1D7-4270-8571-FED0809E80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1447</TotalTime>
  <Words>865</Words>
  <Application>Microsoft Macintosh PowerPoint</Application>
  <PresentationFormat>Widescreen</PresentationFormat>
  <Paragraphs>70</Paragraphs>
  <Slides>15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Bold</vt:lpstr>
      <vt:lpstr>Calibri</vt:lpstr>
      <vt:lpstr>Calibri Light</vt:lpstr>
      <vt:lpstr>Century Gothic</vt:lpstr>
      <vt:lpstr>Courier New</vt:lpstr>
      <vt:lpstr>Helvetica</vt:lpstr>
      <vt:lpstr>Trebuchet MS</vt:lpstr>
      <vt:lpstr>2_Office Theme</vt:lpstr>
      <vt:lpstr>DukeHeartOTG-Dec20</vt:lpstr>
      <vt:lpstr>Office Theme</vt:lpstr>
      <vt:lpstr>Risk Factors &amp; Comorbidities Associated with AF</vt:lpstr>
      <vt:lpstr>PowerPoint Presentation</vt:lpstr>
      <vt:lpstr>Disclaimer</vt:lpstr>
      <vt:lpstr>Key Issues</vt:lpstr>
      <vt:lpstr>Summary of Risk Factors for Incident AF</vt:lpstr>
      <vt:lpstr>PowerPoint Presentation</vt:lpstr>
      <vt:lpstr>Incidence and Implications of AF/Flutter in Hypertension: Insights from the SPRINT Trial</vt:lpstr>
      <vt:lpstr>Management of AF</vt:lpstr>
      <vt:lpstr>PowerPoint Presentation</vt:lpstr>
      <vt:lpstr>The impact of coffee subtypes on incident cardiovascular disease, arrhythmias, and mortality: long-term outcomes from the UK Biobank </vt:lpstr>
      <vt:lpstr>Components of Integrated AF Management</vt:lpstr>
      <vt:lpstr>Integrated AF Management Team</vt:lpstr>
      <vt:lpstr>Summary</vt:lpstr>
      <vt:lpstr>For a 82 year-old man with paroxysmal AF with symptoms of SOB, EF 35%, hypertension, and high proBNP, which of the following may not reduce the impact of AF on symptoms, heart failure, stroke?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Factors &amp; Comorbidities Associated with AF</dc:title>
  <dc:subject/>
  <dc:creator>MedEd On The Go</dc:creator>
  <cp:keywords/>
  <dc:description/>
  <cp:lastModifiedBy>Harley Kidner</cp:lastModifiedBy>
  <cp:revision>111</cp:revision>
  <cp:lastPrinted>2023-12-18T16:43:25Z</cp:lastPrinted>
  <dcterms:created xsi:type="dcterms:W3CDTF">2019-11-19T02:18:39Z</dcterms:created>
  <dcterms:modified xsi:type="dcterms:W3CDTF">2024-01-18T18:57:44Z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