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83" r:id="rId5"/>
  </p:sldMasterIdLst>
  <p:notesMasterIdLst>
    <p:notesMasterId r:id="rId29"/>
  </p:notesMasterIdLst>
  <p:sldIdLst>
    <p:sldId id="256" r:id="rId6"/>
    <p:sldId id="2147375640" r:id="rId7"/>
    <p:sldId id="2147375638" r:id="rId8"/>
    <p:sldId id="257" r:id="rId9"/>
    <p:sldId id="279" r:id="rId10"/>
    <p:sldId id="259" r:id="rId11"/>
    <p:sldId id="2147375207" r:id="rId12"/>
    <p:sldId id="2147375209" r:id="rId13"/>
    <p:sldId id="2147375176" r:id="rId14"/>
    <p:sldId id="2147375635" r:id="rId15"/>
    <p:sldId id="2147375632" r:id="rId16"/>
    <p:sldId id="2147375636" r:id="rId17"/>
    <p:sldId id="258" r:id="rId18"/>
    <p:sldId id="260" r:id="rId19"/>
    <p:sldId id="266" r:id="rId20"/>
    <p:sldId id="267" r:id="rId21"/>
    <p:sldId id="2147375637" r:id="rId22"/>
    <p:sldId id="272" r:id="rId23"/>
    <p:sldId id="270" r:id="rId24"/>
    <p:sldId id="264" r:id="rId25"/>
    <p:sldId id="263" r:id="rId26"/>
    <p:sldId id="273" r:id="rId27"/>
    <p:sldId id="214737563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720" userDrawn="1">
          <p15:clr>
            <a:srgbClr val="A4A3A4"/>
          </p15:clr>
        </p15:guide>
        <p15:guide id="4" pos="5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yropoulos, Alex" initials="SA" lastIdx="1" clrIdx="0">
    <p:extLst>
      <p:ext uri="{19B8F6BF-5375-455C-9EA6-DF929625EA0E}">
        <p15:presenceInfo xmlns:p15="http://schemas.microsoft.com/office/powerpoint/2012/main" userId="S::Aspyropoul@northwell.edu::0ae3c06c-5888-4953-a134-2354d84d3a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A31"/>
    <a:srgbClr val="DF1918"/>
    <a:srgbClr val="E68229"/>
    <a:srgbClr val="4D4E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CB4C8E-4FF8-1444-B5F7-51CF4C1887B8}" v="4" dt="2024-03-29T15:33:03.822"/>
  </p1510:revLst>
</p1510:revInfo>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6" autoAdjust="0"/>
    <p:restoredTop sz="81905" autoAdjust="0"/>
  </p:normalViewPr>
  <p:slideViewPr>
    <p:cSldViewPr snapToGrid="0">
      <p:cViewPr varScale="1">
        <p:scale>
          <a:sx n="87" d="100"/>
          <a:sy n="87" d="100"/>
        </p:scale>
        <p:origin x="1254" y="84"/>
      </p:cViewPr>
      <p:guideLst>
        <p:guide orient="horz" pos="2160"/>
        <p:guide pos="3840"/>
        <p:guide orient="horz" pos="720"/>
        <p:guide pos="528"/>
      </p:guideLst>
    </p:cSldViewPr>
  </p:slideViewPr>
  <p:notesTextViewPr>
    <p:cViewPr>
      <p:scale>
        <a:sx n="1" d="1"/>
        <a:sy n="1" d="1"/>
      </p:scale>
      <p:origin x="0" y="0"/>
    </p:cViewPr>
  </p:notesTextViewPr>
  <p:sorterViewPr>
    <p:cViewPr>
      <p:scale>
        <a:sx n="130" d="100"/>
        <a:sy n="130" d="100"/>
      </p:scale>
      <p:origin x="0" y="-51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A463A-09CC-43CF-A018-6FF5DE8B189F}" type="datetimeFigureOut">
              <a:rPr lang="en-US" smtClean="0"/>
              <a:t>3/29/2024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9E5F7-0786-4CD1-8C66-FA90B52901B3}" type="slidenum">
              <a:rPr lang="en-US" smtClean="0"/>
              <a:t>‹#›</a:t>
            </a:fld>
            <a:endParaRPr lang="en-US"/>
          </a:p>
        </p:txBody>
      </p:sp>
    </p:spTree>
    <p:extLst>
      <p:ext uri="{BB962C8B-B14F-4D97-AF65-F5344CB8AC3E}">
        <p14:creationId xmlns:p14="http://schemas.microsoft.com/office/powerpoint/2010/main" val="2008594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2ABEC-8FDD-B846-B8E4-570D3E927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97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2ABEC-8FDD-B846-B8E4-570D3E927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836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1B837-33EB-1944-91DD-4DA716F16E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975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2ABEC-8FDD-B846-B8E4-570D3E927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606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2ABEC-8FDD-B846-B8E4-570D3E927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158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2ABEC-8FDD-B846-B8E4-570D3E927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034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410160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18564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3390C64D-9995-4CD5-AD94-B104F638C5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070134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7" name="Picture 6">
            <a:extLst>
              <a:ext uri="{FF2B5EF4-FFF2-40B4-BE49-F238E27FC236}">
                <a16:creationId xmlns:a16="http://schemas.microsoft.com/office/drawing/2014/main" id="{1FF9F2CB-EA79-4C5E-9229-EA26FA6FBE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01102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634521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570348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747519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818673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1999" cy="1257300"/>
          </a:xfrm>
          <a:noFill/>
          <a:ln>
            <a:noFill/>
          </a:ln>
        </p:spPr>
        <p:txBody>
          <a:bodyPr vert="horz" wrap="square" lIns="91440" tIns="137160" rIns="91440" bIns="0" numCol="1" anchor="t" anchorCtr="0" compatLnSpc="1">
            <a:prstTxWarp prst="textNoShape">
              <a:avLst/>
            </a:prstTxWarp>
          </a:bodyPr>
          <a:lstStyle>
            <a:lvl1pPr>
              <a:defRPr lang="en-US" dirty="0"/>
            </a:lvl1pPr>
          </a:lstStyle>
          <a:p>
            <a:pPr lvl="0" eaLnBrk="1" hangingPunct="1"/>
            <a:r>
              <a:rPr lang="en-US" dirty="0"/>
              <a:t>Click to edit Master title style</a:t>
            </a:r>
          </a:p>
        </p:txBody>
      </p:sp>
      <p:sp>
        <p:nvSpPr>
          <p:cNvPr id="3" name="Content Placeholder 2"/>
          <p:cNvSpPr>
            <a:spLocks noGrp="1"/>
          </p:cNvSpPr>
          <p:nvPr>
            <p:ph idx="1"/>
          </p:nvPr>
        </p:nvSpPr>
        <p:spPr>
          <a:noFill/>
          <a:ln>
            <a:noFill/>
          </a:ln>
        </p:spPr>
        <p:txBody>
          <a:bodyPr vert="horz" wrap="square" lIns="0" tIns="0" rIns="0" bIns="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0" y="6544069"/>
            <a:ext cx="12192000" cy="313932"/>
          </a:xfrm>
          <a:noFill/>
          <a:ln>
            <a:noFill/>
          </a:ln>
        </p:spPr>
        <p:txBody>
          <a:bodyPr vert="horz" wrap="square" lIns="91440" tIns="45720" rIns="91440" bIns="45720" numCol="1" rtlCol="0" anchor="b" anchorCtr="0" compatLnSpc="1">
            <a:prstTxWarp prst="textNoShape">
              <a:avLst/>
            </a:prstTxWarp>
            <a:spAutoFit/>
          </a:bodyPr>
          <a:lstStyle>
            <a:lvl1pPr marL="0" indent="0">
              <a:buNone/>
              <a:defRPr lang="en-US" sz="1600" b="1" dirty="0"/>
            </a:lvl1pPr>
          </a:lstStyle>
          <a:p>
            <a:pPr marL="233363" lvl="0" indent="-233363">
              <a:lnSpc>
                <a:spcPct val="90000"/>
              </a:lnSpc>
              <a:spcBef>
                <a:spcPts val="600"/>
              </a:spcBef>
            </a:pPr>
            <a:r>
              <a:rPr lang="en-US" dirty="0"/>
              <a:t>Click to edit Master text styles</a:t>
            </a:r>
          </a:p>
        </p:txBody>
      </p:sp>
      <p:pic>
        <p:nvPicPr>
          <p:cNvPr id="6" name="Picture 5">
            <a:extLst>
              <a:ext uri="{FF2B5EF4-FFF2-40B4-BE49-F238E27FC236}">
                <a16:creationId xmlns:a16="http://schemas.microsoft.com/office/drawing/2014/main" id="{7A6DF7C8-C97D-1544-80C3-50FE582C751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88952" cy="106326"/>
          </a:xfrm>
          <a:prstGeom prst="rect">
            <a:avLst/>
          </a:prstGeom>
          <a:ln>
            <a:noFill/>
          </a:ln>
        </p:spPr>
      </p:pic>
    </p:spTree>
    <p:extLst>
      <p:ext uri="{BB962C8B-B14F-4D97-AF65-F5344CB8AC3E}">
        <p14:creationId xmlns:p14="http://schemas.microsoft.com/office/powerpoint/2010/main" val="450786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1999" cy="1257300"/>
          </a:xfrm>
          <a:noFill/>
          <a:ln>
            <a:noFill/>
          </a:ln>
        </p:spPr>
        <p:txBody>
          <a:bodyPr vert="horz" wrap="square" lIns="91440" tIns="137160" rIns="91440" bIns="0" numCol="1" anchor="t" anchorCtr="0" compatLnSpc="1">
            <a:prstTxWarp prst="textNoShape">
              <a:avLst/>
            </a:prstTxWarp>
          </a:bodyPr>
          <a:lstStyle>
            <a:lvl1pPr>
              <a:defRPr lang="en-US" dirty="0"/>
            </a:lvl1pPr>
          </a:lstStyle>
          <a:p>
            <a:pPr lvl="0" eaLnBrk="1" hangingPunct="1"/>
            <a:r>
              <a:rPr lang="en-US" dirty="0"/>
              <a:t>Click to edit Master title style</a:t>
            </a:r>
          </a:p>
        </p:txBody>
      </p:sp>
      <p:sp>
        <p:nvSpPr>
          <p:cNvPr id="3" name="Content Placeholder 2"/>
          <p:cNvSpPr>
            <a:spLocks noGrp="1"/>
          </p:cNvSpPr>
          <p:nvPr>
            <p:ph idx="1"/>
          </p:nvPr>
        </p:nvSpPr>
        <p:spPr>
          <a:noFill/>
          <a:ln>
            <a:noFill/>
          </a:ln>
        </p:spPr>
        <p:txBody>
          <a:bodyPr vert="horz" wrap="square" lIns="0" tIns="0" rIns="0" bIns="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0" y="6544069"/>
            <a:ext cx="12192000" cy="313932"/>
          </a:xfrm>
          <a:noFill/>
          <a:ln>
            <a:noFill/>
          </a:ln>
        </p:spPr>
        <p:txBody>
          <a:bodyPr vert="horz" wrap="square" lIns="91440" tIns="45720" rIns="91440" bIns="45720" numCol="1" rtlCol="0" anchor="b" anchorCtr="0" compatLnSpc="1">
            <a:prstTxWarp prst="textNoShape">
              <a:avLst/>
            </a:prstTxWarp>
            <a:spAutoFit/>
          </a:bodyPr>
          <a:lstStyle>
            <a:lvl1pPr marL="0" indent="0">
              <a:buNone/>
              <a:defRPr lang="en-US" sz="1600" b="1" dirty="0"/>
            </a:lvl1pPr>
          </a:lstStyle>
          <a:p>
            <a:pPr marL="233363" lvl="0" indent="-233363">
              <a:lnSpc>
                <a:spcPct val="90000"/>
              </a:lnSpc>
              <a:spcBef>
                <a:spcPts val="600"/>
              </a:spcBef>
            </a:pPr>
            <a:r>
              <a:rPr lang="en-US" dirty="0"/>
              <a:t>Click to edit Master text styles</a:t>
            </a:r>
          </a:p>
        </p:txBody>
      </p:sp>
      <p:pic>
        <p:nvPicPr>
          <p:cNvPr id="6" name="Picture 5">
            <a:extLst>
              <a:ext uri="{FF2B5EF4-FFF2-40B4-BE49-F238E27FC236}">
                <a16:creationId xmlns:a16="http://schemas.microsoft.com/office/drawing/2014/main" id="{7A6DF7C8-C97D-1544-80C3-50FE582C751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88952" cy="106326"/>
          </a:xfrm>
          <a:prstGeom prst="rect">
            <a:avLst/>
          </a:prstGeom>
          <a:ln>
            <a:noFill/>
          </a:ln>
        </p:spPr>
      </p:pic>
    </p:spTree>
    <p:extLst>
      <p:ext uri="{BB962C8B-B14F-4D97-AF65-F5344CB8AC3E}">
        <p14:creationId xmlns:p14="http://schemas.microsoft.com/office/powerpoint/2010/main" val="1193443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op Bar">
    <p:spTree>
      <p:nvGrpSpPr>
        <p:cNvPr id="1" name=""/>
        <p:cNvGrpSpPr/>
        <p:nvPr/>
      </p:nvGrpSpPr>
      <p:grpSpPr>
        <a:xfrm>
          <a:off x="0" y="0"/>
          <a:ext cx="0" cy="0"/>
          <a:chOff x="0" y="0"/>
          <a:chExt cx="0" cy="0"/>
        </a:xfrm>
      </p:grpSpPr>
      <p:sp>
        <p:nvSpPr>
          <p:cNvPr id="5" name="Picture 3" descr="shutterstock_14178088.jpg"/>
          <p:cNvSpPr>
            <a:spLocks noChangeAspect="1"/>
          </p:cNvSpPr>
          <p:nvPr userDrawn="1"/>
        </p:nvSpPr>
        <p:spPr bwMode="auto">
          <a:xfrm>
            <a:off x="0" y="1"/>
            <a:ext cx="12192000" cy="1262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2489" dirty="0"/>
          </a:p>
        </p:txBody>
      </p:sp>
      <p:sp>
        <p:nvSpPr>
          <p:cNvPr id="8" name="Picture 4" descr="shutterstock_14178088.jpg"/>
          <p:cNvSpPr>
            <a:spLocks noChangeAspect="1"/>
          </p:cNvSpPr>
          <p:nvPr userDrawn="1"/>
        </p:nvSpPr>
        <p:spPr bwMode="auto">
          <a:xfrm flipH="1">
            <a:off x="0" y="0"/>
            <a:ext cx="12192000" cy="1168400"/>
          </a:xfrm>
          <a:prstGeom prst="rect">
            <a:avLst/>
          </a:prstGeom>
          <a:noFill/>
          <a:ln>
            <a:noFill/>
          </a:ln>
          <a:extLst>
            <a:ext uri="{909E8E84-426E-40dd-AFC4-6F175D3DCCD1}">
              <a14:hiddenFill xmlns="" xmlns:a14="http://schemas.microsoft.com/office/drawing/2010/main">
                <a:solidFill>
                  <a:srgbClr val="FFFFFF">
                    <a:alpha val="28000"/>
                  </a:srgbClr>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2489" dirty="0"/>
          </a:p>
        </p:txBody>
      </p:sp>
      <p:sp>
        <p:nvSpPr>
          <p:cNvPr id="7" name="Text Placeholder 4"/>
          <p:cNvSpPr>
            <a:spLocks noGrp="1"/>
          </p:cNvSpPr>
          <p:nvPr>
            <p:ph type="body" sz="quarter" idx="10" hasCustomPrompt="1"/>
          </p:nvPr>
        </p:nvSpPr>
        <p:spPr>
          <a:xfrm>
            <a:off x="0" y="6544069"/>
            <a:ext cx="12192000" cy="313932"/>
          </a:xfrm>
          <a:noFill/>
          <a:ln>
            <a:noFill/>
          </a:ln>
        </p:spPr>
        <p:txBody>
          <a:bodyPr vert="horz" wrap="square" lIns="91440" tIns="45720" rIns="91440" bIns="45720" numCol="1" rtlCol="0" anchor="b" anchorCtr="0" compatLnSpc="1">
            <a:prstTxWarp prst="textNoShape">
              <a:avLst/>
            </a:prstTxWarp>
            <a:spAutoFit/>
          </a:bodyPr>
          <a:lstStyle>
            <a:lvl1pPr marL="0" indent="0">
              <a:buNone/>
              <a:defRPr lang="en-US" sz="1600" b="1" dirty="0"/>
            </a:lvl1pPr>
          </a:lstStyle>
          <a:p>
            <a:pPr marL="233363" lvl="0" indent="-233363">
              <a:lnSpc>
                <a:spcPct val="90000"/>
              </a:lnSpc>
              <a:spcBef>
                <a:spcPts val="600"/>
              </a:spcBef>
            </a:pPr>
            <a:r>
              <a:rPr lang="en-US" dirty="0"/>
              <a:t>Click to edit Master text styles</a:t>
            </a:r>
          </a:p>
        </p:txBody>
      </p:sp>
      <p:pic>
        <p:nvPicPr>
          <p:cNvPr id="9" name="Picture 8">
            <a:extLst>
              <a:ext uri="{FF2B5EF4-FFF2-40B4-BE49-F238E27FC236}">
                <a16:creationId xmlns:a16="http://schemas.microsoft.com/office/drawing/2014/main" id="{219FDE5A-2312-D540-9CE5-B68B9BE37E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88952" cy="106326"/>
          </a:xfrm>
          <a:prstGeom prst="rect">
            <a:avLst/>
          </a:prstGeom>
          <a:ln>
            <a:noFill/>
          </a:ln>
        </p:spPr>
      </p:pic>
    </p:spTree>
    <p:extLst>
      <p:ext uri="{BB962C8B-B14F-4D97-AF65-F5344CB8AC3E}">
        <p14:creationId xmlns:p14="http://schemas.microsoft.com/office/powerpoint/2010/main" val="9107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044810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56217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04922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68560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41067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229249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29977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777457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24730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02675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7682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194698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71687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421729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69037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418582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09385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
        <p:nvSpPr>
          <p:cNvPr id="2" name="Rectangle 1">
            <a:extLst>
              <a:ext uri="{FF2B5EF4-FFF2-40B4-BE49-F238E27FC236}">
                <a16:creationId xmlns:a16="http://schemas.microsoft.com/office/drawing/2014/main" id="{BD74F4CE-395A-4073-FF24-4366DF594CB2}"/>
              </a:ext>
            </a:extLst>
          </p:cNvPr>
          <p:cNvSpPr/>
          <p:nvPr userDrawn="1"/>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307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53612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213170620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49" r:id="rId11"/>
    <p:sldLayoutId id="2147483665" r:id="rId12"/>
    <p:sldLayoutId id="2147483650" r:id="rId13"/>
    <p:sldLayoutId id="2147483652" r:id="rId14"/>
    <p:sldLayoutId id="2147483653" r:id="rId15"/>
    <p:sldLayoutId id="2147483663" r:id="rId16"/>
    <p:sldLayoutId id="2147483677" r:id="rId17"/>
    <p:sldLayoutId id="2147483678" r:id="rId18"/>
    <p:sldLayoutId id="2147483682" r:id="rId19"/>
  </p:sldLayoutIdLst>
  <p:hf sldNum="0" hdr="0" ftr="0" dt="0"/>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86716289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1144" TargetMode="External"/><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2" Type="http://schemas.openxmlformats.org/officeDocument/2006/relationships/hyperlink" Target="https://www.uptodate.com/contents/rivaroxaban-drug-information?topicRef=1335&amp;source=see_link"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1.png"/><Relationship Id="rId7" Type="http://schemas.openxmlformats.org/officeDocument/2006/relationships/hyperlink" Target="http://www.mededonthego.com/" TargetMode="External"/><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6.svg"/><Relationship Id="rId4" Type="http://schemas.openxmlformats.org/officeDocument/2006/relationships/image" Target="../media/image22.sv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7AC3-67F8-42CC-85AA-649B90355EC3}"/>
              </a:ext>
            </a:extLst>
          </p:cNvPr>
          <p:cNvSpPr>
            <a:spLocks noGrp="1"/>
          </p:cNvSpPr>
          <p:nvPr>
            <p:ph type="title"/>
          </p:nvPr>
        </p:nvSpPr>
        <p:spPr/>
        <p:txBody>
          <a:bodyPr/>
          <a:lstStyle/>
          <a:p>
            <a:r>
              <a:rPr lang="en-US" dirty="0"/>
              <a:t>Case Time! </a:t>
            </a:r>
            <a:br>
              <a:rPr lang="en-US" dirty="0"/>
            </a:br>
            <a:r>
              <a:rPr lang="en-US" dirty="0"/>
              <a:t>VTE Prophylaxis </a:t>
            </a:r>
            <a:br>
              <a:rPr lang="en-US" dirty="0"/>
            </a:br>
            <a:r>
              <a:rPr lang="en-US" dirty="0"/>
              <a:t>Post-Hip Replacement</a:t>
            </a:r>
            <a:endParaRPr lang="en-US"/>
          </a:p>
        </p:txBody>
      </p:sp>
      <p:sp>
        <p:nvSpPr>
          <p:cNvPr id="3" name="Text Placeholder 2">
            <a:extLst>
              <a:ext uri="{FF2B5EF4-FFF2-40B4-BE49-F238E27FC236}">
                <a16:creationId xmlns:a16="http://schemas.microsoft.com/office/drawing/2014/main" id="{DF5248B7-02F8-3E8D-F5A5-A46288CBA682}"/>
              </a:ext>
            </a:extLst>
          </p:cNvPr>
          <p:cNvSpPr>
            <a:spLocks noGrp="1"/>
          </p:cNvSpPr>
          <p:nvPr>
            <p:ph type="body" idx="1"/>
          </p:nvPr>
        </p:nvSpPr>
        <p:spPr/>
        <p:txBody>
          <a:bodyPr>
            <a:noAutofit/>
          </a:bodyPr>
          <a:lstStyle/>
          <a:p>
            <a:pPr>
              <a:lnSpc>
                <a:spcPct val="100000"/>
              </a:lnSpc>
              <a:spcBef>
                <a:spcPts val="0"/>
              </a:spcBef>
            </a:pPr>
            <a:r>
              <a:rPr lang="en-US" sz="2000" dirty="0">
                <a:latin typeface="+mn-lt"/>
              </a:rPr>
              <a:t>Victor Tapson, MD</a:t>
            </a:r>
          </a:p>
          <a:p>
            <a:pPr>
              <a:lnSpc>
                <a:spcPct val="100000"/>
              </a:lnSpc>
              <a:spcBef>
                <a:spcPts val="0"/>
              </a:spcBef>
            </a:pPr>
            <a:r>
              <a:rPr lang="en-US" sz="2000" dirty="0">
                <a:latin typeface="+mn-lt"/>
              </a:rPr>
              <a:t>Professor of Medicine</a:t>
            </a:r>
          </a:p>
          <a:p>
            <a:pPr>
              <a:lnSpc>
                <a:spcPct val="100000"/>
              </a:lnSpc>
              <a:spcBef>
                <a:spcPts val="0"/>
              </a:spcBef>
            </a:pPr>
            <a:r>
              <a:rPr lang="en-US" sz="2000" dirty="0">
                <a:latin typeface="+mn-lt"/>
              </a:rPr>
              <a:t>Pulmonary/Critical Care</a:t>
            </a:r>
          </a:p>
          <a:p>
            <a:pPr>
              <a:lnSpc>
                <a:spcPct val="100000"/>
              </a:lnSpc>
              <a:spcBef>
                <a:spcPts val="0"/>
              </a:spcBef>
            </a:pPr>
            <a:r>
              <a:rPr lang="en-US" sz="2000" dirty="0">
                <a:latin typeface="+mn-lt"/>
              </a:rPr>
              <a:t>Cedars-Sinai Medical Center</a:t>
            </a:r>
          </a:p>
          <a:p>
            <a:pPr>
              <a:lnSpc>
                <a:spcPct val="100000"/>
              </a:lnSpc>
              <a:spcBef>
                <a:spcPts val="0"/>
              </a:spcBef>
            </a:pPr>
            <a:r>
              <a:rPr lang="en-US" sz="2000" dirty="0">
                <a:latin typeface="+mn-lt"/>
              </a:rPr>
              <a:t>VP Medical Affairs</a:t>
            </a:r>
          </a:p>
          <a:p>
            <a:pPr>
              <a:lnSpc>
                <a:spcPct val="100000"/>
              </a:lnSpc>
              <a:spcBef>
                <a:spcPts val="0"/>
              </a:spcBef>
            </a:pPr>
            <a:r>
              <a:rPr lang="en-US" sz="2000" dirty="0">
                <a:latin typeface="+mn-lt"/>
              </a:rPr>
              <a:t>Inari Medical </a:t>
            </a:r>
          </a:p>
          <a:p>
            <a:pPr>
              <a:lnSpc>
                <a:spcPct val="100000"/>
              </a:lnSpc>
              <a:spcBef>
                <a:spcPts val="0"/>
              </a:spcBef>
            </a:pPr>
            <a:r>
              <a:rPr lang="en-US" sz="2000" dirty="0">
                <a:latin typeface="+mn-lt"/>
              </a:rPr>
              <a:t>Los Angeles, CA</a:t>
            </a:r>
          </a:p>
        </p:txBody>
      </p:sp>
    </p:spTree>
    <p:extLst>
      <p:ext uri="{BB962C8B-B14F-4D97-AF65-F5344CB8AC3E}">
        <p14:creationId xmlns:p14="http://schemas.microsoft.com/office/powerpoint/2010/main" val="2532243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A786226-7886-9718-497C-C7DF7198E6C1}"/>
              </a:ext>
            </a:extLst>
          </p:cNvPr>
          <p:cNvSpPr>
            <a:spLocks noGrp="1"/>
          </p:cNvSpPr>
          <p:nvPr>
            <p:ph type="title"/>
          </p:nvPr>
        </p:nvSpPr>
        <p:spPr>
          <a:xfrm>
            <a:off x="838200" y="-1"/>
            <a:ext cx="10515600" cy="1105949"/>
          </a:xfrm>
        </p:spPr>
        <p:txBody>
          <a:bodyPr>
            <a:normAutofit/>
          </a:bodyPr>
          <a:lstStyle/>
          <a:p>
            <a:r>
              <a:rPr lang="en-US" sz="2800" noProof="0" dirty="0"/>
              <a:t>EINSTEIN CHOICE</a:t>
            </a:r>
            <a:endParaRPr lang="en-US" sz="2800"/>
          </a:p>
        </p:txBody>
      </p:sp>
      <p:pic>
        <p:nvPicPr>
          <p:cNvPr id="2" name="Picture 1" descr="Text&#10;&#10;Description automatically generated">
            <a:extLst>
              <a:ext uri="{FF2B5EF4-FFF2-40B4-BE49-F238E27FC236}">
                <a16:creationId xmlns:a16="http://schemas.microsoft.com/office/drawing/2014/main" id="{B7B11147-7415-934D-ABD9-4883ADE459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23620" y="1131883"/>
            <a:ext cx="7805765" cy="1576708"/>
          </a:xfrm>
          <a:prstGeom prst="rect">
            <a:avLst/>
          </a:prstGeom>
          <a:ln>
            <a:noFill/>
          </a:ln>
        </p:spPr>
      </p:pic>
      <p:sp>
        <p:nvSpPr>
          <p:cNvPr id="10" name="Rectangle 9">
            <a:extLst>
              <a:ext uri="{FF2B5EF4-FFF2-40B4-BE49-F238E27FC236}">
                <a16:creationId xmlns:a16="http://schemas.microsoft.com/office/drawing/2014/main" id="{B0B61F68-2794-5144-8FB5-31626C31099E}"/>
              </a:ext>
            </a:extLst>
          </p:cNvPr>
          <p:cNvSpPr/>
          <p:nvPr/>
        </p:nvSpPr>
        <p:spPr>
          <a:xfrm>
            <a:off x="2306486" y="1131883"/>
            <a:ext cx="7922900" cy="17365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Text&#10;&#10;Description automatically generated">
            <a:extLst>
              <a:ext uri="{FF2B5EF4-FFF2-40B4-BE49-F238E27FC236}">
                <a16:creationId xmlns:a16="http://schemas.microsoft.com/office/drawing/2014/main" id="{52C20A0A-0012-4148-8A1A-73427B45F9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28594" y="258968"/>
            <a:ext cx="4078684" cy="767406"/>
          </a:xfrm>
          <a:prstGeom prst="rect">
            <a:avLst/>
          </a:prstGeom>
        </p:spPr>
      </p:pic>
      <p:pic>
        <p:nvPicPr>
          <p:cNvPr id="6" name="Picture 5" descr="Text&#10;&#10;Description automatically generated">
            <a:extLst>
              <a:ext uri="{FF2B5EF4-FFF2-40B4-BE49-F238E27FC236}">
                <a16:creationId xmlns:a16="http://schemas.microsoft.com/office/drawing/2014/main" id="{65B8AF27-CCB6-2048-A410-D5051C1054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24590" y="2548715"/>
            <a:ext cx="6436664" cy="319751"/>
          </a:xfrm>
          <a:prstGeom prst="rect">
            <a:avLst/>
          </a:prstGeom>
        </p:spPr>
      </p:pic>
      <p:sp>
        <p:nvSpPr>
          <p:cNvPr id="9" name="TextBox 8">
            <a:extLst>
              <a:ext uri="{FF2B5EF4-FFF2-40B4-BE49-F238E27FC236}">
                <a16:creationId xmlns:a16="http://schemas.microsoft.com/office/drawing/2014/main" id="{33F4F1B9-68AF-6F45-929C-3F4C67D93EC5}"/>
              </a:ext>
            </a:extLst>
          </p:cNvPr>
          <p:cNvSpPr txBox="1"/>
          <p:nvPr/>
        </p:nvSpPr>
        <p:spPr>
          <a:xfrm>
            <a:off x="1238736" y="3091676"/>
            <a:ext cx="10058400" cy="1323439"/>
          </a:xfrm>
          <a:prstGeom prst="rect">
            <a:avLst/>
          </a:prstGeom>
          <a:noFill/>
          <a:ln>
            <a:solidFill>
              <a:schemeClr val="tx1">
                <a:lumMod val="95000"/>
                <a:lumOff val="5000"/>
              </a:schemeClr>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3,365 patients with acute VTE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Primary efficacy outcome = symptomatic recurrent fatal or nonfatal VTE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Principal safety outcome = major bleeding.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Double-blind RCT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ea typeface="+mn-ea"/>
                <a:cs typeface="+mn-cs"/>
              </a:rPr>
              <a:t>Randomized to continue rivaroxaban 20 mg, drop to 10 mg, or change to ASA at 6-12 months</a:t>
            </a:r>
          </a:p>
        </p:txBody>
      </p:sp>
    </p:spTree>
    <p:extLst>
      <p:ext uri="{BB962C8B-B14F-4D97-AF65-F5344CB8AC3E}">
        <p14:creationId xmlns:p14="http://schemas.microsoft.com/office/powerpoint/2010/main" val="514950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A786226-7886-9718-497C-C7DF7198E6C1}"/>
              </a:ext>
            </a:extLst>
          </p:cNvPr>
          <p:cNvSpPr>
            <a:spLocks noGrp="1"/>
          </p:cNvSpPr>
          <p:nvPr>
            <p:ph type="title"/>
          </p:nvPr>
        </p:nvSpPr>
        <p:spPr>
          <a:xfrm>
            <a:off x="838200" y="-1"/>
            <a:ext cx="10515600" cy="1105949"/>
          </a:xfrm>
        </p:spPr>
        <p:txBody>
          <a:bodyPr>
            <a:normAutofit/>
          </a:bodyPr>
          <a:lstStyle/>
          <a:p>
            <a:r>
              <a:rPr lang="en-US" sz="2800" noProof="0" dirty="0"/>
              <a:t>EINSTEIN CHOICE</a:t>
            </a:r>
            <a:endParaRPr lang="en-US" sz="2800"/>
          </a:p>
        </p:txBody>
      </p:sp>
      <p:pic>
        <p:nvPicPr>
          <p:cNvPr id="2" name="Picture 1" descr="Text&#10;&#10;Description automatically generated">
            <a:extLst>
              <a:ext uri="{FF2B5EF4-FFF2-40B4-BE49-F238E27FC236}">
                <a16:creationId xmlns:a16="http://schemas.microsoft.com/office/drawing/2014/main" id="{B7B11147-7415-934D-ABD9-4883ADE459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23620" y="1131883"/>
            <a:ext cx="7805765" cy="1576708"/>
          </a:xfrm>
          <a:prstGeom prst="rect">
            <a:avLst/>
          </a:prstGeom>
          <a:ln>
            <a:noFill/>
          </a:ln>
        </p:spPr>
      </p:pic>
      <p:sp>
        <p:nvSpPr>
          <p:cNvPr id="10" name="Rectangle 9">
            <a:extLst>
              <a:ext uri="{FF2B5EF4-FFF2-40B4-BE49-F238E27FC236}">
                <a16:creationId xmlns:a16="http://schemas.microsoft.com/office/drawing/2014/main" id="{B0B61F68-2794-5144-8FB5-31626C31099E}"/>
              </a:ext>
            </a:extLst>
          </p:cNvPr>
          <p:cNvSpPr/>
          <p:nvPr/>
        </p:nvSpPr>
        <p:spPr>
          <a:xfrm>
            <a:off x="2306486" y="1131883"/>
            <a:ext cx="7922900" cy="17365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Text&#10;&#10;Description automatically generated">
            <a:extLst>
              <a:ext uri="{FF2B5EF4-FFF2-40B4-BE49-F238E27FC236}">
                <a16:creationId xmlns:a16="http://schemas.microsoft.com/office/drawing/2014/main" id="{52C20A0A-0012-4148-8A1A-73427B45F9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28594" y="258968"/>
            <a:ext cx="4078684" cy="767406"/>
          </a:xfrm>
          <a:prstGeom prst="rect">
            <a:avLst/>
          </a:prstGeom>
        </p:spPr>
      </p:pic>
      <p:pic>
        <p:nvPicPr>
          <p:cNvPr id="6" name="Picture 5" descr="Text&#10;&#10;Description automatically generated">
            <a:extLst>
              <a:ext uri="{FF2B5EF4-FFF2-40B4-BE49-F238E27FC236}">
                <a16:creationId xmlns:a16="http://schemas.microsoft.com/office/drawing/2014/main" id="{65B8AF27-CCB6-2048-A410-D5051C1054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24590" y="2548715"/>
            <a:ext cx="6436664" cy="319751"/>
          </a:xfrm>
          <a:prstGeom prst="rect">
            <a:avLst/>
          </a:prstGeom>
        </p:spPr>
      </p:pic>
      <p:sp>
        <p:nvSpPr>
          <p:cNvPr id="9" name="TextBox 8">
            <a:extLst>
              <a:ext uri="{FF2B5EF4-FFF2-40B4-BE49-F238E27FC236}">
                <a16:creationId xmlns:a16="http://schemas.microsoft.com/office/drawing/2014/main" id="{33F4F1B9-68AF-6F45-929C-3F4C67D93EC5}"/>
              </a:ext>
            </a:extLst>
          </p:cNvPr>
          <p:cNvSpPr txBox="1"/>
          <p:nvPr/>
        </p:nvSpPr>
        <p:spPr>
          <a:xfrm>
            <a:off x="1238736" y="3091676"/>
            <a:ext cx="10058400" cy="1323439"/>
          </a:xfrm>
          <a:prstGeom prst="rect">
            <a:avLst/>
          </a:prstGeom>
          <a:noFill/>
          <a:ln>
            <a:solidFill>
              <a:schemeClr val="tx1">
                <a:lumMod val="95000"/>
                <a:lumOff val="5000"/>
              </a:schemeClr>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3,365 patients with acute VTE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Primary efficacy outcome = symptomatic recurrent fatal or nonfatal VTE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Principal safety outcome = major bleeding.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Double-blind RCT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ea typeface="+mn-ea"/>
                <a:cs typeface="+mn-cs"/>
              </a:rPr>
              <a:t>Randomized to continue rivaroxaban 20 mg, drop to 10 mg, or change to ASA at 6-12 months</a:t>
            </a:r>
          </a:p>
        </p:txBody>
      </p:sp>
      <p:sp>
        <p:nvSpPr>
          <p:cNvPr id="16" name="TextBox 15">
            <a:extLst>
              <a:ext uri="{FF2B5EF4-FFF2-40B4-BE49-F238E27FC236}">
                <a16:creationId xmlns:a16="http://schemas.microsoft.com/office/drawing/2014/main" id="{73A191D2-A86B-A184-5187-49BB956FCB4D}"/>
              </a:ext>
            </a:extLst>
          </p:cNvPr>
          <p:cNvSpPr txBox="1"/>
          <p:nvPr/>
        </p:nvSpPr>
        <p:spPr>
          <a:xfrm>
            <a:off x="1764983" y="4693779"/>
            <a:ext cx="8976731" cy="1477328"/>
          </a:xfrm>
          <a:prstGeom prst="rect">
            <a:avLst/>
          </a:prstGeom>
          <a:solidFill>
            <a:schemeClr val="accent4">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prstClr val="black"/>
                </a:solidFill>
                <a:effectLst/>
                <a:uLnTx/>
                <a:uFillTx/>
                <a:ea typeface="+mn-ea"/>
                <a:cs typeface="+mn-cs"/>
              </a:rPr>
              <a:t>DRUG</a:t>
            </a:r>
            <a:r>
              <a:rPr kumimoji="0" lang="en-US" b="1" i="0" u="none" strike="noStrike" kern="1200" cap="none" spc="0" normalizeH="0" baseline="0" noProof="0" dirty="0">
                <a:ln>
                  <a:noFill/>
                </a:ln>
                <a:solidFill>
                  <a:prstClr val="black"/>
                </a:solidFill>
                <a:effectLst/>
                <a:uLnTx/>
                <a:uFillTx/>
                <a:ea typeface="+mn-ea"/>
                <a:cs typeface="+mn-cs"/>
              </a:rPr>
              <a:t>			</a:t>
            </a:r>
            <a:r>
              <a:rPr kumimoji="0" lang="en-US" b="1" i="0" u="sng" strike="noStrike" kern="1200" cap="none" spc="0" normalizeH="0" baseline="0" noProof="0" dirty="0">
                <a:ln>
                  <a:noFill/>
                </a:ln>
                <a:solidFill>
                  <a:prstClr val="black"/>
                </a:solidFill>
                <a:effectLst/>
                <a:uLnTx/>
                <a:uFillTx/>
                <a:ea typeface="+mn-ea"/>
                <a:cs typeface="+mn-cs"/>
              </a:rPr>
              <a:t>VTE Recurrence</a:t>
            </a:r>
            <a:r>
              <a:rPr kumimoji="0" lang="en-US" b="1" i="0" u="none" strike="noStrike" kern="1200" cap="none" spc="0" normalizeH="0" baseline="0" noProof="0" dirty="0">
                <a:ln>
                  <a:noFill/>
                </a:ln>
                <a:solidFill>
                  <a:prstClr val="black"/>
                </a:solidFill>
                <a:effectLst/>
                <a:uLnTx/>
                <a:uFillTx/>
                <a:ea typeface="+mn-ea"/>
                <a:cs typeface="+mn-cs"/>
              </a:rPr>
              <a:t>	</a:t>
            </a:r>
            <a:r>
              <a:rPr kumimoji="0" lang="en-US" b="1" i="0" u="sng" strike="noStrike" kern="1200" cap="none" spc="0" normalizeH="0" baseline="0" noProof="0" dirty="0">
                <a:ln>
                  <a:noFill/>
                </a:ln>
                <a:solidFill>
                  <a:prstClr val="black"/>
                </a:solidFill>
                <a:effectLst/>
                <a:uLnTx/>
                <a:uFillTx/>
                <a:ea typeface="+mn-ea"/>
                <a:cs typeface="+mn-cs"/>
              </a:rPr>
              <a:t>Major Bleeding</a:t>
            </a:r>
            <a:r>
              <a:rPr kumimoji="0" lang="en-US" b="1" i="0" u="none" strike="noStrike" kern="1200" cap="none" spc="0" normalizeH="0" baseline="0" noProof="0" dirty="0">
                <a:ln>
                  <a:noFill/>
                </a:ln>
                <a:solidFill>
                  <a:prstClr val="black"/>
                </a:solidFill>
                <a:effectLst/>
                <a:uLnTx/>
                <a:uFillTx/>
                <a:ea typeface="+mn-ea"/>
                <a:cs typeface="+mn-cs"/>
              </a:rPr>
              <a:t>       </a:t>
            </a:r>
            <a:r>
              <a:rPr kumimoji="0" lang="en-US" b="1" i="0" u="sng" strike="noStrike" kern="1200" cap="none" spc="0" normalizeH="0" baseline="0" noProof="0" dirty="0">
                <a:ln>
                  <a:noFill/>
                </a:ln>
                <a:solidFill>
                  <a:prstClr val="black"/>
                </a:solidFill>
                <a:effectLst/>
                <a:uLnTx/>
                <a:uFillTx/>
                <a:ea typeface="+mn-ea"/>
                <a:cs typeface="+mn-cs"/>
              </a:rPr>
              <a:t>CRNM bleeding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Rivaroxaban 10 mg	         1.2%	      0.4%			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ASA 100 mg </a:t>
            </a:r>
            <a:r>
              <a:rPr kumimoji="0" lang="en-US" sz="1400" b="0" i="0" u="none" strike="noStrike" kern="1200" cap="none" spc="0" normalizeH="0" baseline="0" noProof="0" dirty="0">
                <a:ln>
                  <a:noFill/>
                </a:ln>
                <a:solidFill>
                  <a:prstClr val="black"/>
                </a:solidFill>
                <a:effectLst/>
                <a:uLnTx/>
                <a:uFillTx/>
                <a:ea typeface="+mn-ea"/>
                <a:cs typeface="+mn-cs"/>
              </a:rPr>
              <a:t>(no placebo)                    </a:t>
            </a:r>
            <a:r>
              <a:rPr kumimoji="0" lang="en-US" b="0" i="0" u="none" strike="noStrike" kern="1200" cap="none" spc="0" normalizeH="0" baseline="0" noProof="0" dirty="0">
                <a:ln>
                  <a:noFill/>
                </a:ln>
                <a:solidFill>
                  <a:prstClr val="black"/>
                </a:solidFill>
                <a:effectLst/>
                <a:uLnTx/>
                <a:uFillTx/>
                <a:ea typeface="+mn-ea"/>
                <a:cs typeface="+mn-cs"/>
              </a:rPr>
              <a:t>4.2%	      0.3%			1.8%</a:t>
            </a:r>
          </a:p>
        </p:txBody>
      </p:sp>
      <p:sp>
        <p:nvSpPr>
          <p:cNvPr id="3" name="Rectangle 2">
            <a:extLst>
              <a:ext uri="{FF2B5EF4-FFF2-40B4-BE49-F238E27FC236}">
                <a16:creationId xmlns:a16="http://schemas.microsoft.com/office/drawing/2014/main" id="{FD0D11D2-D501-44D7-2899-6008E66B9E0F}"/>
              </a:ext>
            </a:extLst>
          </p:cNvPr>
          <p:cNvSpPr/>
          <p:nvPr/>
        </p:nvSpPr>
        <p:spPr>
          <a:xfrm>
            <a:off x="4542379" y="4693779"/>
            <a:ext cx="1830420" cy="147732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044646A-AEBC-C4BA-03BE-E42049967C7E}"/>
              </a:ext>
            </a:extLst>
          </p:cNvPr>
          <p:cNvSpPr/>
          <p:nvPr/>
        </p:nvSpPr>
        <p:spPr>
          <a:xfrm>
            <a:off x="6416449" y="4693779"/>
            <a:ext cx="1751283" cy="14773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560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A786226-7886-9718-497C-C7DF7198E6C1}"/>
              </a:ext>
            </a:extLst>
          </p:cNvPr>
          <p:cNvSpPr>
            <a:spLocks noGrp="1"/>
          </p:cNvSpPr>
          <p:nvPr>
            <p:ph type="title"/>
          </p:nvPr>
        </p:nvSpPr>
        <p:spPr>
          <a:xfrm>
            <a:off x="838200" y="-1"/>
            <a:ext cx="10515600" cy="1105949"/>
          </a:xfrm>
        </p:spPr>
        <p:txBody>
          <a:bodyPr>
            <a:normAutofit/>
          </a:bodyPr>
          <a:lstStyle/>
          <a:p>
            <a:r>
              <a:rPr lang="en-US" sz="2800" noProof="0" dirty="0"/>
              <a:t>EINSTEIN CHOICE</a:t>
            </a:r>
            <a:endParaRPr lang="en-US" sz="2800"/>
          </a:p>
        </p:txBody>
      </p:sp>
      <p:pic>
        <p:nvPicPr>
          <p:cNvPr id="2" name="Picture 1" descr="Text&#10;&#10;Description automatically generated">
            <a:extLst>
              <a:ext uri="{FF2B5EF4-FFF2-40B4-BE49-F238E27FC236}">
                <a16:creationId xmlns:a16="http://schemas.microsoft.com/office/drawing/2014/main" id="{B7B11147-7415-934D-ABD9-4883ADE459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23620" y="1131883"/>
            <a:ext cx="7805765" cy="1576708"/>
          </a:xfrm>
          <a:prstGeom prst="rect">
            <a:avLst/>
          </a:prstGeom>
          <a:ln>
            <a:noFill/>
          </a:ln>
        </p:spPr>
      </p:pic>
      <p:sp>
        <p:nvSpPr>
          <p:cNvPr id="10" name="Rectangle 9">
            <a:extLst>
              <a:ext uri="{FF2B5EF4-FFF2-40B4-BE49-F238E27FC236}">
                <a16:creationId xmlns:a16="http://schemas.microsoft.com/office/drawing/2014/main" id="{B0B61F68-2794-5144-8FB5-31626C31099E}"/>
              </a:ext>
            </a:extLst>
          </p:cNvPr>
          <p:cNvSpPr/>
          <p:nvPr/>
        </p:nvSpPr>
        <p:spPr>
          <a:xfrm>
            <a:off x="2306486" y="1131883"/>
            <a:ext cx="7922900" cy="17365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Text&#10;&#10;Description automatically generated">
            <a:extLst>
              <a:ext uri="{FF2B5EF4-FFF2-40B4-BE49-F238E27FC236}">
                <a16:creationId xmlns:a16="http://schemas.microsoft.com/office/drawing/2014/main" id="{52C20A0A-0012-4148-8A1A-73427B45F9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28594" y="258968"/>
            <a:ext cx="4078684" cy="767406"/>
          </a:xfrm>
          <a:prstGeom prst="rect">
            <a:avLst/>
          </a:prstGeom>
        </p:spPr>
      </p:pic>
      <p:pic>
        <p:nvPicPr>
          <p:cNvPr id="6" name="Picture 5" descr="Text&#10;&#10;Description automatically generated">
            <a:extLst>
              <a:ext uri="{FF2B5EF4-FFF2-40B4-BE49-F238E27FC236}">
                <a16:creationId xmlns:a16="http://schemas.microsoft.com/office/drawing/2014/main" id="{65B8AF27-CCB6-2048-A410-D5051C1054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24590" y="2548715"/>
            <a:ext cx="6436664" cy="319751"/>
          </a:xfrm>
          <a:prstGeom prst="rect">
            <a:avLst/>
          </a:prstGeom>
        </p:spPr>
      </p:pic>
      <p:sp>
        <p:nvSpPr>
          <p:cNvPr id="9" name="TextBox 8">
            <a:extLst>
              <a:ext uri="{FF2B5EF4-FFF2-40B4-BE49-F238E27FC236}">
                <a16:creationId xmlns:a16="http://schemas.microsoft.com/office/drawing/2014/main" id="{33F4F1B9-68AF-6F45-929C-3F4C67D93EC5}"/>
              </a:ext>
            </a:extLst>
          </p:cNvPr>
          <p:cNvSpPr txBox="1"/>
          <p:nvPr/>
        </p:nvSpPr>
        <p:spPr>
          <a:xfrm>
            <a:off x="1238736" y="3091676"/>
            <a:ext cx="10058400" cy="1323439"/>
          </a:xfrm>
          <a:prstGeom prst="rect">
            <a:avLst/>
          </a:prstGeom>
          <a:noFill/>
          <a:ln>
            <a:solidFill>
              <a:schemeClr val="tx1">
                <a:lumMod val="95000"/>
                <a:lumOff val="5000"/>
              </a:schemeClr>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3,365 patients with acute VTE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Primary efficacy outcome = symptomatic recurrent fatal or nonfatal VTE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Principal safety outcome = major bleeding.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Double-blind RCT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ea typeface="+mn-ea"/>
                <a:cs typeface="+mn-cs"/>
              </a:rPr>
              <a:t>Randomized to continue rivaroxaban 20 mg, drop to 10 mg, or change to ASA at 6-12 months</a:t>
            </a:r>
          </a:p>
        </p:txBody>
      </p:sp>
      <p:sp>
        <p:nvSpPr>
          <p:cNvPr id="16" name="TextBox 15">
            <a:extLst>
              <a:ext uri="{FF2B5EF4-FFF2-40B4-BE49-F238E27FC236}">
                <a16:creationId xmlns:a16="http://schemas.microsoft.com/office/drawing/2014/main" id="{73A191D2-A86B-A184-5187-49BB956FCB4D}"/>
              </a:ext>
            </a:extLst>
          </p:cNvPr>
          <p:cNvSpPr txBox="1"/>
          <p:nvPr/>
        </p:nvSpPr>
        <p:spPr>
          <a:xfrm>
            <a:off x="1764983" y="4693779"/>
            <a:ext cx="8976731" cy="1477328"/>
          </a:xfrm>
          <a:prstGeom prst="rect">
            <a:avLst/>
          </a:prstGeom>
          <a:solidFill>
            <a:schemeClr val="accent4">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prstClr val="black"/>
                </a:solidFill>
                <a:effectLst/>
                <a:uLnTx/>
                <a:uFillTx/>
                <a:ea typeface="+mn-ea"/>
                <a:cs typeface="+mn-cs"/>
              </a:rPr>
              <a:t>DRUG</a:t>
            </a:r>
            <a:r>
              <a:rPr kumimoji="0" lang="en-US" b="1" i="0" u="none" strike="noStrike" kern="1200" cap="none" spc="0" normalizeH="0" baseline="0" noProof="0" dirty="0">
                <a:ln>
                  <a:noFill/>
                </a:ln>
                <a:solidFill>
                  <a:prstClr val="black"/>
                </a:solidFill>
                <a:effectLst/>
                <a:uLnTx/>
                <a:uFillTx/>
                <a:ea typeface="+mn-ea"/>
                <a:cs typeface="+mn-cs"/>
              </a:rPr>
              <a:t>			</a:t>
            </a:r>
            <a:r>
              <a:rPr kumimoji="0" lang="en-US" b="1" i="0" u="sng" strike="noStrike" kern="1200" cap="none" spc="0" normalizeH="0" baseline="0" noProof="0" dirty="0">
                <a:ln>
                  <a:noFill/>
                </a:ln>
                <a:solidFill>
                  <a:prstClr val="black"/>
                </a:solidFill>
                <a:effectLst/>
                <a:uLnTx/>
                <a:uFillTx/>
                <a:ea typeface="+mn-ea"/>
                <a:cs typeface="+mn-cs"/>
              </a:rPr>
              <a:t>VTE Recurrence</a:t>
            </a:r>
            <a:r>
              <a:rPr kumimoji="0" lang="en-US" b="1" i="0" u="none" strike="noStrike" kern="1200" cap="none" spc="0" normalizeH="0" baseline="0" noProof="0" dirty="0">
                <a:ln>
                  <a:noFill/>
                </a:ln>
                <a:solidFill>
                  <a:prstClr val="black"/>
                </a:solidFill>
                <a:effectLst/>
                <a:uLnTx/>
                <a:uFillTx/>
                <a:ea typeface="+mn-ea"/>
                <a:cs typeface="+mn-cs"/>
              </a:rPr>
              <a:t>	</a:t>
            </a:r>
            <a:r>
              <a:rPr kumimoji="0" lang="en-US" b="1" i="0" u="sng" strike="noStrike" kern="1200" cap="none" spc="0" normalizeH="0" baseline="0" noProof="0" dirty="0">
                <a:ln>
                  <a:noFill/>
                </a:ln>
                <a:solidFill>
                  <a:prstClr val="black"/>
                </a:solidFill>
                <a:effectLst/>
                <a:uLnTx/>
                <a:uFillTx/>
                <a:ea typeface="+mn-ea"/>
                <a:cs typeface="+mn-cs"/>
              </a:rPr>
              <a:t>Major Bleeding</a:t>
            </a:r>
            <a:r>
              <a:rPr kumimoji="0" lang="en-US" b="1" i="0" u="none" strike="noStrike" kern="1200" cap="none" spc="0" normalizeH="0" baseline="0" noProof="0" dirty="0">
                <a:ln>
                  <a:noFill/>
                </a:ln>
                <a:solidFill>
                  <a:prstClr val="black"/>
                </a:solidFill>
                <a:effectLst/>
                <a:uLnTx/>
                <a:uFillTx/>
                <a:ea typeface="+mn-ea"/>
                <a:cs typeface="+mn-cs"/>
              </a:rPr>
              <a:t>       </a:t>
            </a:r>
            <a:r>
              <a:rPr kumimoji="0" lang="en-US" b="1" i="0" u="sng" strike="noStrike" kern="1200" cap="none" spc="0" normalizeH="0" baseline="0" noProof="0" dirty="0">
                <a:ln>
                  <a:noFill/>
                </a:ln>
                <a:solidFill>
                  <a:prstClr val="black"/>
                </a:solidFill>
                <a:effectLst/>
                <a:uLnTx/>
                <a:uFillTx/>
                <a:ea typeface="+mn-ea"/>
                <a:cs typeface="+mn-cs"/>
              </a:rPr>
              <a:t>CRNM bleeding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Rivaroxaban 10 mg	         1.2%	      0.4%			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ASA 100 mg </a:t>
            </a:r>
            <a:r>
              <a:rPr kumimoji="0" lang="en-US" sz="1400" b="0" i="0" u="none" strike="noStrike" kern="1200" cap="none" spc="0" normalizeH="0" baseline="0" noProof="0" dirty="0">
                <a:ln>
                  <a:noFill/>
                </a:ln>
                <a:solidFill>
                  <a:prstClr val="black"/>
                </a:solidFill>
                <a:effectLst/>
                <a:uLnTx/>
                <a:uFillTx/>
                <a:ea typeface="+mn-ea"/>
                <a:cs typeface="+mn-cs"/>
              </a:rPr>
              <a:t>(no placebo)                    </a:t>
            </a:r>
            <a:r>
              <a:rPr kumimoji="0" lang="en-US" b="0" i="0" u="none" strike="noStrike" kern="1200" cap="none" spc="0" normalizeH="0" baseline="0" noProof="0" dirty="0">
                <a:ln>
                  <a:noFill/>
                </a:ln>
                <a:solidFill>
                  <a:prstClr val="black"/>
                </a:solidFill>
                <a:effectLst/>
                <a:uLnTx/>
                <a:uFillTx/>
                <a:ea typeface="+mn-ea"/>
                <a:cs typeface="+mn-cs"/>
              </a:rPr>
              <a:t>4.2%	      0.3%			1.8%</a:t>
            </a:r>
          </a:p>
        </p:txBody>
      </p:sp>
      <p:sp>
        <p:nvSpPr>
          <p:cNvPr id="17" name="Rectangle 16">
            <a:extLst>
              <a:ext uri="{FF2B5EF4-FFF2-40B4-BE49-F238E27FC236}">
                <a16:creationId xmlns:a16="http://schemas.microsoft.com/office/drawing/2014/main" id="{BD532A33-719D-FA8D-8333-6CEB91546B54}"/>
              </a:ext>
            </a:extLst>
          </p:cNvPr>
          <p:cNvSpPr/>
          <p:nvPr/>
        </p:nvSpPr>
        <p:spPr>
          <a:xfrm>
            <a:off x="4542379" y="4693779"/>
            <a:ext cx="1830420" cy="147732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C6149B2-8F82-EEC6-045A-A6E0CD733B76}"/>
              </a:ext>
            </a:extLst>
          </p:cNvPr>
          <p:cNvSpPr/>
          <p:nvPr/>
        </p:nvSpPr>
        <p:spPr>
          <a:xfrm>
            <a:off x="6416449" y="4693779"/>
            <a:ext cx="1751283" cy="14773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2DE3179-97C0-3EE5-185C-C8CBA834E20F}"/>
              </a:ext>
            </a:extLst>
          </p:cNvPr>
          <p:cNvSpPr/>
          <p:nvPr/>
        </p:nvSpPr>
        <p:spPr>
          <a:xfrm>
            <a:off x="2558042" y="2713202"/>
            <a:ext cx="7439377" cy="597801"/>
          </a:xfrm>
          <a:prstGeom prst="rect">
            <a:avLst/>
          </a:prstGeom>
          <a:solidFill>
            <a:srgbClr val="FFFF00"/>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CB282F7-46B5-3550-DF60-8C8342C69BE1}"/>
              </a:ext>
            </a:extLst>
          </p:cNvPr>
          <p:cNvSpPr txBox="1"/>
          <p:nvPr/>
        </p:nvSpPr>
        <p:spPr>
          <a:xfrm>
            <a:off x="2694794" y="2827436"/>
            <a:ext cx="7165872" cy="307777"/>
          </a:xfrm>
          <a:prstGeom prst="rect">
            <a:avLst/>
          </a:prstGeom>
          <a:solidFill>
            <a:schemeClr val="accent6">
              <a:lumMod val="40000"/>
              <a:lumOff val="60000"/>
            </a:schemeClr>
          </a:solidFill>
          <a:ln w="38100">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ea typeface="+mn-ea"/>
                <a:cs typeface="+mn-cs"/>
              </a:rPr>
              <a:t>WE CAN SAFELY TREAT PATIENTS WITH EXTENDED ANTICOAGULATION!</a:t>
            </a:r>
          </a:p>
        </p:txBody>
      </p:sp>
    </p:spTree>
    <p:extLst>
      <p:ext uri="{BB962C8B-B14F-4D97-AF65-F5344CB8AC3E}">
        <p14:creationId xmlns:p14="http://schemas.microsoft.com/office/powerpoint/2010/main" val="2310613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0B770C-F14F-6467-2C0A-DD099EEB486B}"/>
              </a:ext>
            </a:extLst>
          </p:cNvPr>
          <p:cNvSpPr txBox="1"/>
          <p:nvPr/>
        </p:nvSpPr>
        <p:spPr>
          <a:xfrm>
            <a:off x="838200" y="3206466"/>
            <a:ext cx="11026984" cy="2585323"/>
          </a:xfrm>
          <a:prstGeom prst="rect">
            <a:avLst/>
          </a:prstGeom>
          <a:solidFill>
            <a:schemeClr val="accent1">
              <a:lumMod val="20000"/>
              <a:lumOff val="80000"/>
            </a:schemeClr>
          </a:solidFill>
          <a:ln>
            <a:noFill/>
          </a:ln>
        </p:spPr>
        <p:txBody>
          <a:bodyPr wrap="square" lIns="274320" tIns="182880" rIns="274320" bIns="182880" rtlCol="0">
            <a:spAutoFit/>
          </a:bodyPr>
          <a:lstStyle/>
          <a:p>
            <a:pPr marL="342900" indent="-342900">
              <a:buFont typeface="Arial" panose="020B0604020202020204" pitchFamily="34" charset="0"/>
              <a:buChar char="•"/>
            </a:pPr>
            <a:r>
              <a:rPr lang="en-US" sz="2400" b="0" i="0" dirty="0">
                <a:solidFill>
                  <a:srgbClr val="333333"/>
                </a:solidFill>
                <a:effectLst/>
              </a:rPr>
              <a:t>In the 1960s, the modern era of joint arthroplasty was launched</a:t>
            </a:r>
            <a:endParaRPr lang="en-US" sz="2400" dirty="0">
              <a:solidFill>
                <a:srgbClr val="FF0000"/>
              </a:solidFill>
            </a:endParaRPr>
          </a:p>
          <a:p>
            <a:pPr marL="342900" indent="-342900">
              <a:buFont typeface="Arial" panose="020B0604020202020204" pitchFamily="34" charset="0"/>
              <a:buChar char="•"/>
            </a:pPr>
            <a:r>
              <a:rPr lang="en-US" sz="2400" b="0" i="0" dirty="0">
                <a:solidFill>
                  <a:srgbClr val="333333"/>
                </a:solidFill>
                <a:effectLst/>
              </a:rPr>
              <a:t>More than half a century later, in the 2020s, an estimated 1.5 million THA and TKA procedures are performed each year in the U.S.</a:t>
            </a:r>
            <a:endParaRPr lang="en-US" sz="2400" u="none" strike="noStrike" baseline="30000" dirty="0">
              <a:solidFill>
                <a:srgbClr val="333333"/>
              </a:solidFill>
            </a:endParaRPr>
          </a:p>
          <a:p>
            <a:pPr marL="342900" indent="-342900">
              <a:buFont typeface="Arial" panose="020B0604020202020204" pitchFamily="34" charset="0"/>
              <a:buChar char="•"/>
            </a:pPr>
            <a:r>
              <a:rPr lang="en-US" sz="2400" b="0" i="0" dirty="0">
                <a:solidFill>
                  <a:srgbClr val="333333"/>
                </a:solidFill>
                <a:effectLst/>
              </a:rPr>
              <a:t>Death from PE (previously 3% after THA and TKA</a:t>
            </a:r>
            <a:r>
              <a:rPr lang="en-US" sz="2400" dirty="0">
                <a:solidFill>
                  <a:srgbClr val="333333"/>
                </a:solidFill>
              </a:rPr>
              <a:t>)</a:t>
            </a:r>
            <a:r>
              <a:rPr lang="en-US" sz="2400" b="0" i="0" dirty="0">
                <a:solidFill>
                  <a:srgbClr val="333333"/>
                </a:solidFill>
                <a:effectLst/>
              </a:rPr>
              <a:t> now affects less than 0.2% of patients, indicating improved perioperative care and routine VTE thromboprophylaxis</a:t>
            </a:r>
            <a:endParaRPr lang="en-US" sz="2400" b="0" i="0" u="none" strike="noStrike" baseline="30000" dirty="0">
              <a:solidFill>
                <a:srgbClr val="FF0000"/>
              </a:solidFill>
              <a:effectLst/>
            </a:endParaRPr>
          </a:p>
        </p:txBody>
      </p:sp>
      <p:sp>
        <p:nvSpPr>
          <p:cNvPr id="4" name="Content Placeholder 3">
            <a:extLst>
              <a:ext uri="{FF2B5EF4-FFF2-40B4-BE49-F238E27FC236}">
                <a16:creationId xmlns:a16="http://schemas.microsoft.com/office/drawing/2014/main" id="{94DC6FD7-026C-F569-0743-28C453BDDBDE}"/>
              </a:ext>
            </a:extLst>
          </p:cNvPr>
          <p:cNvSpPr>
            <a:spLocks noGrp="1"/>
          </p:cNvSpPr>
          <p:nvPr>
            <p:ph idx="1"/>
          </p:nvPr>
        </p:nvSpPr>
        <p:spPr/>
        <p:txBody>
          <a:bodyPr/>
          <a:lstStyle/>
          <a:p>
            <a:pPr marL="285750" indent="-285750">
              <a:buFont typeface="Arial" panose="020B0604020202020204" pitchFamily="34" charset="0"/>
              <a:buChar char="•"/>
            </a:pPr>
            <a:r>
              <a:rPr lang="en-US" sz="2800" dirty="0"/>
              <a:t>Why did the VTE event occur?</a:t>
            </a:r>
          </a:p>
          <a:p>
            <a:pPr marL="285750" indent="-285750">
              <a:buFont typeface="Arial" panose="020B0604020202020204" pitchFamily="34" charset="0"/>
              <a:buChar char="•"/>
            </a:pPr>
            <a:r>
              <a:rPr lang="en-US" sz="2800" dirty="0"/>
              <a:t>The patient was compliant with ASA</a:t>
            </a:r>
            <a:endParaRPr lang="en-US" sz="2800" dirty="0">
              <a:solidFill>
                <a:srgbClr val="FF0000"/>
              </a:solidFill>
            </a:endParaRPr>
          </a:p>
          <a:p>
            <a:pPr marL="285750" indent="-285750">
              <a:buFont typeface="Arial" panose="020B0604020202020204" pitchFamily="34" charset="0"/>
              <a:buChar char="•"/>
            </a:pPr>
            <a:r>
              <a:rPr lang="en-US" sz="2800" dirty="0"/>
              <a:t>The VTE prophylaxis medical literature were reviewed</a:t>
            </a:r>
            <a:endParaRPr lang="en-US" sz="2800" dirty="0">
              <a:solidFill>
                <a:srgbClr val="FF0000"/>
              </a:solidFill>
            </a:endParaRPr>
          </a:p>
          <a:p>
            <a:endParaRPr lang="en-US" dirty="0"/>
          </a:p>
        </p:txBody>
      </p:sp>
      <p:sp>
        <p:nvSpPr>
          <p:cNvPr id="2" name="Title 1">
            <a:extLst>
              <a:ext uri="{FF2B5EF4-FFF2-40B4-BE49-F238E27FC236}">
                <a16:creationId xmlns:a16="http://schemas.microsoft.com/office/drawing/2014/main" id="{80A516B2-E7AC-8610-223F-A956E1E27A48}"/>
              </a:ext>
            </a:extLst>
          </p:cNvPr>
          <p:cNvSpPr>
            <a:spLocks noGrp="1"/>
          </p:cNvSpPr>
          <p:nvPr>
            <p:ph type="title"/>
          </p:nvPr>
        </p:nvSpPr>
        <p:spPr/>
        <p:txBody>
          <a:bodyPr/>
          <a:lstStyle/>
          <a:p>
            <a:r>
              <a:rPr lang="en-US" sz="3600" b="1" dirty="0"/>
              <a:t>CASE REVIEW:</a:t>
            </a:r>
            <a:endParaRPr lang="en-US" dirty="0"/>
          </a:p>
        </p:txBody>
      </p:sp>
      <p:sp>
        <p:nvSpPr>
          <p:cNvPr id="3" name="Footer Placeholder 2">
            <a:extLst>
              <a:ext uri="{FF2B5EF4-FFF2-40B4-BE49-F238E27FC236}">
                <a16:creationId xmlns:a16="http://schemas.microsoft.com/office/drawing/2014/main" id="{05DE7D80-C68F-1DA4-E4AA-7FA65F328065}"/>
              </a:ext>
            </a:extLst>
          </p:cNvPr>
          <p:cNvSpPr>
            <a:spLocks noGrp="1"/>
          </p:cNvSpPr>
          <p:nvPr>
            <p:ph type="ftr" sz="quarter" idx="3"/>
          </p:nvPr>
        </p:nvSpPr>
        <p:spPr/>
        <p:txBody>
          <a:bodyPr/>
          <a:lstStyle/>
          <a:p>
            <a:r>
              <a:rPr lang="en-US" dirty="0"/>
              <a:t>Singh JA, et. </a:t>
            </a:r>
            <a:r>
              <a:rPr lang="en-US" i="1" dirty="0"/>
              <a:t>J Rheumatol</a:t>
            </a:r>
            <a:r>
              <a:rPr lang="en-US" dirty="0"/>
              <a:t>. 2019;46(9):1134-1140; Johnson R, et al. </a:t>
            </a:r>
            <a:r>
              <a:rPr lang="en-US" i="1" dirty="0"/>
              <a:t>Clin Orthop Relat Res</a:t>
            </a:r>
            <a:r>
              <a:rPr lang="en-US" dirty="0"/>
              <a:t>. 1977;(127):123-132; Coventry MB, et al. </a:t>
            </a:r>
            <a:r>
              <a:rPr lang="en-US" i="1" dirty="0"/>
              <a:t>J Bone Joint Surg Am</a:t>
            </a:r>
            <a:r>
              <a:rPr lang="en-US" dirty="0"/>
              <a:t>. 1973;55(7): 1487-1492; Warren JA, et al. </a:t>
            </a:r>
            <a:r>
              <a:rPr lang="en-US" i="1" dirty="0"/>
              <a:t>J Arthroplasty</a:t>
            </a:r>
            <a:r>
              <a:rPr lang="en-US" dirty="0"/>
              <a:t>. 2020;35(1): 259-264. Xu K, et al. </a:t>
            </a:r>
            <a:r>
              <a:rPr lang="en-US" i="1" dirty="0"/>
              <a:t>Thromb Haemost</a:t>
            </a:r>
            <a:r>
              <a:rPr lang="en-US" dirty="0"/>
              <a:t>. 2019;119(4):668-674. </a:t>
            </a:r>
          </a:p>
        </p:txBody>
      </p:sp>
    </p:spTree>
    <p:extLst>
      <p:ext uri="{BB962C8B-B14F-4D97-AF65-F5344CB8AC3E}">
        <p14:creationId xmlns:p14="http://schemas.microsoft.com/office/powerpoint/2010/main" val="1167246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1031C7A-E4CF-7E62-270F-90DB51678C15}"/>
              </a:ext>
            </a:extLst>
          </p:cNvPr>
          <p:cNvSpPr>
            <a:spLocks noGrp="1"/>
          </p:cNvSpPr>
          <p:nvPr>
            <p:ph idx="1"/>
          </p:nvPr>
        </p:nvSpPr>
        <p:spPr/>
        <p:txBody>
          <a:bodyPr>
            <a:noAutofit/>
          </a:bodyPr>
          <a:lstStyle/>
          <a:p>
            <a:pPr marL="342900" indent="-342900">
              <a:buFont typeface="Arial" panose="020B0604020202020204" pitchFamily="34" charset="0"/>
              <a:buChar char="•"/>
            </a:pPr>
            <a:r>
              <a:rPr lang="en-US" sz="1800" dirty="0">
                <a:solidFill>
                  <a:srgbClr val="232323"/>
                </a:solidFill>
                <a:effectLst/>
                <a:latin typeface="+mn-lt"/>
                <a:ea typeface="Times New Roman" panose="02020603050405020304" pitchFamily="18" charset="0"/>
                <a:cs typeface="Times New Roman" panose="02020603050405020304" pitchFamily="18" charset="0"/>
              </a:rPr>
              <a:t>Major orthopedic procedures carry a </a:t>
            </a:r>
            <a:r>
              <a:rPr lang="en-US" sz="1800" b="1" dirty="0">
                <a:solidFill>
                  <a:srgbClr val="232323"/>
                </a:solidFill>
                <a:effectLst/>
                <a:latin typeface="+mn-lt"/>
                <a:ea typeface="Times New Roman" panose="02020603050405020304" pitchFamily="18" charset="0"/>
                <a:cs typeface="Times New Roman" panose="02020603050405020304" pitchFamily="18" charset="0"/>
              </a:rPr>
              <a:t>high</a:t>
            </a:r>
            <a:r>
              <a:rPr lang="en-US" sz="1800" dirty="0">
                <a:solidFill>
                  <a:srgbClr val="232323"/>
                </a:solidFill>
                <a:effectLst/>
                <a:latin typeface="+mn-lt"/>
                <a:ea typeface="Times New Roman" panose="02020603050405020304" pitchFamily="18" charset="0"/>
                <a:cs typeface="Times New Roman" panose="02020603050405020304" pitchFamily="18" charset="0"/>
              </a:rPr>
              <a:t> baseline risk for symptomatic VTE (approximately 4-5%), which can be increased further by the presence of additional procedure- and patient-related factors</a:t>
            </a:r>
            <a:r>
              <a:rPr lang="en-US" sz="1800" dirty="0">
                <a:solidFill>
                  <a:srgbClr val="FF0000"/>
                </a:solidFill>
                <a:effectLst/>
                <a:latin typeface="+mn-lt"/>
                <a:ea typeface="Times New Roman" panose="02020603050405020304" pitchFamily="18" charset="0"/>
                <a:cs typeface="Times New Roman" panose="02020603050405020304" pitchFamily="18" charset="0"/>
              </a:rPr>
              <a:t> </a:t>
            </a:r>
            <a:endParaRPr lang="en-US" sz="1800" dirty="0">
              <a:solidFill>
                <a:srgbClr val="FF0000"/>
              </a:solidFill>
              <a:latin typeface="+mn-lt"/>
              <a:ea typeface="Times New Roman" panose="02020603050405020304" pitchFamily="18" charset="0"/>
              <a:cs typeface="Times New Roman" panose="02020603050405020304" pitchFamily="18" charset="0"/>
            </a:endParaRPr>
          </a:p>
          <a:p>
            <a:pPr marL="914400" marR="0">
              <a:spcBef>
                <a:spcPts val="0"/>
              </a:spcBef>
              <a:spcAft>
                <a:spcPts val="0"/>
              </a:spcAft>
            </a:pPr>
            <a:endParaRPr lang="en-US" sz="1800" dirty="0">
              <a:solidFill>
                <a:srgbClr val="000000"/>
              </a:solidFill>
              <a:latin typeface="+mn-lt"/>
            </a:endParaRPr>
          </a:p>
          <a:p>
            <a:pPr marL="914400" marR="0">
              <a:spcBef>
                <a:spcPts val="0"/>
              </a:spcBef>
              <a:spcAft>
                <a:spcPts val="0"/>
              </a:spcAft>
            </a:pPr>
            <a:r>
              <a:rPr lang="en-US" sz="1800" b="1" dirty="0">
                <a:solidFill>
                  <a:srgbClr val="232323"/>
                </a:solidFill>
                <a:effectLst/>
                <a:latin typeface="+mn-lt"/>
                <a:ea typeface="Times New Roman" panose="02020603050405020304" pitchFamily="18" charset="0"/>
                <a:cs typeface="Times New Roman" panose="02020603050405020304" pitchFamily="18" charset="0"/>
              </a:rPr>
              <a:t>Additional factors:</a:t>
            </a:r>
          </a:p>
          <a:p>
            <a:pPr marL="1200150" indent="-285750">
              <a:buFont typeface="Arial" panose="020B0604020202020204" pitchFamily="34" charset="0"/>
              <a:buChar char="•"/>
            </a:pPr>
            <a:r>
              <a:rPr lang="en-US" sz="1600" b="1" dirty="0">
                <a:solidFill>
                  <a:srgbClr val="232323"/>
                </a:solidFill>
                <a:highlight>
                  <a:srgbClr val="FFFF00"/>
                </a:highlight>
                <a:latin typeface="+mn-lt"/>
                <a:ea typeface="Times New Roman" panose="02020603050405020304" pitchFamily="18" charset="0"/>
                <a:cs typeface="Times New Roman" panose="02020603050405020304" pitchFamily="18" charset="0"/>
              </a:rPr>
              <a:t>A</a:t>
            </a:r>
            <a:r>
              <a:rPr lang="en-US" sz="1600" b="1" dirty="0">
                <a:solidFill>
                  <a:srgbClr val="232323"/>
                </a:solidFill>
                <a:effectLst/>
                <a:highlight>
                  <a:srgbClr val="FFFF00"/>
                </a:highlight>
                <a:latin typeface="+mn-lt"/>
                <a:ea typeface="Times New Roman" panose="02020603050405020304" pitchFamily="18" charset="0"/>
                <a:cs typeface="Times New Roman" panose="02020603050405020304" pitchFamily="18" charset="0"/>
              </a:rPr>
              <a:t>ge </a:t>
            </a:r>
            <a:r>
              <a:rPr lang="en-US" sz="1600" b="1" dirty="0">
                <a:solidFill>
                  <a:schemeClr val="tx1"/>
                </a:solidFill>
                <a:effectLst/>
                <a:highlight>
                  <a:srgbClr val="FFFF00"/>
                </a:highlight>
                <a:latin typeface="+mn-lt"/>
                <a:ea typeface="Times New Roman" panose="02020603050405020304" pitchFamily="18" charset="0"/>
                <a:cs typeface="Times New Roman" panose="02020603050405020304" pitchFamily="18" charset="0"/>
              </a:rPr>
              <a:t>greater than </a:t>
            </a:r>
            <a:r>
              <a:rPr lang="en-US" sz="1600" b="1" dirty="0">
                <a:solidFill>
                  <a:srgbClr val="232323"/>
                </a:solidFill>
                <a:effectLst/>
                <a:highlight>
                  <a:srgbClr val="FFFF00"/>
                </a:highlight>
                <a:latin typeface="+mn-lt"/>
                <a:ea typeface="Times New Roman" panose="02020603050405020304" pitchFamily="18" charset="0"/>
                <a:cs typeface="Times New Roman" panose="02020603050405020304" pitchFamily="18" charset="0"/>
              </a:rPr>
              <a:t>75 years (particularly ≥85 years)</a:t>
            </a:r>
          </a:p>
          <a:p>
            <a:pPr marL="1200150" indent="-285750">
              <a:buFont typeface="Arial" panose="020B0604020202020204" pitchFamily="34" charset="0"/>
              <a:buChar char="•"/>
            </a:pPr>
            <a:r>
              <a:rPr lang="en-US" sz="1600" b="1" dirty="0">
                <a:solidFill>
                  <a:srgbClr val="232323"/>
                </a:solidFill>
                <a:highlight>
                  <a:srgbClr val="FFFF00"/>
                </a:highlight>
                <a:latin typeface="+mn-lt"/>
                <a:ea typeface="Times New Roman" panose="02020603050405020304" pitchFamily="18" charset="0"/>
                <a:cs typeface="Times New Roman" panose="02020603050405020304" pitchFamily="18" charset="0"/>
              </a:rPr>
              <a:t>P</a:t>
            </a:r>
            <a:r>
              <a:rPr lang="en-US" sz="1600" b="1" dirty="0">
                <a:solidFill>
                  <a:srgbClr val="232323"/>
                </a:solidFill>
                <a:effectLst/>
                <a:highlight>
                  <a:srgbClr val="FFFF00"/>
                </a:highlight>
                <a:latin typeface="+mn-lt"/>
                <a:ea typeface="Times New Roman" panose="02020603050405020304" pitchFamily="18" charset="0"/>
                <a:cs typeface="Times New Roman" panose="02020603050405020304" pitchFamily="18" charset="0"/>
              </a:rPr>
              <a:t>oor ambulation (prior to surgery)</a:t>
            </a:r>
          </a:p>
          <a:p>
            <a:pPr marL="1200150" indent="-285750">
              <a:buFont typeface="Arial" panose="020B0604020202020204" pitchFamily="34" charset="0"/>
              <a:buChar char="•"/>
            </a:pPr>
            <a:r>
              <a:rPr lang="en-US" sz="1600" b="1" dirty="0">
                <a:solidFill>
                  <a:srgbClr val="232323"/>
                </a:solidFill>
                <a:highlight>
                  <a:srgbClr val="FFFF00"/>
                </a:highlight>
                <a:latin typeface="+mn-lt"/>
                <a:ea typeface="Times New Roman" panose="02020603050405020304" pitchFamily="18" charset="0"/>
                <a:cs typeface="Times New Roman" panose="02020603050405020304" pitchFamily="18" charset="0"/>
              </a:rPr>
              <a:t>O</a:t>
            </a:r>
            <a:r>
              <a:rPr lang="en-US" sz="1600" b="1" dirty="0">
                <a:solidFill>
                  <a:srgbClr val="232323"/>
                </a:solidFill>
                <a:effectLst/>
                <a:highlight>
                  <a:srgbClr val="FFFF00"/>
                </a:highlight>
                <a:latin typeface="+mn-lt"/>
                <a:ea typeface="Times New Roman" panose="02020603050405020304" pitchFamily="18" charset="0"/>
                <a:cs typeface="Times New Roman" panose="02020603050405020304" pitchFamily="18" charset="0"/>
              </a:rPr>
              <a:t>besity</a:t>
            </a:r>
          </a:p>
          <a:p>
            <a:pPr marL="1200150" indent="-285750">
              <a:buFont typeface="Arial" panose="020B0604020202020204" pitchFamily="34" charset="0"/>
              <a:buChar char="•"/>
            </a:pPr>
            <a:r>
              <a:rPr lang="en-US" sz="1600" b="1" dirty="0">
                <a:solidFill>
                  <a:srgbClr val="232323"/>
                </a:solidFill>
                <a:highlight>
                  <a:srgbClr val="FFFF00"/>
                </a:highlight>
                <a:latin typeface="+mn-lt"/>
                <a:ea typeface="Times New Roman" panose="02020603050405020304" pitchFamily="18" charset="0"/>
                <a:cs typeface="Times New Roman" panose="02020603050405020304" pitchFamily="18" charset="0"/>
              </a:rPr>
              <a:t>C</a:t>
            </a:r>
            <a:r>
              <a:rPr lang="en-US" sz="1600" b="1" dirty="0">
                <a:solidFill>
                  <a:srgbClr val="232323"/>
                </a:solidFill>
                <a:effectLst/>
                <a:highlight>
                  <a:srgbClr val="FFFF00"/>
                </a:highlight>
                <a:latin typeface="+mn-lt"/>
                <a:ea typeface="Times New Roman" panose="02020603050405020304" pitchFamily="18" charset="0"/>
                <a:cs typeface="Times New Roman" panose="02020603050405020304" pitchFamily="18" charset="0"/>
              </a:rPr>
              <a:t>ardiovascular disease</a:t>
            </a:r>
            <a:endParaRPr lang="en-US" sz="1600" b="1" dirty="0">
              <a:highlight>
                <a:srgbClr val="FFFF00"/>
              </a:highlight>
              <a:latin typeface="+mn-lt"/>
              <a:ea typeface="Times New Roman" panose="02020603050405020304" pitchFamily="18" charset="0"/>
              <a:cs typeface="Times New Roman" panose="02020603050405020304" pitchFamily="18" charset="0"/>
            </a:endParaRPr>
          </a:p>
          <a:p>
            <a:pPr marL="1200150" indent="-285750">
              <a:buFont typeface="Arial" panose="020B0604020202020204" pitchFamily="34" charset="0"/>
              <a:buChar char="•"/>
            </a:pPr>
            <a:r>
              <a:rPr lang="en-US" sz="1600" dirty="0">
                <a:solidFill>
                  <a:srgbClr val="232323"/>
                </a:solidFill>
                <a:effectLst/>
                <a:latin typeface="+mn-lt"/>
                <a:ea typeface="Times New Roman" panose="02020603050405020304" pitchFamily="18" charset="0"/>
                <a:cs typeface="Times New Roman" panose="02020603050405020304" pitchFamily="18" charset="0"/>
              </a:rPr>
              <a:t>Greater extent and longer duration of surgery</a:t>
            </a:r>
            <a:endParaRPr lang="en-US" sz="1600" dirty="0">
              <a:latin typeface="+mn-lt"/>
              <a:ea typeface="Times New Roman" panose="02020603050405020304" pitchFamily="18" charset="0"/>
              <a:cs typeface="Times New Roman" panose="02020603050405020304" pitchFamily="18" charset="0"/>
            </a:endParaRPr>
          </a:p>
          <a:p>
            <a:pPr marL="1200150" indent="-285750">
              <a:buFont typeface="Arial" panose="020B0604020202020204" pitchFamily="34" charset="0"/>
              <a:buChar char="•"/>
            </a:pPr>
            <a:r>
              <a:rPr lang="en-US" sz="1600" dirty="0">
                <a:solidFill>
                  <a:srgbClr val="232323"/>
                </a:solidFill>
                <a:effectLst/>
                <a:latin typeface="+mn-lt"/>
                <a:ea typeface="Times New Roman" panose="02020603050405020304" pitchFamily="18" charset="0"/>
                <a:cs typeface="Times New Roman" panose="02020603050405020304" pitchFamily="18" charset="0"/>
              </a:rPr>
              <a:t>General anesthesia (as opposed to spinal anesthesia)</a:t>
            </a:r>
            <a:endParaRPr lang="en-US" sz="1600" dirty="0">
              <a:latin typeface="+mn-lt"/>
              <a:ea typeface="Times New Roman" panose="02020603050405020304" pitchFamily="18" charset="0"/>
              <a:cs typeface="Times New Roman" panose="02020603050405020304" pitchFamily="18" charset="0"/>
            </a:endParaRPr>
          </a:p>
          <a:p>
            <a:pPr marL="1200150" indent="-285750">
              <a:buFont typeface="Arial" panose="020B0604020202020204" pitchFamily="34" charset="0"/>
              <a:buChar char="•"/>
            </a:pPr>
            <a:r>
              <a:rPr lang="en-US" sz="1600" dirty="0">
                <a:solidFill>
                  <a:srgbClr val="232323"/>
                </a:solidFill>
                <a:effectLst/>
                <a:latin typeface="+mn-lt"/>
                <a:ea typeface="Times New Roman" panose="02020603050405020304" pitchFamily="18" charset="0"/>
                <a:cs typeface="Times New Roman" panose="02020603050405020304" pitchFamily="18" charset="0"/>
              </a:rPr>
              <a:t>Prolonged period of immobilization and/or casting postoperatively</a:t>
            </a:r>
            <a:endParaRPr lang="en-US" sz="1600" dirty="0">
              <a:latin typeface="+mn-lt"/>
              <a:ea typeface="Times New Roman" panose="02020603050405020304" pitchFamily="18" charset="0"/>
              <a:cs typeface="Times New Roman" panose="02020603050405020304" pitchFamily="18" charset="0"/>
            </a:endParaRPr>
          </a:p>
          <a:p>
            <a:pPr marL="1200150" indent="-285750">
              <a:buFont typeface="Arial" panose="020B0604020202020204" pitchFamily="34" charset="0"/>
              <a:buChar char="•"/>
            </a:pPr>
            <a:r>
              <a:rPr lang="en-US" sz="1600" dirty="0">
                <a:solidFill>
                  <a:srgbClr val="232323"/>
                </a:solidFill>
                <a:effectLst/>
                <a:latin typeface="+mn-lt"/>
                <a:ea typeface="Times New Roman" panose="02020603050405020304" pitchFamily="18" charset="0"/>
                <a:cs typeface="Times New Roman" panose="02020603050405020304" pitchFamily="18" charset="0"/>
              </a:rPr>
              <a:t>Bilateral total joint arthroplasty (as opposed to unilateral arthroplasty)</a:t>
            </a:r>
            <a:endParaRPr lang="en-US" sz="1800" b="0" i="0" dirty="0">
              <a:solidFill>
                <a:srgbClr val="000000"/>
              </a:solidFill>
              <a:effectLst/>
              <a:latin typeface="+mn-lt"/>
            </a:endParaRPr>
          </a:p>
          <a:p>
            <a:pPr marL="285750" indent="-285750">
              <a:buFont typeface="Arial" panose="020B0604020202020204" pitchFamily="34" charset="0"/>
              <a:buChar char="•"/>
            </a:pPr>
            <a:r>
              <a:rPr lang="en-US" sz="1800" b="0" i="0" dirty="0">
                <a:solidFill>
                  <a:srgbClr val="000000"/>
                </a:solidFill>
                <a:effectLst/>
                <a:latin typeface="+mn-lt"/>
              </a:rPr>
              <a:t>Many orthopedic surgeons now prescribe ASA for VTE prophylaxis after THA/TKA</a:t>
            </a:r>
            <a:endParaRPr lang="en-US" sz="1800" b="0" i="0" dirty="0">
              <a:solidFill>
                <a:srgbClr val="FF0000"/>
              </a:solidFill>
              <a:effectLst/>
              <a:latin typeface="+mn-lt"/>
            </a:endParaRPr>
          </a:p>
          <a:p>
            <a:pPr marL="285750" indent="-285750">
              <a:buFont typeface="Arial" panose="020B0604020202020204" pitchFamily="34" charset="0"/>
              <a:buChar char="•"/>
            </a:pPr>
            <a:r>
              <a:rPr lang="en-US" sz="1800" dirty="0">
                <a:solidFill>
                  <a:srgbClr val="000000"/>
                </a:solidFill>
                <a:latin typeface="+mn-lt"/>
              </a:rPr>
              <a:t>T</a:t>
            </a:r>
            <a:r>
              <a:rPr lang="en-US" sz="1800" b="0" i="0" dirty="0">
                <a:solidFill>
                  <a:srgbClr val="000000"/>
                </a:solidFill>
                <a:effectLst/>
                <a:latin typeface="+mn-lt"/>
              </a:rPr>
              <a:t>he strength of evidence supporting ASA, compared with anticoagulants is controversial</a:t>
            </a:r>
            <a:endParaRPr lang="en-US" sz="1800" dirty="0">
              <a:solidFill>
                <a:srgbClr val="FF0000"/>
              </a:solidFill>
              <a:latin typeface="+mn-lt"/>
            </a:endParaRPr>
          </a:p>
        </p:txBody>
      </p:sp>
      <p:sp>
        <p:nvSpPr>
          <p:cNvPr id="2" name="Title 1">
            <a:extLst>
              <a:ext uri="{FF2B5EF4-FFF2-40B4-BE49-F238E27FC236}">
                <a16:creationId xmlns:a16="http://schemas.microsoft.com/office/drawing/2014/main" id="{C50D4824-0E77-44AE-60E7-8CAF100C35E3}"/>
              </a:ext>
            </a:extLst>
          </p:cNvPr>
          <p:cNvSpPr>
            <a:spLocks noGrp="1"/>
          </p:cNvSpPr>
          <p:nvPr>
            <p:ph type="title"/>
          </p:nvPr>
        </p:nvSpPr>
        <p:spPr>
          <a:xfrm>
            <a:off x="838200" y="-1"/>
            <a:ext cx="10515600" cy="1105949"/>
          </a:xfrm>
        </p:spPr>
        <p:txBody>
          <a:bodyPr/>
          <a:lstStyle/>
          <a:p>
            <a:r>
              <a:rPr lang="en-US" dirty="0"/>
              <a:t>Risk of Thrombosis:</a:t>
            </a:r>
            <a:endParaRPr lang="en-US"/>
          </a:p>
        </p:txBody>
      </p:sp>
    </p:spTree>
    <p:extLst>
      <p:ext uri="{BB962C8B-B14F-4D97-AF65-F5344CB8AC3E}">
        <p14:creationId xmlns:p14="http://schemas.microsoft.com/office/powerpoint/2010/main" val="2607998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DA869D-C9A2-DCAF-3E40-3D2C3C09549F}"/>
              </a:ext>
            </a:extLst>
          </p:cNvPr>
          <p:cNvSpPr txBox="1"/>
          <p:nvPr/>
        </p:nvSpPr>
        <p:spPr>
          <a:xfrm>
            <a:off x="1390435" y="3297747"/>
            <a:ext cx="9411128" cy="2215991"/>
          </a:xfrm>
          <a:prstGeom prst="rect">
            <a:avLst/>
          </a:prstGeom>
          <a:solidFill>
            <a:schemeClr val="accent1">
              <a:lumMod val="20000"/>
              <a:lumOff val="80000"/>
            </a:schemeClr>
          </a:solidFill>
          <a:ln>
            <a:noFill/>
          </a:ln>
        </p:spPr>
        <p:txBody>
          <a:bodyPr wrap="square" lIns="274320" tIns="182880" rIns="274320" bIns="182880" rtlCol="0">
            <a:spAutoFit/>
          </a:bodyPr>
          <a:lstStyle/>
          <a:p>
            <a:r>
              <a:rPr lang="en-US" sz="2400" b="1" i="0" dirty="0">
                <a:solidFill>
                  <a:srgbClr val="212121"/>
                </a:solidFill>
                <a:effectLst/>
              </a:rPr>
              <a:t>CONCLUSION:</a:t>
            </a:r>
            <a:endParaRPr lang="en-US" sz="2400" b="1" dirty="0">
              <a:solidFill>
                <a:srgbClr val="212121"/>
              </a:solidFill>
            </a:endParaRPr>
          </a:p>
          <a:p>
            <a:r>
              <a:rPr lang="en-US" sz="2400" b="0" i="0" dirty="0">
                <a:solidFill>
                  <a:srgbClr val="212121"/>
                </a:solidFill>
                <a:effectLst/>
              </a:rPr>
              <a:t>Extended thromboprophylaxis with rivaroxaban was significantly more effective than short-term enoxaparin plus placebo for the prevention of VTE, including symptomatic events, in patients undergoing THA</a:t>
            </a:r>
            <a:endParaRPr lang="en-US" sz="2400" dirty="0"/>
          </a:p>
        </p:txBody>
      </p:sp>
      <p:sp>
        <p:nvSpPr>
          <p:cNvPr id="3" name="TextBox 2">
            <a:extLst>
              <a:ext uri="{FF2B5EF4-FFF2-40B4-BE49-F238E27FC236}">
                <a16:creationId xmlns:a16="http://schemas.microsoft.com/office/drawing/2014/main" id="{FD6D6956-C13A-0909-504A-756F7BA6223D}"/>
              </a:ext>
            </a:extLst>
          </p:cNvPr>
          <p:cNvSpPr txBox="1"/>
          <p:nvPr/>
        </p:nvSpPr>
        <p:spPr>
          <a:xfrm>
            <a:off x="1390435" y="1334113"/>
            <a:ext cx="9411128" cy="1846659"/>
          </a:xfrm>
          <a:prstGeom prst="rect">
            <a:avLst/>
          </a:prstGeom>
          <a:solidFill>
            <a:schemeClr val="accent4">
              <a:lumMod val="20000"/>
              <a:lumOff val="80000"/>
            </a:schemeClr>
          </a:solidFill>
          <a:ln>
            <a:noFill/>
          </a:ln>
        </p:spPr>
        <p:txBody>
          <a:bodyPr wrap="square" lIns="274320" tIns="182880" rIns="274320" bIns="182880" rtlCol="0">
            <a:spAutoFit/>
          </a:bodyPr>
          <a:lstStyle/>
          <a:p>
            <a:r>
              <a:rPr lang="en-US" sz="2400" b="1" i="0" dirty="0">
                <a:effectLst/>
              </a:rPr>
              <a:t>Extended duration rivaroxaban versus short-term enoxaparin for the prevention of venous thromboembolism after total hip arthroplasty: A double-blind, </a:t>
            </a:r>
            <a:r>
              <a:rPr lang="en-US" sz="2400" b="1" i="0" dirty="0" err="1">
                <a:effectLst/>
              </a:rPr>
              <a:t>randomised</a:t>
            </a:r>
            <a:r>
              <a:rPr lang="en-US" sz="2400" b="1" i="0" dirty="0">
                <a:effectLst/>
              </a:rPr>
              <a:t> controlled trial</a:t>
            </a:r>
            <a:endParaRPr lang="en-US" sz="2400" b="1" dirty="0">
              <a:solidFill>
                <a:srgbClr val="FF0000"/>
              </a:solidFill>
            </a:endParaRPr>
          </a:p>
        </p:txBody>
      </p:sp>
      <p:pic>
        <p:nvPicPr>
          <p:cNvPr id="6" name="Picture 5" descr="A black text on a white background&#10;&#10;Description automatically generated">
            <a:extLst>
              <a:ext uri="{FF2B5EF4-FFF2-40B4-BE49-F238E27FC236}">
                <a16:creationId xmlns:a16="http://schemas.microsoft.com/office/drawing/2014/main" id="{481A22F6-D630-2724-6465-D2142F5ABE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6858" y="128086"/>
            <a:ext cx="3193775" cy="709728"/>
          </a:xfrm>
          <a:prstGeom prst="rect">
            <a:avLst/>
          </a:prstGeom>
        </p:spPr>
      </p:pic>
      <p:sp>
        <p:nvSpPr>
          <p:cNvPr id="5" name="Footer Placeholder 4">
            <a:extLst>
              <a:ext uri="{FF2B5EF4-FFF2-40B4-BE49-F238E27FC236}">
                <a16:creationId xmlns:a16="http://schemas.microsoft.com/office/drawing/2014/main" id="{A9F93A70-B0EF-0984-4872-14FC9340204B}"/>
              </a:ext>
            </a:extLst>
          </p:cNvPr>
          <p:cNvSpPr>
            <a:spLocks noGrp="1"/>
          </p:cNvSpPr>
          <p:nvPr>
            <p:ph type="ftr" sz="quarter" idx="3"/>
          </p:nvPr>
        </p:nvSpPr>
        <p:spPr/>
        <p:txBody>
          <a:bodyPr/>
          <a:lstStyle/>
          <a:p>
            <a:r>
              <a:rPr lang="en-US" dirty="0"/>
              <a:t>Kakkar AK, et al. </a:t>
            </a:r>
            <a:r>
              <a:rPr lang="en-US" i="1" dirty="0"/>
              <a:t>Lancet</a:t>
            </a:r>
            <a:r>
              <a:rPr lang="en-US" dirty="0"/>
              <a:t>. 2008;372(9632):31-9.</a:t>
            </a:r>
          </a:p>
        </p:txBody>
      </p:sp>
    </p:spTree>
    <p:extLst>
      <p:ext uri="{BB962C8B-B14F-4D97-AF65-F5344CB8AC3E}">
        <p14:creationId xmlns:p14="http://schemas.microsoft.com/office/powerpoint/2010/main" val="4086819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5C0263-4B54-DD64-2DBF-198393D5E069}"/>
              </a:ext>
            </a:extLst>
          </p:cNvPr>
          <p:cNvSpPr txBox="1"/>
          <p:nvPr/>
        </p:nvSpPr>
        <p:spPr>
          <a:xfrm>
            <a:off x="728406" y="908229"/>
            <a:ext cx="11321675" cy="523220"/>
          </a:xfrm>
          <a:prstGeom prst="rect">
            <a:avLst/>
          </a:prstGeom>
          <a:noFill/>
        </p:spPr>
        <p:txBody>
          <a:bodyPr wrap="square" rtlCol="0">
            <a:spAutoFit/>
          </a:bodyPr>
          <a:lstStyle/>
          <a:p>
            <a:r>
              <a:rPr lang="en-US" sz="2800" i="0" dirty="0">
                <a:solidFill>
                  <a:srgbClr val="1A1A1A"/>
                </a:solidFill>
                <a:effectLst/>
                <a:latin typeface="Baskerville" panose="02020502070401020303" pitchFamily="18" charset="0"/>
                <a:ea typeface="Baskerville" panose="02020502070401020303" pitchFamily="18" charset="0"/>
              </a:rPr>
              <a:t>Aspirin or Rivaroxaban for VTE Prophylaxis after Hip or Knee Arthroplasty</a:t>
            </a:r>
          </a:p>
        </p:txBody>
      </p:sp>
      <p:pic>
        <p:nvPicPr>
          <p:cNvPr id="5" name="Picture 4" descr="Red text on a white background&#10;&#10;Description automatically generated">
            <a:extLst>
              <a:ext uri="{FF2B5EF4-FFF2-40B4-BE49-F238E27FC236}">
                <a16:creationId xmlns:a16="http://schemas.microsoft.com/office/drawing/2014/main" id="{97C075EB-50F0-1F97-AB77-B04FF1A973A4}"/>
              </a:ext>
            </a:extLst>
          </p:cNvPr>
          <p:cNvPicPr>
            <a:picLocks noChangeAspect="1"/>
          </p:cNvPicPr>
          <p:nvPr/>
        </p:nvPicPr>
        <p:blipFill>
          <a:blip r:embed="rId2"/>
          <a:stretch>
            <a:fillRect/>
          </a:stretch>
        </p:blipFill>
        <p:spPr>
          <a:xfrm>
            <a:off x="4883150" y="291460"/>
            <a:ext cx="2425700" cy="546100"/>
          </a:xfrm>
          <a:prstGeom prst="rect">
            <a:avLst/>
          </a:prstGeom>
        </p:spPr>
      </p:pic>
      <p:sp>
        <p:nvSpPr>
          <p:cNvPr id="6" name="TextBox 5">
            <a:extLst>
              <a:ext uri="{FF2B5EF4-FFF2-40B4-BE49-F238E27FC236}">
                <a16:creationId xmlns:a16="http://schemas.microsoft.com/office/drawing/2014/main" id="{291DD088-075A-A660-BB51-51004EA54E9A}"/>
              </a:ext>
            </a:extLst>
          </p:cNvPr>
          <p:cNvSpPr txBox="1"/>
          <p:nvPr/>
        </p:nvSpPr>
        <p:spPr>
          <a:xfrm>
            <a:off x="507438" y="1871930"/>
            <a:ext cx="11542643" cy="2308324"/>
          </a:xfrm>
          <a:prstGeom prst="rect">
            <a:avLst/>
          </a:prstGeom>
          <a:noFill/>
        </p:spPr>
        <p:txBody>
          <a:bodyPr wrap="square" rtlCol="0">
            <a:spAutoFit/>
          </a:bodyPr>
          <a:lstStyle/>
          <a:p>
            <a:pPr algn="l" fontAlgn="base"/>
            <a:r>
              <a:rPr lang="en-US" sz="2400" b="1" i="0" cap="all" dirty="0">
                <a:solidFill>
                  <a:srgbClr val="1A1A1A"/>
                </a:solidFill>
                <a:effectLst/>
                <a:latin typeface="Baskerville" panose="02020502070401020303" pitchFamily="18" charset="0"/>
                <a:ea typeface="Baskerville" panose="02020502070401020303" pitchFamily="18" charset="0"/>
              </a:rPr>
              <a:t>METHODS</a:t>
            </a:r>
          </a:p>
          <a:p>
            <a:pPr marL="342900" indent="-342900" algn="l" fontAlgn="base">
              <a:buFont typeface="Arial" panose="020B0604020202020204" pitchFamily="34" charset="0"/>
              <a:buChar char="•"/>
            </a:pPr>
            <a:r>
              <a:rPr lang="en-US" sz="2400" dirty="0">
                <a:solidFill>
                  <a:srgbClr val="4D4D4D"/>
                </a:solidFill>
                <a:latin typeface="Baskerville" panose="02020502070401020303" pitchFamily="18" charset="0"/>
                <a:ea typeface="Baskerville" panose="02020502070401020303" pitchFamily="18" charset="0"/>
              </a:rPr>
              <a:t>M</a:t>
            </a:r>
            <a:r>
              <a:rPr lang="en-US" sz="2400" b="0" i="0" dirty="0">
                <a:solidFill>
                  <a:srgbClr val="4D4D4D"/>
                </a:solidFill>
                <a:effectLst/>
                <a:latin typeface="Baskerville" panose="02020502070401020303" pitchFamily="18" charset="0"/>
                <a:ea typeface="Baskerville" panose="02020502070401020303" pitchFamily="18" charset="0"/>
              </a:rPr>
              <a:t>ulticenter, double-blind, RCT in patients undergoing THA or TKA</a:t>
            </a:r>
            <a:endParaRPr lang="en-US" sz="2400" b="0" i="0" dirty="0">
              <a:solidFill>
                <a:srgbClr val="FF0000"/>
              </a:solidFill>
              <a:effectLst/>
              <a:latin typeface="Baskerville" panose="02020502070401020303" pitchFamily="18" charset="0"/>
              <a:ea typeface="Baskerville" panose="02020502070401020303" pitchFamily="18" charset="0"/>
            </a:endParaRPr>
          </a:p>
          <a:p>
            <a:pPr marL="342900" indent="-342900" algn="l" fontAlgn="base">
              <a:buFont typeface="Arial" panose="020B0604020202020204" pitchFamily="34" charset="0"/>
              <a:buChar char="•"/>
            </a:pPr>
            <a:r>
              <a:rPr lang="en-US" sz="2400" b="1" i="0" dirty="0">
                <a:solidFill>
                  <a:srgbClr val="4D4D4D"/>
                </a:solidFill>
                <a:effectLst/>
                <a:latin typeface="Baskerville" panose="02020502070401020303" pitchFamily="18" charset="0"/>
                <a:ea typeface="Baskerville" panose="02020502070401020303" pitchFamily="18" charset="0"/>
              </a:rPr>
              <a:t>All patients received once-daily oral rivaroxaban (10 mg) until POD #5</a:t>
            </a:r>
          </a:p>
          <a:p>
            <a:pPr marL="342900" indent="-342900" algn="l" fontAlgn="base">
              <a:buFont typeface="Arial" panose="020B0604020202020204" pitchFamily="34" charset="0"/>
              <a:buChar char="•"/>
            </a:pPr>
            <a:r>
              <a:rPr lang="en-US" sz="2400" dirty="0">
                <a:solidFill>
                  <a:srgbClr val="4D4D4D"/>
                </a:solidFill>
                <a:latin typeface="Baskerville" panose="02020502070401020303" pitchFamily="18" charset="0"/>
                <a:ea typeface="Baskerville" panose="02020502070401020303" pitchFamily="18" charset="0"/>
              </a:rPr>
              <a:t>They were then </a:t>
            </a:r>
            <a:r>
              <a:rPr lang="en-US" sz="2400" b="0" i="0" dirty="0">
                <a:solidFill>
                  <a:srgbClr val="4D4D4D"/>
                </a:solidFill>
                <a:effectLst/>
                <a:latin typeface="Baskerville" panose="02020502070401020303" pitchFamily="18" charset="0"/>
                <a:ea typeface="Baskerville" panose="02020502070401020303" pitchFamily="18" charset="0"/>
              </a:rPr>
              <a:t>randomized to continue rivaroxaban or switch to </a:t>
            </a:r>
            <a:r>
              <a:rPr lang="en-US" sz="2400" b="0" i="0" dirty="0">
                <a:effectLst/>
                <a:latin typeface="Baskerville" panose="02020502070401020303" pitchFamily="18" charset="0"/>
                <a:ea typeface="Baskerville" panose="02020502070401020303" pitchFamily="18" charset="0"/>
              </a:rPr>
              <a:t>ASA</a:t>
            </a:r>
            <a:r>
              <a:rPr lang="en-US" sz="2400" b="0" i="0" dirty="0">
                <a:solidFill>
                  <a:srgbClr val="4D4D4D"/>
                </a:solidFill>
                <a:effectLst/>
                <a:latin typeface="Baskerville" panose="02020502070401020303" pitchFamily="18" charset="0"/>
                <a:ea typeface="Baskerville" panose="02020502070401020303" pitchFamily="18" charset="0"/>
              </a:rPr>
              <a:t> (81 mg daily) for an additional 9 days after TKA or for 30 days after THA</a:t>
            </a:r>
            <a:endParaRPr lang="en-US" sz="2400" b="0" i="0" dirty="0">
              <a:solidFill>
                <a:srgbClr val="FF0000"/>
              </a:solidFill>
              <a:effectLst/>
              <a:latin typeface="Baskerville" panose="02020502070401020303" pitchFamily="18" charset="0"/>
              <a:ea typeface="Baskerville" panose="02020502070401020303" pitchFamily="18" charset="0"/>
            </a:endParaRPr>
          </a:p>
          <a:p>
            <a:pPr marL="342900" indent="-342900" algn="l" fontAlgn="base">
              <a:buFont typeface="Arial" panose="020B0604020202020204" pitchFamily="34" charset="0"/>
              <a:buChar char="•"/>
            </a:pPr>
            <a:r>
              <a:rPr lang="en-US" sz="2400" b="0" i="0" dirty="0">
                <a:solidFill>
                  <a:srgbClr val="4D4D4D"/>
                </a:solidFill>
                <a:effectLst/>
                <a:latin typeface="Baskerville" panose="02020502070401020303" pitchFamily="18" charset="0"/>
                <a:ea typeface="Baskerville" panose="02020502070401020303" pitchFamily="18" charset="0"/>
              </a:rPr>
              <a:t>They were followed for 90 days for symptomatic VTE and bleeding complications</a:t>
            </a:r>
            <a:endParaRPr lang="en-US" dirty="0">
              <a:latin typeface="Baskerville" panose="02020502070401020303" pitchFamily="18" charset="0"/>
              <a:ea typeface="Baskerville" panose="02020502070401020303" pitchFamily="18" charset="0"/>
            </a:endParaRPr>
          </a:p>
        </p:txBody>
      </p:sp>
      <p:sp>
        <p:nvSpPr>
          <p:cNvPr id="4" name="Footer Placeholder 3">
            <a:extLst>
              <a:ext uri="{FF2B5EF4-FFF2-40B4-BE49-F238E27FC236}">
                <a16:creationId xmlns:a16="http://schemas.microsoft.com/office/drawing/2014/main" id="{AFDF376D-71BB-F52C-BB77-ADE679DD05A2}"/>
              </a:ext>
            </a:extLst>
          </p:cNvPr>
          <p:cNvSpPr>
            <a:spLocks noGrp="1"/>
          </p:cNvSpPr>
          <p:nvPr>
            <p:ph type="ftr" sz="quarter" idx="3"/>
          </p:nvPr>
        </p:nvSpPr>
        <p:spPr/>
        <p:txBody>
          <a:bodyPr/>
          <a:lstStyle/>
          <a:p>
            <a:r>
              <a:rPr lang="en-US" dirty="0"/>
              <a:t>Anderson DR, et al. </a:t>
            </a:r>
            <a:r>
              <a:rPr lang="en-US" i="1" dirty="0"/>
              <a:t>N Engl J Med</a:t>
            </a:r>
            <a:r>
              <a:rPr lang="en-US" dirty="0"/>
              <a:t>. 2018;78:699-707.  </a:t>
            </a:r>
          </a:p>
        </p:txBody>
      </p:sp>
    </p:spTree>
    <p:extLst>
      <p:ext uri="{BB962C8B-B14F-4D97-AF65-F5344CB8AC3E}">
        <p14:creationId xmlns:p14="http://schemas.microsoft.com/office/powerpoint/2010/main" val="456613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5C0263-4B54-DD64-2DBF-198393D5E069}"/>
              </a:ext>
            </a:extLst>
          </p:cNvPr>
          <p:cNvSpPr txBox="1"/>
          <p:nvPr/>
        </p:nvSpPr>
        <p:spPr>
          <a:xfrm>
            <a:off x="578775" y="543365"/>
            <a:ext cx="11321675" cy="523220"/>
          </a:xfrm>
          <a:prstGeom prst="rect">
            <a:avLst/>
          </a:prstGeom>
          <a:noFill/>
        </p:spPr>
        <p:txBody>
          <a:bodyPr wrap="square" rtlCol="0">
            <a:spAutoFit/>
          </a:bodyPr>
          <a:lstStyle/>
          <a:p>
            <a:r>
              <a:rPr lang="en-US" sz="2800" i="0" dirty="0">
                <a:solidFill>
                  <a:srgbClr val="1A1A1A"/>
                </a:solidFill>
                <a:effectLst/>
                <a:latin typeface="Baskerville" panose="02020502070401020303" pitchFamily="18" charset="0"/>
                <a:ea typeface="Baskerville" panose="02020502070401020303" pitchFamily="18" charset="0"/>
              </a:rPr>
              <a:t>Aspirin or Rivaroxaban for VTE Prophylaxis after Hip or Knee Arthroplasty</a:t>
            </a:r>
          </a:p>
        </p:txBody>
      </p:sp>
      <p:pic>
        <p:nvPicPr>
          <p:cNvPr id="5" name="Picture 4" descr="Red text on a white background&#10;&#10;Description automatically generated">
            <a:extLst>
              <a:ext uri="{FF2B5EF4-FFF2-40B4-BE49-F238E27FC236}">
                <a16:creationId xmlns:a16="http://schemas.microsoft.com/office/drawing/2014/main" id="{97C075EB-50F0-1F97-AB77-B04FF1A973A4}"/>
              </a:ext>
            </a:extLst>
          </p:cNvPr>
          <p:cNvPicPr>
            <a:picLocks noChangeAspect="1"/>
          </p:cNvPicPr>
          <p:nvPr/>
        </p:nvPicPr>
        <p:blipFill>
          <a:blip r:embed="rId2"/>
          <a:stretch>
            <a:fillRect/>
          </a:stretch>
        </p:blipFill>
        <p:spPr>
          <a:xfrm>
            <a:off x="4366314" y="50949"/>
            <a:ext cx="2425700" cy="546100"/>
          </a:xfrm>
          <a:prstGeom prst="rect">
            <a:avLst/>
          </a:prstGeom>
        </p:spPr>
      </p:pic>
      <p:pic>
        <p:nvPicPr>
          <p:cNvPr id="7" name="Picture 6" descr="A screenshot of a medical report&#10;&#10;Description automatically generated">
            <a:extLst>
              <a:ext uri="{FF2B5EF4-FFF2-40B4-BE49-F238E27FC236}">
                <a16:creationId xmlns:a16="http://schemas.microsoft.com/office/drawing/2014/main" id="{6D71C511-AFDE-CCF5-C956-787B5155F2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8775" y="1066585"/>
            <a:ext cx="11014418" cy="5174216"/>
          </a:xfrm>
          <a:prstGeom prst="rect">
            <a:avLst/>
          </a:prstGeom>
        </p:spPr>
      </p:pic>
      <p:sp>
        <p:nvSpPr>
          <p:cNvPr id="6" name="Footer Placeholder 5">
            <a:extLst>
              <a:ext uri="{FF2B5EF4-FFF2-40B4-BE49-F238E27FC236}">
                <a16:creationId xmlns:a16="http://schemas.microsoft.com/office/drawing/2014/main" id="{0FE820CF-EA6B-1BF4-2D0B-C2BE89267113}"/>
              </a:ext>
            </a:extLst>
          </p:cNvPr>
          <p:cNvSpPr>
            <a:spLocks noGrp="1"/>
          </p:cNvSpPr>
          <p:nvPr>
            <p:ph type="ftr" sz="quarter" idx="3"/>
          </p:nvPr>
        </p:nvSpPr>
        <p:spPr/>
        <p:txBody>
          <a:bodyPr/>
          <a:lstStyle/>
          <a:p>
            <a:r>
              <a:rPr lang="en-US" dirty="0"/>
              <a:t>Anderson DR, et al. </a:t>
            </a:r>
            <a:r>
              <a:rPr lang="en-US" i="1" dirty="0"/>
              <a:t>N Engl J Med</a:t>
            </a:r>
            <a:r>
              <a:rPr lang="en-US" dirty="0"/>
              <a:t>. 2018;78:699-707.  </a:t>
            </a:r>
          </a:p>
        </p:txBody>
      </p:sp>
    </p:spTree>
    <p:extLst>
      <p:ext uri="{BB962C8B-B14F-4D97-AF65-F5344CB8AC3E}">
        <p14:creationId xmlns:p14="http://schemas.microsoft.com/office/powerpoint/2010/main" val="324577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5C0263-4B54-DD64-2DBF-198393D5E069}"/>
              </a:ext>
            </a:extLst>
          </p:cNvPr>
          <p:cNvSpPr txBox="1"/>
          <p:nvPr/>
        </p:nvSpPr>
        <p:spPr>
          <a:xfrm>
            <a:off x="578775" y="543365"/>
            <a:ext cx="11321675" cy="523220"/>
          </a:xfrm>
          <a:prstGeom prst="rect">
            <a:avLst/>
          </a:prstGeom>
          <a:noFill/>
        </p:spPr>
        <p:txBody>
          <a:bodyPr wrap="square" rtlCol="0">
            <a:spAutoFit/>
          </a:bodyPr>
          <a:lstStyle/>
          <a:p>
            <a:r>
              <a:rPr lang="en-US" sz="2800" i="0" dirty="0">
                <a:solidFill>
                  <a:srgbClr val="1A1A1A"/>
                </a:solidFill>
                <a:effectLst/>
                <a:latin typeface="Baskerville" panose="02020502070401020303" pitchFamily="18" charset="0"/>
                <a:ea typeface="Baskerville" panose="02020502070401020303" pitchFamily="18" charset="0"/>
              </a:rPr>
              <a:t>Aspirin or Rivaroxaban for VTE Prophylaxis after Hip or Knee Arthroplasty</a:t>
            </a:r>
          </a:p>
        </p:txBody>
      </p:sp>
      <p:pic>
        <p:nvPicPr>
          <p:cNvPr id="5" name="Picture 4" descr="Red text on a white background&#10;&#10;Description automatically generated">
            <a:extLst>
              <a:ext uri="{FF2B5EF4-FFF2-40B4-BE49-F238E27FC236}">
                <a16:creationId xmlns:a16="http://schemas.microsoft.com/office/drawing/2014/main" id="{97C075EB-50F0-1F97-AB77-B04FF1A973A4}"/>
              </a:ext>
            </a:extLst>
          </p:cNvPr>
          <p:cNvPicPr>
            <a:picLocks noChangeAspect="1"/>
          </p:cNvPicPr>
          <p:nvPr/>
        </p:nvPicPr>
        <p:blipFill>
          <a:blip r:embed="rId2"/>
          <a:stretch>
            <a:fillRect/>
          </a:stretch>
        </p:blipFill>
        <p:spPr>
          <a:xfrm>
            <a:off x="4366314" y="50949"/>
            <a:ext cx="2425700" cy="546100"/>
          </a:xfrm>
          <a:prstGeom prst="rect">
            <a:avLst/>
          </a:prstGeom>
        </p:spPr>
      </p:pic>
      <p:pic>
        <p:nvPicPr>
          <p:cNvPr id="7" name="Picture 6" descr="A screenshot of a medical report&#10;&#10;Description automatically generated">
            <a:extLst>
              <a:ext uri="{FF2B5EF4-FFF2-40B4-BE49-F238E27FC236}">
                <a16:creationId xmlns:a16="http://schemas.microsoft.com/office/drawing/2014/main" id="{6D71C511-AFDE-CCF5-C956-787B5155F2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8775" y="1066585"/>
            <a:ext cx="11014418" cy="5174216"/>
          </a:xfrm>
          <a:prstGeom prst="rect">
            <a:avLst/>
          </a:prstGeom>
        </p:spPr>
      </p:pic>
      <p:sp>
        <p:nvSpPr>
          <p:cNvPr id="4" name="TextBox 3">
            <a:extLst>
              <a:ext uri="{FF2B5EF4-FFF2-40B4-BE49-F238E27FC236}">
                <a16:creationId xmlns:a16="http://schemas.microsoft.com/office/drawing/2014/main" id="{0916678D-11B3-2862-8164-4ABCDC8685AA}"/>
              </a:ext>
            </a:extLst>
          </p:cNvPr>
          <p:cNvSpPr txBox="1"/>
          <p:nvPr/>
        </p:nvSpPr>
        <p:spPr>
          <a:xfrm>
            <a:off x="2086451" y="1849870"/>
            <a:ext cx="4705563" cy="646331"/>
          </a:xfrm>
          <a:prstGeom prst="rect">
            <a:avLst/>
          </a:prstGeom>
          <a:solidFill>
            <a:srgbClr val="FF0000"/>
          </a:solidFill>
        </p:spPr>
        <p:txBody>
          <a:bodyPr wrap="square" rtlCol="0">
            <a:spAutoFit/>
          </a:bodyPr>
          <a:lstStyle/>
          <a:p>
            <a:r>
              <a:rPr lang="en-US" sz="1800" b="1" i="0" dirty="0">
                <a:solidFill>
                  <a:schemeClr val="bg1"/>
                </a:solidFill>
                <a:effectLst/>
                <a:ea typeface="Baskerville" panose="02020502070401020303" pitchFamily="18" charset="0"/>
              </a:rPr>
              <a:t>All patients received once-daily oral rivaroxaban (10 mg) until POD #5, then...</a:t>
            </a:r>
          </a:p>
        </p:txBody>
      </p:sp>
      <p:sp>
        <p:nvSpPr>
          <p:cNvPr id="6" name="Footer Placeholder 5">
            <a:extLst>
              <a:ext uri="{FF2B5EF4-FFF2-40B4-BE49-F238E27FC236}">
                <a16:creationId xmlns:a16="http://schemas.microsoft.com/office/drawing/2014/main" id="{0FE820CF-EA6B-1BF4-2D0B-C2BE89267113}"/>
              </a:ext>
            </a:extLst>
          </p:cNvPr>
          <p:cNvSpPr>
            <a:spLocks noGrp="1"/>
          </p:cNvSpPr>
          <p:nvPr>
            <p:ph type="ftr" sz="quarter" idx="3"/>
          </p:nvPr>
        </p:nvSpPr>
        <p:spPr/>
        <p:txBody>
          <a:bodyPr/>
          <a:lstStyle/>
          <a:p>
            <a:r>
              <a:rPr lang="en-US" dirty="0"/>
              <a:t>Anderson DR, et al. </a:t>
            </a:r>
            <a:r>
              <a:rPr lang="en-US" i="1" dirty="0"/>
              <a:t>N Engl J Med</a:t>
            </a:r>
            <a:r>
              <a:rPr lang="en-US" dirty="0"/>
              <a:t>. 2018;78:699-707.  </a:t>
            </a:r>
          </a:p>
        </p:txBody>
      </p:sp>
    </p:spTree>
    <p:extLst>
      <p:ext uri="{BB962C8B-B14F-4D97-AF65-F5344CB8AC3E}">
        <p14:creationId xmlns:p14="http://schemas.microsoft.com/office/powerpoint/2010/main" val="1610398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5C0263-4B54-DD64-2DBF-198393D5E069}"/>
              </a:ext>
            </a:extLst>
          </p:cNvPr>
          <p:cNvSpPr txBox="1"/>
          <p:nvPr/>
        </p:nvSpPr>
        <p:spPr>
          <a:xfrm>
            <a:off x="671767" y="1024882"/>
            <a:ext cx="11321675" cy="523220"/>
          </a:xfrm>
          <a:prstGeom prst="rect">
            <a:avLst/>
          </a:prstGeom>
          <a:noFill/>
        </p:spPr>
        <p:txBody>
          <a:bodyPr wrap="square" rtlCol="0">
            <a:spAutoFit/>
          </a:bodyPr>
          <a:lstStyle/>
          <a:p>
            <a:r>
              <a:rPr lang="en-US" sz="2800" i="0" dirty="0">
                <a:solidFill>
                  <a:srgbClr val="1A1A1A"/>
                </a:solidFill>
                <a:effectLst/>
                <a:latin typeface="Baskerville" panose="02020502070401020303" pitchFamily="18" charset="0"/>
                <a:ea typeface="Baskerville" panose="02020502070401020303" pitchFamily="18" charset="0"/>
              </a:rPr>
              <a:t>Aspirin or Rivaroxaban for VTE Prophylaxis after Hip or Knee Arthroplasty</a:t>
            </a:r>
          </a:p>
        </p:txBody>
      </p:sp>
      <p:pic>
        <p:nvPicPr>
          <p:cNvPr id="5" name="Picture 4" descr="Red text on a white background&#10;&#10;Description automatically generated">
            <a:extLst>
              <a:ext uri="{FF2B5EF4-FFF2-40B4-BE49-F238E27FC236}">
                <a16:creationId xmlns:a16="http://schemas.microsoft.com/office/drawing/2014/main" id="{97C075EB-50F0-1F97-AB77-B04FF1A973A4}"/>
              </a:ext>
            </a:extLst>
          </p:cNvPr>
          <p:cNvPicPr>
            <a:picLocks noChangeAspect="1"/>
          </p:cNvPicPr>
          <p:nvPr/>
        </p:nvPicPr>
        <p:blipFill>
          <a:blip r:embed="rId2"/>
          <a:stretch>
            <a:fillRect/>
          </a:stretch>
        </p:blipFill>
        <p:spPr>
          <a:xfrm>
            <a:off x="4883150" y="322232"/>
            <a:ext cx="2425700" cy="546100"/>
          </a:xfrm>
          <a:prstGeom prst="rect">
            <a:avLst/>
          </a:prstGeom>
        </p:spPr>
      </p:pic>
      <p:sp>
        <p:nvSpPr>
          <p:cNvPr id="4" name="TextBox 3">
            <a:extLst>
              <a:ext uri="{FF2B5EF4-FFF2-40B4-BE49-F238E27FC236}">
                <a16:creationId xmlns:a16="http://schemas.microsoft.com/office/drawing/2014/main" id="{B1B31682-11FB-889B-DA94-13DADFBC5C8F}"/>
              </a:ext>
            </a:extLst>
          </p:cNvPr>
          <p:cNvSpPr txBox="1"/>
          <p:nvPr/>
        </p:nvSpPr>
        <p:spPr>
          <a:xfrm>
            <a:off x="1064865" y="2621684"/>
            <a:ext cx="10535478" cy="1846659"/>
          </a:xfrm>
          <a:prstGeom prst="rect">
            <a:avLst/>
          </a:prstGeom>
          <a:noFill/>
        </p:spPr>
        <p:txBody>
          <a:bodyPr wrap="square" rtlCol="0">
            <a:spAutoFit/>
          </a:bodyPr>
          <a:lstStyle/>
          <a:p>
            <a:pPr algn="l" fontAlgn="base"/>
            <a:r>
              <a:rPr lang="en-US" sz="2400" b="1" i="0" cap="all" dirty="0">
                <a:solidFill>
                  <a:srgbClr val="1A1A1A"/>
                </a:solidFill>
                <a:effectLst/>
                <a:latin typeface="Baskerville" panose="02020502070401020303" pitchFamily="18" charset="0"/>
                <a:ea typeface="Baskerville" panose="02020502070401020303" pitchFamily="18" charset="0"/>
              </a:rPr>
              <a:t>CONCLUSIONS</a:t>
            </a:r>
          </a:p>
          <a:p>
            <a:pPr algn="l" fontAlgn="base"/>
            <a:r>
              <a:rPr lang="en-US" sz="2400" b="0" i="0" dirty="0">
                <a:solidFill>
                  <a:srgbClr val="4D4D4D"/>
                </a:solidFill>
                <a:effectLst/>
                <a:latin typeface="Baskerville" panose="02020502070401020303" pitchFamily="18" charset="0"/>
                <a:ea typeface="Baskerville" panose="02020502070401020303" pitchFamily="18" charset="0"/>
              </a:rPr>
              <a:t>Among patients who received 5 days of rivaroxaban prophylaxis after THA or TKA, extended prophylaxis with aspirin was not significantly different from continuing rivaroxaban in the prevention of symptomatic VTE</a:t>
            </a:r>
          </a:p>
          <a:p>
            <a:endParaRPr lang="en-US" dirty="0"/>
          </a:p>
        </p:txBody>
      </p:sp>
      <p:sp>
        <p:nvSpPr>
          <p:cNvPr id="6" name="Footer Placeholder 5">
            <a:extLst>
              <a:ext uri="{FF2B5EF4-FFF2-40B4-BE49-F238E27FC236}">
                <a16:creationId xmlns:a16="http://schemas.microsoft.com/office/drawing/2014/main" id="{CAED5EC6-291D-F245-FBD3-471188330D30}"/>
              </a:ext>
            </a:extLst>
          </p:cNvPr>
          <p:cNvSpPr>
            <a:spLocks noGrp="1"/>
          </p:cNvSpPr>
          <p:nvPr>
            <p:ph type="ftr" sz="quarter" idx="3"/>
          </p:nvPr>
        </p:nvSpPr>
        <p:spPr/>
        <p:txBody>
          <a:bodyPr/>
          <a:lstStyle/>
          <a:p>
            <a:r>
              <a:rPr lang="en-US" dirty="0"/>
              <a:t>Anderson DR, et al. </a:t>
            </a:r>
            <a:r>
              <a:rPr lang="en-US" i="1" dirty="0"/>
              <a:t>N Engl J Med</a:t>
            </a:r>
            <a:r>
              <a:rPr lang="en-US" dirty="0"/>
              <a:t>. 2018;78:699-707.  </a:t>
            </a:r>
          </a:p>
        </p:txBody>
      </p:sp>
    </p:spTree>
    <p:extLst>
      <p:ext uri="{BB962C8B-B14F-4D97-AF65-F5344CB8AC3E}">
        <p14:creationId xmlns:p14="http://schemas.microsoft.com/office/powerpoint/2010/main" val="918640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4317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MedEd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Primary Prevention, Initial Treatment &amp; Management of VTE, Secondary VTE Prevention Strategies</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patient populations that are particularly susceptible to blood clot development, emphasizing the importance of risk assessment and stratification for the primary prevention of VTE and the secondary prevention of recurrent VTE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Illustrate how to implement evidence-based medicine, clinical guideline statements, and real-world clinical data in clinical practice to improve outcomes for primary prevention of VTE, initial treatment and management of VTE, and the secondary prevention of recurrent VTE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3996318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0DC854-F361-E8D7-5D30-EC84E58C8F5C}"/>
              </a:ext>
            </a:extLst>
          </p:cNvPr>
          <p:cNvSpPr txBox="1"/>
          <p:nvPr/>
        </p:nvSpPr>
        <p:spPr>
          <a:xfrm>
            <a:off x="838200" y="1796122"/>
            <a:ext cx="10448818" cy="1661993"/>
          </a:xfrm>
          <a:prstGeom prst="rect">
            <a:avLst/>
          </a:prstGeom>
          <a:solidFill>
            <a:schemeClr val="accent4">
              <a:lumMod val="20000"/>
              <a:lumOff val="80000"/>
            </a:schemeClr>
          </a:solidFill>
          <a:ln>
            <a:noFill/>
          </a:ln>
        </p:spPr>
        <p:txBody>
          <a:bodyPr wrap="square" lIns="274320" tIns="182880" rIns="274320" bIns="182880" rtlCol="0">
            <a:spAutoFit/>
          </a:bodyPr>
          <a:lstStyle/>
          <a:p>
            <a:r>
              <a:rPr lang="en-US" sz="1600" b="1" dirty="0">
                <a:solidFill>
                  <a:srgbClr val="232323"/>
                </a:solidFill>
                <a:effectLst/>
                <a:ea typeface="Times New Roman" panose="02020603050405020304" pitchFamily="18" charset="0"/>
                <a:cs typeface="Times New Roman" panose="02020603050405020304" pitchFamily="18" charset="0"/>
              </a:rPr>
              <a:t>For total hip arthroplasty:</a:t>
            </a:r>
          </a:p>
          <a:p>
            <a:pPr marL="285750" indent="-285750">
              <a:buFont typeface="Arial" panose="020B0604020202020204" pitchFamily="34" charset="0"/>
              <a:buChar char="•"/>
            </a:pPr>
            <a:r>
              <a:rPr lang="en-US" sz="1600" dirty="0">
                <a:solidFill>
                  <a:srgbClr val="232323"/>
                </a:solidFill>
                <a:effectLst/>
                <a:ea typeface="Times New Roman" panose="02020603050405020304" pitchFamily="18" charset="0"/>
                <a:cs typeface="Times New Roman" panose="02020603050405020304" pitchFamily="18" charset="0"/>
              </a:rPr>
              <a:t>Extend thromboprophylaxis for a total of 35 days</a:t>
            </a:r>
            <a:endParaRPr lang="en-US" sz="1600" dirty="0">
              <a:solidFill>
                <a:srgbClr val="FF0000"/>
              </a:solidFill>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rgbClr val="232323"/>
                </a:solidFill>
                <a:effectLst/>
                <a:ea typeface="Times New Roman" panose="02020603050405020304" pitchFamily="18" charset="0"/>
                <a:cs typeface="Times New Roman" panose="02020603050405020304" pitchFamily="18" charset="0"/>
              </a:rPr>
              <a:t>For most patients, the same agent (DOAC) is used for the entire 35-day course</a:t>
            </a:r>
          </a:p>
          <a:p>
            <a:pPr marL="285750" indent="-285750">
              <a:buFont typeface="Arial" panose="020B0604020202020204" pitchFamily="34" charset="0"/>
              <a:buChar char="•"/>
            </a:pPr>
            <a:r>
              <a:rPr lang="en-US" sz="1600" dirty="0">
                <a:effectLst/>
                <a:ea typeface="Times New Roman" panose="02020603050405020304" pitchFamily="18" charset="0"/>
                <a:cs typeface="Times New Roman" panose="02020603050405020304" pitchFamily="18" charset="0"/>
              </a:rPr>
              <a:t>In </a:t>
            </a:r>
            <a:r>
              <a:rPr lang="en-US" sz="1600" b="1" dirty="0">
                <a:effectLst/>
                <a:ea typeface="Times New Roman" panose="02020603050405020304" pitchFamily="18" charset="0"/>
                <a:cs typeface="Times New Roman" panose="02020603050405020304" pitchFamily="18" charset="0"/>
              </a:rPr>
              <a:t>select</a:t>
            </a:r>
            <a:r>
              <a:rPr lang="en-US" sz="1600" dirty="0">
                <a:effectLst/>
                <a:ea typeface="Times New Roman" panose="02020603050405020304" pitchFamily="18" charset="0"/>
                <a:cs typeface="Times New Roman" panose="02020603050405020304" pitchFamily="18" charset="0"/>
              </a:rPr>
              <a:t> patients who do not have additional VTE risk factors, some clinicians support switching to ASA after 5 to 10 days of </a:t>
            </a:r>
            <a:r>
              <a:rPr lang="en-US" sz="1600" u="none" strike="noStrike" dirty="0">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rivaroxaban</a:t>
            </a:r>
            <a:r>
              <a:rPr lang="en-US" sz="1600" u="none" strike="noStrike" dirty="0">
                <a:effectLst/>
                <a:ea typeface="Times New Roman" panose="02020603050405020304" pitchFamily="18" charset="0"/>
                <a:cs typeface="Times New Roman" panose="02020603050405020304" pitchFamily="18" charset="0"/>
              </a:rPr>
              <a:t>, for the remainder of the 35 days</a:t>
            </a:r>
            <a:endParaRPr lang="en-US" sz="1600" dirty="0">
              <a:solidFill>
                <a:srgbClr val="FF0000"/>
              </a:solidFill>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E62BBDB-EEDA-A870-EA60-588194F010FD}"/>
              </a:ext>
            </a:extLst>
          </p:cNvPr>
          <p:cNvSpPr txBox="1"/>
          <p:nvPr/>
        </p:nvSpPr>
        <p:spPr>
          <a:xfrm>
            <a:off x="838200" y="3578644"/>
            <a:ext cx="10448818" cy="2893100"/>
          </a:xfrm>
          <a:prstGeom prst="rect">
            <a:avLst/>
          </a:prstGeom>
          <a:solidFill>
            <a:schemeClr val="accent1">
              <a:lumMod val="20000"/>
              <a:lumOff val="80000"/>
            </a:schemeClr>
          </a:solidFill>
          <a:ln>
            <a:noFill/>
          </a:ln>
        </p:spPr>
        <p:txBody>
          <a:bodyPr wrap="square" lIns="274320" tIns="182880" rIns="274320" bIns="182880" rtlCol="0">
            <a:spAutoFit/>
          </a:bodyPr>
          <a:lstStyle/>
          <a:p>
            <a:pPr marL="342900" indent="-342900">
              <a:buFont typeface="Arial" panose="020B0604020202020204" pitchFamily="34" charset="0"/>
              <a:buChar char="•"/>
            </a:pPr>
            <a:r>
              <a:rPr lang="en-US" sz="1600" b="1" dirty="0">
                <a:solidFill>
                  <a:srgbClr val="232323"/>
                </a:solidFill>
                <a:effectLst/>
                <a:ea typeface="Times New Roman" panose="02020603050405020304" pitchFamily="18" charset="0"/>
                <a:cs typeface="Times New Roman" panose="02020603050405020304" pitchFamily="18" charset="0"/>
              </a:rPr>
              <a:t>Lower-risk patients </a:t>
            </a:r>
            <a:r>
              <a:rPr lang="en-US" sz="1600" dirty="0">
                <a:solidFill>
                  <a:srgbClr val="232323"/>
                </a:solidFill>
                <a:effectLst/>
                <a:ea typeface="Times New Roman" panose="02020603050405020304" pitchFamily="18" charset="0"/>
                <a:cs typeface="Times New Roman" panose="02020603050405020304" pitchFamily="18" charset="0"/>
              </a:rPr>
              <a:t>are those who fill all of the following criteria:</a:t>
            </a:r>
          </a:p>
          <a:p>
            <a:pPr marL="742950" lvl="1" indent="-285750">
              <a:buFont typeface="Arial" panose="020B0604020202020204" pitchFamily="34" charset="0"/>
              <a:buChar char="•"/>
            </a:pPr>
            <a:r>
              <a:rPr lang="en-US" sz="1600" dirty="0">
                <a:solidFill>
                  <a:srgbClr val="232323"/>
                </a:solidFill>
                <a:effectLst/>
                <a:ea typeface="Times New Roman" panose="02020603050405020304" pitchFamily="18" charset="0"/>
                <a:cs typeface="Times New Roman" panose="02020603050405020304" pitchFamily="18" charset="0"/>
              </a:rPr>
              <a:t>No other risk factors for VTE</a:t>
            </a:r>
          </a:p>
          <a:p>
            <a:pPr marL="742950" lvl="1" indent="-285750">
              <a:buFont typeface="Arial" panose="020B0604020202020204" pitchFamily="34" charset="0"/>
              <a:buChar char="•"/>
            </a:pPr>
            <a:r>
              <a:rPr lang="en-US" sz="1600" dirty="0">
                <a:solidFill>
                  <a:srgbClr val="232323"/>
                </a:solidFill>
                <a:effectLst/>
                <a:ea typeface="Times New Roman" panose="02020603050405020304" pitchFamily="18" charset="0"/>
                <a:cs typeface="Times New Roman" panose="02020603050405020304" pitchFamily="18" charset="0"/>
              </a:rPr>
              <a:t>No other indications for long-term anticoagulation</a:t>
            </a:r>
          </a:p>
          <a:p>
            <a:pPr marL="742950" lvl="1" indent="-285750">
              <a:buFont typeface="Arial" panose="020B0604020202020204" pitchFamily="34" charset="0"/>
              <a:buChar char="•"/>
            </a:pPr>
            <a:r>
              <a:rPr lang="en-US" sz="1600" dirty="0">
                <a:effectLst/>
                <a:ea typeface="Times New Roman" panose="02020603050405020304" pitchFamily="18" charset="0"/>
                <a:cs typeface="Times New Roman" panose="02020603050405020304" pitchFamily="18" charset="0"/>
              </a:rPr>
              <a:t>No</a:t>
            </a:r>
            <a:r>
              <a:rPr lang="en-US" sz="1600" dirty="0">
                <a:solidFill>
                  <a:srgbClr val="232323"/>
                </a:solidFill>
                <a:effectLst/>
                <a:ea typeface="Times New Roman" panose="02020603050405020304" pitchFamily="18" charset="0"/>
                <a:cs typeface="Times New Roman" panose="02020603050405020304" pitchFamily="18" charset="0"/>
              </a:rPr>
              <a:t> lower limb or hip fracture in previous three months</a:t>
            </a:r>
          </a:p>
          <a:p>
            <a:pPr marL="742950" lvl="1" indent="-285750">
              <a:buFont typeface="Arial" panose="020B0604020202020204" pitchFamily="34" charset="0"/>
              <a:buChar char="•"/>
            </a:pPr>
            <a:r>
              <a:rPr lang="en-US" sz="1600" dirty="0">
                <a:solidFill>
                  <a:srgbClr val="232323"/>
                </a:solidFill>
                <a:effectLst/>
                <a:ea typeface="Times New Roman" panose="02020603050405020304" pitchFamily="18" charset="0"/>
                <a:cs typeface="Times New Roman" panose="02020603050405020304" pitchFamily="18" charset="0"/>
              </a:rPr>
              <a:t>Surgery is elective and unilateral</a:t>
            </a:r>
          </a:p>
          <a:p>
            <a:pPr marL="742950" lvl="1" indent="-285750">
              <a:buFont typeface="Arial" panose="020B0604020202020204" pitchFamily="34" charset="0"/>
              <a:buChar char="•"/>
            </a:pPr>
            <a:r>
              <a:rPr lang="en-US" sz="1600" dirty="0">
                <a:solidFill>
                  <a:srgbClr val="232323"/>
                </a:solidFill>
                <a:effectLst/>
                <a:ea typeface="Times New Roman" panose="02020603050405020304" pitchFamily="18" charset="0"/>
                <a:cs typeface="Times New Roman" panose="02020603050405020304" pitchFamily="18" charset="0"/>
              </a:rPr>
              <a:t>Ambulatory within 24 hours after surgery</a:t>
            </a:r>
            <a:endParaRPr lang="en-US" sz="1600" dirty="0">
              <a:solidFill>
                <a:srgbClr val="FF0000"/>
              </a:solidFill>
              <a:effectLs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600" dirty="0">
              <a:solidFill>
                <a:srgbClr val="232323"/>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a:solidFill>
                  <a:srgbClr val="232323"/>
                </a:solidFill>
                <a:ea typeface="Calibri" panose="020F0502020204030204" pitchFamily="34" charset="0"/>
                <a:cs typeface="Times New Roman" panose="02020603050405020304" pitchFamily="18" charset="0"/>
              </a:rPr>
              <a:t>THA is a high-risk setting for acute VTE. The risk of bleeding decreases over time </a:t>
            </a:r>
          </a:p>
          <a:p>
            <a:pPr marL="285750" indent="-285750">
              <a:buFont typeface="Arial" panose="020B0604020202020204" pitchFamily="34" charset="0"/>
              <a:buChar char="•"/>
            </a:pPr>
            <a:r>
              <a:rPr lang="en-US" sz="1600" dirty="0">
                <a:solidFill>
                  <a:srgbClr val="232323"/>
                </a:solidFill>
                <a:ea typeface="Calibri" panose="020F0502020204030204" pitchFamily="34" charset="0"/>
                <a:cs typeface="Times New Roman" panose="02020603050405020304" pitchFamily="18" charset="0"/>
              </a:rPr>
              <a:t>Many surgeons prefer to continue the DOAC for the 35-day period</a:t>
            </a:r>
            <a:r>
              <a:rPr lang="en-US" sz="1600" dirty="0">
                <a:solidFill>
                  <a:srgbClr val="FF0000"/>
                </a:solidFill>
                <a:ea typeface="Calibri" panose="020F0502020204030204" pitchFamily="34" charset="0"/>
                <a:cs typeface="Times New Roman" panose="02020603050405020304" pitchFamily="18" charset="0"/>
              </a:rPr>
              <a:t> </a:t>
            </a:r>
            <a:endParaRPr lang="en-US" sz="1600" dirty="0">
              <a:solidFill>
                <a:srgbClr val="FF0000"/>
              </a:solidFill>
              <a:effectLst/>
              <a:ea typeface="Calibri" panose="020F0502020204030204" pitchFamily="34" charset="0"/>
              <a:cs typeface="Times New Roman" panose="02020603050405020304" pitchFamily="18" charset="0"/>
            </a:endParaRPr>
          </a:p>
          <a:p>
            <a:endParaRPr lang="en-US" sz="1400" dirty="0"/>
          </a:p>
        </p:txBody>
      </p:sp>
      <p:sp>
        <p:nvSpPr>
          <p:cNvPr id="8" name="Content Placeholder 7">
            <a:extLst>
              <a:ext uri="{FF2B5EF4-FFF2-40B4-BE49-F238E27FC236}">
                <a16:creationId xmlns:a16="http://schemas.microsoft.com/office/drawing/2014/main" id="{79B8409B-88B1-3B5C-616F-648FD5144C6A}"/>
              </a:ext>
            </a:extLst>
          </p:cNvPr>
          <p:cNvSpPr>
            <a:spLocks noGrp="1"/>
          </p:cNvSpPr>
          <p:nvPr>
            <p:ph idx="1"/>
          </p:nvPr>
        </p:nvSpPr>
        <p:spPr>
          <a:xfrm>
            <a:off x="838200" y="1095542"/>
            <a:ext cx="10515600" cy="700580"/>
          </a:xfrm>
        </p:spPr>
        <p:txBody>
          <a:bodyPr>
            <a:normAutofit fontScale="77500" lnSpcReduction="20000"/>
          </a:bodyPr>
          <a:lstStyle/>
          <a:p>
            <a:r>
              <a:rPr lang="en-US" dirty="0"/>
              <a:t>Rivaroxaban is generally started postoperatively 6 to 12 hours or more after surgery, if the patient can eat (if not, LMWH SC should be administered until the patient can eat </a:t>
            </a:r>
          </a:p>
        </p:txBody>
      </p:sp>
      <p:sp>
        <p:nvSpPr>
          <p:cNvPr id="7" name="Title 6">
            <a:extLst>
              <a:ext uri="{FF2B5EF4-FFF2-40B4-BE49-F238E27FC236}">
                <a16:creationId xmlns:a16="http://schemas.microsoft.com/office/drawing/2014/main" id="{73024B29-D477-8F3D-902D-F123E66D5DB3}"/>
              </a:ext>
            </a:extLst>
          </p:cNvPr>
          <p:cNvSpPr>
            <a:spLocks noGrp="1"/>
          </p:cNvSpPr>
          <p:nvPr>
            <p:ph type="title"/>
          </p:nvPr>
        </p:nvSpPr>
        <p:spPr>
          <a:xfrm>
            <a:off x="838200" y="-1"/>
            <a:ext cx="10515600" cy="1105949"/>
          </a:xfrm>
        </p:spPr>
        <p:txBody>
          <a:bodyPr>
            <a:normAutofit/>
          </a:bodyPr>
          <a:lstStyle/>
          <a:p>
            <a:r>
              <a:rPr lang="en-US" dirty="0"/>
              <a:t>TIMING OF VTE PROPHYLAXIS IN THE SETTING OF THA/TKA:</a:t>
            </a:r>
            <a:endParaRPr lang="en-US"/>
          </a:p>
        </p:txBody>
      </p:sp>
      <p:sp>
        <p:nvSpPr>
          <p:cNvPr id="6" name="Footer Placeholder 5">
            <a:extLst>
              <a:ext uri="{FF2B5EF4-FFF2-40B4-BE49-F238E27FC236}">
                <a16:creationId xmlns:a16="http://schemas.microsoft.com/office/drawing/2014/main" id="{7013B41F-B2DA-212E-9A3C-2A4A933D862E}"/>
              </a:ext>
            </a:extLst>
          </p:cNvPr>
          <p:cNvSpPr>
            <a:spLocks noGrp="1"/>
          </p:cNvSpPr>
          <p:nvPr>
            <p:ph type="ftr" sz="quarter" idx="3"/>
          </p:nvPr>
        </p:nvSpPr>
        <p:spPr>
          <a:xfrm>
            <a:off x="838200" y="6356350"/>
            <a:ext cx="10515600" cy="365125"/>
          </a:xfrm>
        </p:spPr>
        <p:txBody>
          <a:bodyPr/>
          <a:lstStyle/>
          <a:p>
            <a:r>
              <a:rPr lang="en-US" dirty="0"/>
              <a:t>Douketis JD &amp; Mithoowany S. UpToDate. 2024. </a:t>
            </a:r>
          </a:p>
        </p:txBody>
      </p:sp>
      <p:sp>
        <p:nvSpPr>
          <p:cNvPr id="4" name="TextBox 3">
            <a:extLst>
              <a:ext uri="{FF2B5EF4-FFF2-40B4-BE49-F238E27FC236}">
                <a16:creationId xmlns:a16="http://schemas.microsoft.com/office/drawing/2014/main" id="{59A6F7AF-8721-80F0-F06B-9B759DF27056}"/>
              </a:ext>
            </a:extLst>
          </p:cNvPr>
          <p:cNvSpPr txBox="1"/>
          <p:nvPr/>
        </p:nvSpPr>
        <p:spPr>
          <a:xfrm>
            <a:off x="942372" y="7190890"/>
            <a:ext cx="9863191" cy="1138773"/>
          </a:xfrm>
          <a:prstGeom prst="rect">
            <a:avLst/>
          </a:prstGeom>
          <a:noFill/>
        </p:spPr>
        <p:txBody>
          <a:bodyPr wrap="square" rtlCol="0">
            <a:spAutoFit/>
          </a:bodyPr>
          <a:lstStyle/>
          <a:p>
            <a:r>
              <a:rPr lang="en-US" sz="1600" b="1" dirty="0">
                <a:solidFill>
                  <a:srgbClr val="232323"/>
                </a:solidFill>
                <a:effectLst/>
                <a:ea typeface="Times New Roman" panose="02020603050405020304" pitchFamily="18" charset="0"/>
                <a:cs typeface="Times New Roman" panose="02020603050405020304" pitchFamily="18" charset="0"/>
              </a:rPr>
              <a:t>TIMING OF VTE PROPHYLAXIS IN THE SETTING OF THA/</a:t>
            </a:r>
            <a:r>
              <a:rPr lang="en-US" sz="1600" b="1" dirty="0">
                <a:solidFill>
                  <a:srgbClr val="232323"/>
                </a:solidFill>
                <a:ea typeface="Times New Roman" panose="02020603050405020304" pitchFamily="18" charset="0"/>
                <a:cs typeface="Times New Roman" panose="02020603050405020304" pitchFamily="18" charset="0"/>
              </a:rPr>
              <a:t>TKA:</a:t>
            </a:r>
          </a:p>
          <a:p>
            <a:endParaRPr lang="en-US" sz="1600" dirty="0">
              <a:solidFill>
                <a:srgbClr val="232323"/>
              </a:solidFill>
              <a:effectLs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rgbClr val="232323"/>
                </a:solidFill>
                <a:ea typeface="Times New Roman" panose="02020603050405020304" pitchFamily="18" charset="0"/>
                <a:cs typeface="Times New Roman" panose="02020603050405020304" pitchFamily="18" charset="0"/>
              </a:rPr>
              <a:t>Rivaroxaban is </a:t>
            </a:r>
            <a:r>
              <a:rPr lang="en-US" dirty="0">
                <a:solidFill>
                  <a:srgbClr val="232323"/>
                </a:solidFill>
                <a:effectLst/>
                <a:ea typeface="Times New Roman" panose="02020603050405020304" pitchFamily="18" charset="0"/>
                <a:cs typeface="Times New Roman" panose="02020603050405020304" pitchFamily="18" charset="0"/>
              </a:rPr>
              <a:t>generally started postoperatively 6 to 12 hours or more after surgery, if the patient can eat (if not, LMWH SC should be administered until the patient can eat</a:t>
            </a:r>
            <a:r>
              <a:rPr lang="en-US" dirty="0">
                <a:solidFill>
                  <a:srgbClr val="FF0000"/>
                </a:solidFill>
                <a:effectLst/>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35729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1CEC09D-6D38-F7C9-83EE-B82B690E3DBF}"/>
              </a:ext>
            </a:extLst>
          </p:cNvPr>
          <p:cNvSpPr>
            <a:spLocks noGrp="1"/>
          </p:cNvSpPr>
          <p:nvPr>
            <p:ph idx="1"/>
          </p:nvPr>
        </p:nvSpPr>
        <p:spPr/>
        <p:txBody>
          <a:bodyPr/>
          <a:lstStyle/>
          <a:p>
            <a:pPr marL="285750" indent="-285750">
              <a:buFont typeface="Arial" panose="020B0604020202020204" pitchFamily="34" charset="0"/>
              <a:buChar char="•"/>
            </a:pPr>
            <a:r>
              <a:rPr lang="en-US" sz="2800" dirty="0">
                <a:solidFill>
                  <a:srgbClr val="232323"/>
                </a:solidFill>
                <a:effectLst/>
                <a:latin typeface="+mn-lt"/>
                <a:ea typeface="Times New Roman" panose="02020603050405020304" pitchFamily="18" charset="0"/>
                <a:cs typeface="Times New Roman" panose="02020603050405020304" pitchFamily="18" charset="0"/>
              </a:rPr>
              <a:t>Many believe that ASA should not be used </a:t>
            </a:r>
            <a:r>
              <a:rPr lang="en-US" sz="2800" dirty="0">
                <a:solidFill>
                  <a:srgbClr val="232323"/>
                </a:solidFill>
                <a:latin typeface="+mn-lt"/>
                <a:ea typeface="Times New Roman" panose="02020603050405020304" pitchFamily="18" charset="0"/>
                <a:cs typeface="Times New Roman" panose="02020603050405020304" pitchFamily="18" charset="0"/>
              </a:rPr>
              <a:t>as </a:t>
            </a:r>
            <a:r>
              <a:rPr lang="en-US" sz="2800" dirty="0">
                <a:solidFill>
                  <a:srgbClr val="232323"/>
                </a:solidFill>
                <a:effectLst/>
                <a:latin typeface="+mn-lt"/>
                <a:ea typeface="Times New Roman" panose="02020603050405020304" pitchFamily="18" charset="0"/>
                <a:cs typeface="Times New Roman" panose="02020603050405020304" pitchFamily="18" charset="0"/>
              </a:rPr>
              <a:t>the </a:t>
            </a:r>
            <a:r>
              <a:rPr lang="en-US" sz="2800" i="1" dirty="0">
                <a:solidFill>
                  <a:srgbClr val="232323"/>
                </a:solidFill>
                <a:effectLst/>
                <a:latin typeface="+mn-lt"/>
                <a:ea typeface="Times New Roman" panose="02020603050405020304" pitchFamily="18" charset="0"/>
                <a:cs typeface="Times New Roman" panose="02020603050405020304" pitchFamily="18" charset="0"/>
              </a:rPr>
              <a:t>sole initial </a:t>
            </a:r>
            <a:r>
              <a:rPr lang="en-US" sz="2800" dirty="0">
                <a:solidFill>
                  <a:srgbClr val="232323"/>
                </a:solidFill>
                <a:effectLst/>
                <a:latin typeface="+mn-lt"/>
                <a:ea typeface="Times New Roman" panose="02020603050405020304" pitchFamily="18" charset="0"/>
                <a:cs typeface="Times New Roman" panose="02020603050405020304" pitchFamily="18" charset="0"/>
              </a:rPr>
              <a:t>agent for prophylaxis in the early postoperative period until it is better supported with large, well-conducted, randomized trial data before this approach should be </a:t>
            </a:r>
            <a:br>
              <a:rPr lang="en-US" sz="2800" dirty="0">
                <a:solidFill>
                  <a:srgbClr val="232323"/>
                </a:solidFill>
                <a:effectLst/>
                <a:latin typeface="+mn-lt"/>
                <a:ea typeface="Times New Roman" panose="02020603050405020304" pitchFamily="18" charset="0"/>
                <a:cs typeface="Times New Roman" panose="02020603050405020304" pitchFamily="18" charset="0"/>
              </a:rPr>
            </a:br>
            <a:r>
              <a:rPr lang="en-US" sz="2800" dirty="0">
                <a:solidFill>
                  <a:srgbClr val="232323"/>
                </a:solidFill>
                <a:effectLst/>
                <a:latin typeface="+mn-lt"/>
                <a:ea typeface="Times New Roman" panose="02020603050405020304" pitchFamily="18" charset="0"/>
                <a:cs typeface="Times New Roman" panose="02020603050405020304" pitchFamily="18" charset="0"/>
              </a:rPr>
              <a:t>routinely used</a:t>
            </a:r>
            <a:endParaRPr lang="en-US" sz="2800" dirty="0">
              <a:solidFill>
                <a:srgbClr val="FF0000"/>
              </a:solidFill>
              <a:effectLst/>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800" dirty="0">
              <a:solidFill>
                <a:srgbClr val="232323"/>
              </a:solidFill>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a:solidFill>
                  <a:srgbClr val="232323"/>
                </a:solidFill>
                <a:effectLst/>
                <a:latin typeface="+mn-lt"/>
                <a:ea typeface="Times New Roman" panose="02020603050405020304" pitchFamily="18" charset="0"/>
                <a:cs typeface="Times New Roman" panose="02020603050405020304" pitchFamily="18" charset="0"/>
              </a:rPr>
              <a:t> This recommendation is in contrast with the practice of many orthopedic surgeons who commonly use ASA as the sole agent for VTE prophylaxis, viewing it as an effective and safe agent</a:t>
            </a:r>
            <a:endParaRPr lang="en-US" sz="2800" dirty="0">
              <a:solidFill>
                <a:srgbClr val="FF0000"/>
              </a:solidFill>
              <a:effectLst/>
              <a:latin typeface="+mn-lt"/>
              <a:ea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3A58371C-15CE-068B-EB7F-B403562C6ED8}"/>
              </a:ext>
            </a:extLst>
          </p:cNvPr>
          <p:cNvSpPr>
            <a:spLocks noGrp="1"/>
          </p:cNvSpPr>
          <p:nvPr>
            <p:ph type="title"/>
          </p:nvPr>
        </p:nvSpPr>
        <p:spPr>
          <a:xfrm>
            <a:off x="838200" y="-1"/>
            <a:ext cx="10515600" cy="1105949"/>
          </a:xfrm>
        </p:spPr>
        <p:txBody>
          <a:bodyPr>
            <a:normAutofit/>
          </a:bodyPr>
          <a:lstStyle/>
          <a:p>
            <a:r>
              <a:rPr lang="en-US" dirty="0"/>
              <a:t>Choosing an Agent for VTE Prophylaxis </a:t>
            </a:r>
            <a:br>
              <a:rPr lang="en-US" dirty="0"/>
            </a:br>
            <a:r>
              <a:rPr lang="en-US" dirty="0"/>
              <a:t>After THA:</a:t>
            </a:r>
            <a:endParaRPr lang="en-US"/>
          </a:p>
        </p:txBody>
      </p:sp>
      <p:sp>
        <p:nvSpPr>
          <p:cNvPr id="8" name="Footer Placeholder 7">
            <a:extLst>
              <a:ext uri="{FF2B5EF4-FFF2-40B4-BE49-F238E27FC236}">
                <a16:creationId xmlns:a16="http://schemas.microsoft.com/office/drawing/2014/main" id="{E17F918D-DD00-F45E-D3D9-E9760C51FFC4}"/>
              </a:ext>
            </a:extLst>
          </p:cNvPr>
          <p:cNvSpPr>
            <a:spLocks noGrp="1"/>
          </p:cNvSpPr>
          <p:nvPr>
            <p:ph type="ftr" sz="quarter" idx="3"/>
          </p:nvPr>
        </p:nvSpPr>
        <p:spPr/>
        <p:txBody>
          <a:bodyPr/>
          <a:lstStyle/>
          <a:p>
            <a:r>
              <a:rPr lang="en-US" dirty="0"/>
              <a:t>Douketis JD &amp; Mithoowany S. UpToDate. 2024. </a:t>
            </a:r>
          </a:p>
        </p:txBody>
      </p:sp>
    </p:spTree>
    <p:extLst>
      <p:ext uri="{BB962C8B-B14F-4D97-AF65-F5344CB8AC3E}">
        <p14:creationId xmlns:p14="http://schemas.microsoft.com/office/powerpoint/2010/main" val="1346326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A7910E6-B8F1-BFE9-2933-38726CC85A07}"/>
              </a:ext>
            </a:extLst>
          </p:cNvPr>
          <p:cNvSpPr>
            <a:spLocks noGrp="1"/>
          </p:cNvSpPr>
          <p:nvPr>
            <p:ph idx="1"/>
          </p:nvPr>
        </p:nvSpPr>
        <p:spPr>
          <a:xfrm>
            <a:off x="838200" y="1285336"/>
            <a:ext cx="10515600" cy="4891627"/>
          </a:xfrm>
        </p:spPr>
        <p:txBody>
          <a:bodyPr>
            <a:normAutofit fontScale="70000" lnSpcReduction="20000"/>
          </a:bodyPr>
          <a:lstStyle/>
          <a:p>
            <a:pPr>
              <a:lnSpc>
                <a:spcPct val="120000"/>
              </a:lnSpc>
            </a:pPr>
            <a:r>
              <a:rPr lang="en-US" dirty="0">
                <a:latin typeface="+mn-lt"/>
              </a:rPr>
              <a:t>Major orthopedic procedures such as THA and TKA are associated with a high risk for symptomatic VTE (approximately 4-5%), which can be increased further by the presence of additional procedure- and patient-related factors</a:t>
            </a:r>
          </a:p>
          <a:p>
            <a:pPr>
              <a:lnSpc>
                <a:spcPct val="120000"/>
              </a:lnSpc>
            </a:pPr>
            <a:r>
              <a:rPr lang="en-US" dirty="0">
                <a:latin typeface="+mn-lt"/>
              </a:rPr>
              <a:t>The DOACs have proven effective in prevention of acute VTE in this setting</a:t>
            </a:r>
          </a:p>
          <a:p>
            <a:pPr>
              <a:lnSpc>
                <a:spcPct val="120000"/>
              </a:lnSpc>
            </a:pPr>
            <a:r>
              <a:rPr lang="en-US" dirty="0">
                <a:latin typeface="+mn-lt"/>
              </a:rPr>
              <a:t>Rivaroxaban 10 mg once daily has not only proven effective in this setting but has also been shown to be effective when prescribed for the first 5 days after THA or THK followed by ASA 81 mg once daily</a:t>
            </a:r>
          </a:p>
          <a:p>
            <a:pPr>
              <a:lnSpc>
                <a:spcPct val="120000"/>
              </a:lnSpc>
            </a:pPr>
            <a:r>
              <a:rPr lang="en-US" dirty="0">
                <a:latin typeface="+mn-lt"/>
              </a:rPr>
              <a:t>Our patient was at particularly high risk for acute VTE after THA; he was greater than 75 years old, was obese, had a history of CAD, and poor mobility prior to the THA procedure. He failed once-daily ASA therapy after his THA</a:t>
            </a:r>
          </a:p>
          <a:p>
            <a:pPr>
              <a:lnSpc>
                <a:spcPct val="120000"/>
              </a:lnSpc>
            </a:pPr>
            <a:r>
              <a:rPr lang="en-US" dirty="0">
                <a:latin typeface="+mn-lt"/>
              </a:rPr>
              <a:t> While rivaroxaban 10 mg once daily may be considered for the first 5 days after THA followed by ASA, unless patients meet lower risk criteria for VTE, rivaroxaban should be considered for the full duration of prophylaxis</a:t>
            </a:r>
          </a:p>
        </p:txBody>
      </p:sp>
      <p:sp>
        <p:nvSpPr>
          <p:cNvPr id="3" name="Title 2">
            <a:extLst>
              <a:ext uri="{FF2B5EF4-FFF2-40B4-BE49-F238E27FC236}">
                <a16:creationId xmlns:a16="http://schemas.microsoft.com/office/drawing/2014/main" id="{35F31820-8781-5107-A7BC-EC1E6A23B34E}"/>
              </a:ext>
            </a:extLst>
          </p:cNvPr>
          <p:cNvSpPr>
            <a:spLocks noGrp="1"/>
          </p:cNvSpPr>
          <p:nvPr>
            <p:ph type="title"/>
          </p:nvPr>
        </p:nvSpPr>
        <p:spPr>
          <a:xfrm>
            <a:off x="838200" y="-1"/>
            <a:ext cx="10515600" cy="1105949"/>
          </a:xfrm>
        </p:spPr>
        <p:txBody>
          <a:bodyPr/>
          <a:lstStyle/>
          <a:p>
            <a:r>
              <a:rPr lang="en-US" dirty="0"/>
              <a:t>CONCLUSIONS</a:t>
            </a:r>
            <a:endParaRPr lang="en-US"/>
          </a:p>
        </p:txBody>
      </p:sp>
      <p:sp>
        <p:nvSpPr>
          <p:cNvPr id="9" name="Footer Placeholder 8">
            <a:extLst>
              <a:ext uri="{FF2B5EF4-FFF2-40B4-BE49-F238E27FC236}">
                <a16:creationId xmlns:a16="http://schemas.microsoft.com/office/drawing/2014/main" id="{4DF42168-F7AE-1DB7-D0E5-0858CC8BD302}"/>
              </a:ext>
            </a:extLst>
          </p:cNvPr>
          <p:cNvSpPr>
            <a:spLocks noGrp="1"/>
          </p:cNvSpPr>
          <p:nvPr>
            <p:ph type="ftr" sz="quarter" idx="3"/>
          </p:nvPr>
        </p:nvSpPr>
        <p:spPr/>
        <p:txBody>
          <a:bodyPr/>
          <a:lstStyle/>
          <a:p>
            <a:r>
              <a:rPr lang="en-US" dirty="0"/>
              <a:t>Kakkar AK, et al. </a:t>
            </a:r>
            <a:r>
              <a:rPr lang="en-US" i="1" dirty="0"/>
              <a:t>Lancet</a:t>
            </a:r>
            <a:r>
              <a:rPr lang="en-US" dirty="0"/>
              <a:t>. 2008;372(9632):31-9; Anderson DR, et al. </a:t>
            </a:r>
            <a:r>
              <a:rPr lang="en-US" i="1" dirty="0"/>
              <a:t>N Engl J Med</a:t>
            </a:r>
            <a:r>
              <a:rPr lang="en-US" dirty="0"/>
              <a:t>. 2018;78:699-707; Douketis JD &amp; Mithoowany S. UpToDate. 2024.</a:t>
            </a:r>
          </a:p>
        </p:txBody>
      </p:sp>
    </p:spTree>
    <p:extLst>
      <p:ext uri="{BB962C8B-B14F-4D97-AF65-F5344CB8AC3E}">
        <p14:creationId xmlns:p14="http://schemas.microsoft.com/office/powerpoint/2010/main" val="2062341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94D51-6D22-9381-772B-ABBC99FE5A5A}"/>
              </a:ext>
            </a:extLst>
          </p:cNvPr>
          <p:cNvSpPr>
            <a:spLocks noGrp="1"/>
          </p:cNvSpPr>
          <p:nvPr>
            <p:ph type="title"/>
          </p:nvPr>
        </p:nvSpPr>
        <p:spPr/>
        <p:txBody>
          <a:bodyPr/>
          <a:lstStyle/>
          <a:p>
            <a:r>
              <a:rPr lang="en-US" sz="3600" b="1" dirty="0"/>
              <a:t>Total hip replacement two weeks ago...</a:t>
            </a:r>
            <a:endParaRPr lang="en-US"/>
          </a:p>
        </p:txBody>
      </p:sp>
      <p:sp>
        <p:nvSpPr>
          <p:cNvPr id="5" name="TextBox 4">
            <a:extLst>
              <a:ext uri="{FF2B5EF4-FFF2-40B4-BE49-F238E27FC236}">
                <a16:creationId xmlns:a16="http://schemas.microsoft.com/office/drawing/2014/main" id="{E39ECBE4-EFD9-C49B-E67E-591BE8381DBE}"/>
              </a:ext>
            </a:extLst>
          </p:cNvPr>
          <p:cNvSpPr txBox="1"/>
          <p:nvPr/>
        </p:nvSpPr>
        <p:spPr>
          <a:xfrm>
            <a:off x="838200" y="1383823"/>
            <a:ext cx="10920635" cy="2277547"/>
          </a:xfrm>
          <a:prstGeom prst="rect">
            <a:avLst/>
          </a:prstGeom>
          <a:solidFill>
            <a:schemeClr val="accent6">
              <a:lumMod val="20000"/>
              <a:lumOff val="80000"/>
            </a:schemeClr>
          </a:solidFill>
          <a:ln>
            <a:noFill/>
          </a:ln>
        </p:spPr>
        <p:txBody>
          <a:bodyPr wrap="square" lIns="274320" tIns="91440" rIns="274320" bIns="182880" rtlCol="0" anchor="ctr">
            <a:spAutoFit/>
          </a:bodyPr>
          <a:lstStyle/>
          <a:p>
            <a:pPr marL="457200" indent="-457200">
              <a:buFont typeface="Arial" panose="020B0604020202020204" pitchFamily="34" charset="0"/>
              <a:buChar char="•"/>
            </a:pPr>
            <a:r>
              <a:rPr lang="en-US" sz="2600" dirty="0"/>
              <a:t>76-year-old obese man s/p left THR for severe degenerative arthritis</a:t>
            </a:r>
          </a:p>
          <a:p>
            <a:pPr marL="457200" indent="-457200">
              <a:buFont typeface="Arial" panose="020B0604020202020204" pitchFamily="34" charset="0"/>
              <a:buChar char="•"/>
            </a:pPr>
            <a:r>
              <a:rPr lang="en-US" sz="2600" dirty="0"/>
              <a:t>S/p CABG 4 years prior – poor mobility, but no current CV symptoms</a:t>
            </a:r>
          </a:p>
          <a:p>
            <a:pPr marL="457200" indent="-457200">
              <a:buFont typeface="Arial" panose="020B0604020202020204" pitchFamily="34" charset="0"/>
              <a:buChar char="•"/>
            </a:pPr>
            <a:r>
              <a:rPr lang="en-US" sz="2600" dirty="0"/>
              <a:t>VTE prophylaxis plan: ASA 81 mg once daily x 30 days </a:t>
            </a:r>
          </a:p>
        </p:txBody>
      </p:sp>
      <p:sp>
        <p:nvSpPr>
          <p:cNvPr id="6" name="TextBox 5">
            <a:extLst>
              <a:ext uri="{FF2B5EF4-FFF2-40B4-BE49-F238E27FC236}">
                <a16:creationId xmlns:a16="http://schemas.microsoft.com/office/drawing/2014/main" id="{96D7D394-9173-4EF0-C1C5-A3DB1F4CA832}"/>
              </a:ext>
            </a:extLst>
          </p:cNvPr>
          <p:cNvSpPr txBox="1"/>
          <p:nvPr/>
        </p:nvSpPr>
        <p:spPr>
          <a:xfrm>
            <a:off x="838199" y="3792556"/>
            <a:ext cx="10920635" cy="2862322"/>
          </a:xfrm>
          <a:prstGeom prst="rect">
            <a:avLst/>
          </a:prstGeom>
          <a:solidFill>
            <a:schemeClr val="accent5">
              <a:lumMod val="20000"/>
              <a:lumOff val="80000"/>
            </a:schemeClr>
          </a:solidFill>
          <a:ln>
            <a:noFill/>
          </a:ln>
        </p:spPr>
        <p:txBody>
          <a:bodyPr wrap="square" lIns="274320" tIns="91440" rIns="274320" bIns="182880" rtlCol="0" anchor="ctr">
            <a:spAutoFit/>
          </a:bodyPr>
          <a:lstStyle/>
          <a:p>
            <a:pPr marL="457200" indent="-457200">
              <a:buFont typeface="Arial" panose="020B0604020202020204" pitchFamily="34" charset="0"/>
              <a:buChar char="•"/>
            </a:pPr>
            <a:r>
              <a:rPr lang="en-US" sz="2800" dirty="0"/>
              <a:t>Two weeks after surgery: noted increasing swelling of left calf</a:t>
            </a:r>
          </a:p>
          <a:p>
            <a:pPr marL="457200" indent="-457200">
              <a:buFont typeface="Arial" panose="020B0604020202020204" pitchFamily="34" charset="0"/>
              <a:buChar char="•"/>
            </a:pPr>
            <a:r>
              <a:rPr lang="en-US" sz="2800" dirty="0"/>
              <a:t>The following morning: related dyspnea when walking to mailbox</a:t>
            </a:r>
          </a:p>
          <a:p>
            <a:pPr marL="457200" indent="-457200">
              <a:buFont typeface="Arial" panose="020B0604020202020204" pitchFamily="34" charset="0"/>
              <a:buChar char="•"/>
            </a:pPr>
            <a:r>
              <a:rPr lang="en-US" sz="2800" dirty="0"/>
              <a:t>Presented to ED</a:t>
            </a:r>
          </a:p>
          <a:p>
            <a:pPr marL="457200" indent="-457200">
              <a:buFont typeface="Arial" panose="020B0604020202020204" pitchFamily="34" charset="0"/>
              <a:buChar char="•"/>
            </a:pPr>
            <a:r>
              <a:rPr lang="en-US" sz="2800" dirty="0"/>
              <a:t>CT scan is performed followed by bilateral leg ultrasound</a:t>
            </a:r>
          </a:p>
          <a:p>
            <a:pPr marL="457200" indent="-457200">
              <a:buFont typeface="Arial" panose="020B0604020202020204" pitchFamily="34" charset="0"/>
              <a:buChar char="•"/>
            </a:pPr>
            <a:r>
              <a:rPr lang="en-US" sz="2800" dirty="0"/>
              <a:t>Low-risk acute PE is diagnosed, as well as acute DVT</a:t>
            </a:r>
          </a:p>
        </p:txBody>
      </p:sp>
    </p:spTree>
    <p:extLst>
      <p:ext uri="{BB962C8B-B14F-4D97-AF65-F5344CB8AC3E}">
        <p14:creationId xmlns:p14="http://schemas.microsoft.com/office/powerpoint/2010/main" val="3239689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 ultrasound image of a fetus&#10;&#10;Description automatically generated">
            <a:extLst>
              <a:ext uri="{FF2B5EF4-FFF2-40B4-BE49-F238E27FC236}">
                <a16:creationId xmlns:a16="http://schemas.microsoft.com/office/drawing/2014/main" id="{F9AC1E0B-D4AE-6A64-EE78-11C26DEF49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64941" y="292549"/>
            <a:ext cx="5566628" cy="4114800"/>
          </a:xfrm>
          <a:prstGeom prst="rect">
            <a:avLst/>
          </a:prstGeom>
        </p:spPr>
      </p:pic>
      <p:sp>
        <p:nvSpPr>
          <p:cNvPr id="6" name="TextBox 5">
            <a:extLst>
              <a:ext uri="{FF2B5EF4-FFF2-40B4-BE49-F238E27FC236}">
                <a16:creationId xmlns:a16="http://schemas.microsoft.com/office/drawing/2014/main" id="{FBC5365B-B492-DE2B-E7BC-34D52D5D8D0A}"/>
              </a:ext>
            </a:extLst>
          </p:cNvPr>
          <p:cNvSpPr txBox="1"/>
          <p:nvPr/>
        </p:nvSpPr>
        <p:spPr>
          <a:xfrm>
            <a:off x="9241932" y="2525120"/>
            <a:ext cx="2273723" cy="830997"/>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The PV is noncompressible.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It is slightly hyperechoic.</a:t>
            </a:r>
          </a:p>
        </p:txBody>
      </p:sp>
      <p:sp>
        <p:nvSpPr>
          <p:cNvPr id="40" name="TextBox 39">
            <a:extLst>
              <a:ext uri="{FF2B5EF4-FFF2-40B4-BE49-F238E27FC236}">
                <a16:creationId xmlns:a16="http://schemas.microsoft.com/office/drawing/2014/main" id="{17193F08-2115-322B-61BC-BCD72D5006CA}"/>
              </a:ext>
            </a:extLst>
          </p:cNvPr>
          <p:cNvSpPr txBox="1"/>
          <p:nvPr/>
        </p:nvSpPr>
        <p:spPr>
          <a:xfrm>
            <a:off x="6364940" y="4453515"/>
            <a:ext cx="55666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Acute DVT – posterior tibial, popliteal, and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soleal</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veins</a:t>
            </a:r>
          </a:p>
        </p:txBody>
      </p:sp>
      <p:pic>
        <p:nvPicPr>
          <p:cNvPr id="46" name="Picture 45" descr="An x-ray of a chest&#10;&#10;Description automatically generated">
            <a:extLst>
              <a:ext uri="{FF2B5EF4-FFF2-40B4-BE49-F238E27FC236}">
                <a16:creationId xmlns:a16="http://schemas.microsoft.com/office/drawing/2014/main" id="{E0EC2104-8251-5DE2-348F-5E112D3AC8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484" y="298211"/>
            <a:ext cx="5402543" cy="4109138"/>
          </a:xfrm>
          <a:prstGeom prst="rect">
            <a:avLst/>
          </a:prstGeom>
        </p:spPr>
      </p:pic>
      <p:sp>
        <p:nvSpPr>
          <p:cNvPr id="47" name="TextBox 46">
            <a:extLst>
              <a:ext uri="{FF2B5EF4-FFF2-40B4-BE49-F238E27FC236}">
                <a16:creationId xmlns:a16="http://schemas.microsoft.com/office/drawing/2014/main" id="{DD9DE008-B13C-F5D1-0379-393956486FB1}"/>
              </a:ext>
            </a:extLst>
          </p:cNvPr>
          <p:cNvSpPr txBox="1"/>
          <p:nvPr/>
        </p:nvSpPr>
        <p:spPr>
          <a:xfrm>
            <a:off x="1868530" y="4407349"/>
            <a:ext cx="36902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Acute pulmonary embolism</a:t>
            </a:r>
          </a:p>
        </p:txBody>
      </p:sp>
      <p:sp>
        <p:nvSpPr>
          <p:cNvPr id="48" name="TextBox 47">
            <a:extLst>
              <a:ext uri="{FF2B5EF4-FFF2-40B4-BE49-F238E27FC236}">
                <a16:creationId xmlns:a16="http://schemas.microsoft.com/office/drawing/2014/main" id="{27816D69-0E36-E637-FBC9-C4AE92F39F01}"/>
              </a:ext>
            </a:extLst>
          </p:cNvPr>
          <p:cNvSpPr txBox="1"/>
          <p:nvPr/>
        </p:nvSpPr>
        <p:spPr>
          <a:xfrm>
            <a:off x="728610" y="5022751"/>
            <a:ext cx="11157857" cy="1200329"/>
          </a:xfrm>
          <a:prstGeom prst="rect">
            <a:avLst/>
          </a:prstGeom>
          <a:noFill/>
          <a:ln>
            <a:solidFill>
              <a:schemeClr val="tx1"/>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mn-ea"/>
                <a:cs typeface="+mn-cs"/>
              </a:rPr>
              <a:t>Rivaroxaban initiated: Plan is 15 mg po twice daily x 3 weeks followed by 20 mg once daily (with food</a:t>
            </a:r>
            <a:r>
              <a:rPr lang="en-US" dirty="0"/>
              <a:t>)</a:t>
            </a:r>
            <a:endParaRPr kumimoji="0" lang="en-US" b="0" i="0" u="none" strike="noStrike" kern="1200" cap="none" spc="0" normalizeH="0" baseline="0" noProof="0" dirty="0">
              <a:ln>
                <a:noFill/>
              </a:ln>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mn-ea"/>
                <a:cs typeface="+mn-cs"/>
              </a:rPr>
              <a:t>At 6 months, he had gained 35 </a:t>
            </a:r>
            <a:r>
              <a:rPr kumimoji="0" lang="en-US" b="0" i="0" u="none" strike="noStrike" kern="1200" cap="none" spc="0" normalizeH="0" baseline="0" noProof="0" dirty="0" err="1">
                <a:ln>
                  <a:noFill/>
                </a:ln>
                <a:solidFill>
                  <a:prstClr val="black"/>
                </a:solidFill>
                <a:effectLst/>
                <a:uLnTx/>
                <a:uFillTx/>
                <a:ea typeface="+mn-ea"/>
                <a:cs typeface="+mn-cs"/>
              </a:rPr>
              <a:t>lbs</a:t>
            </a:r>
            <a:r>
              <a:rPr kumimoji="0" lang="en-US" b="0" i="0" u="none" strike="noStrike" kern="1200" cap="none" spc="0" normalizeH="0" baseline="0" noProof="0" dirty="0">
                <a:ln>
                  <a:noFill/>
                </a:ln>
                <a:solidFill>
                  <a:prstClr val="black"/>
                </a:solidFill>
                <a:effectLst/>
                <a:uLnTx/>
                <a:uFillTx/>
                <a:ea typeface="+mn-ea"/>
                <a:cs typeface="+mn-cs"/>
              </a:rPr>
              <a:t> and BMI was 42. Activity nearly always was sitting on couch all day</a:t>
            </a:r>
            <a:endParaRPr kumimoji="0" lang="en-US" b="0" i="0" u="none" strike="noStrike" kern="1200" cap="none" spc="0" normalizeH="0" baseline="0" noProof="0" dirty="0">
              <a:ln>
                <a:noFill/>
              </a:ln>
              <a:solidFill>
                <a:srgbClr val="FF0000"/>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mn-ea"/>
                <a:cs typeface="+mn-cs"/>
              </a:rPr>
              <a:t>Repeat leg ultrasound showed poor vein recanalization and evidence of chronic thrombus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mn-ea"/>
                <a:cs typeface="+mn-cs"/>
              </a:rPr>
              <a:t>Rivaroxaban was decreased to 10 mg once daily (with or without food) and continued</a:t>
            </a:r>
            <a:endParaRPr kumimoji="0" lang="en-US" b="0" i="0" u="none" strike="noStrike" kern="1200" cap="none" spc="0" normalizeH="0" baseline="0" noProof="0" dirty="0">
              <a:ln>
                <a:noFill/>
              </a:ln>
              <a:solidFill>
                <a:srgbClr val="FF0000"/>
              </a:solidFill>
              <a:effectLst/>
              <a:uLnTx/>
              <a:uFillTx/>
              <a:ea typeface="+mn-ea"/>
              <a:cs typeface="+mn-cs"/>
            </a:endParaRPr>
          </a:p>
        </p:txBody>
      </p:sp>
      <p:sp>
        <p:nvSpPr>
          <p:cNvPr id="4" name="Footer Placeholder 3">
            <a:extLst>
              <a:ext uri="{FF2B5EF4-FFF2-40B4-BE49-F238E27FC236}">
                <a16:creationId xmlns:a16="http://schemas.microsoft.com/office/drawing/2014/main" id="{552698DC-48C8-284B-3D2F-FAACB8D02B07}"/>
              </a:ext>
            </a:extLst>
          </p:cNvPr>
          <p:cNvSpPr>
            <a:spLocks noGrp="1"/>
          </p:cNvSpPr>
          <p:nvPr>
            <p:ph type="ftr" sz="quarter" idx="3"/>
          </p:nvPr>
        </p:nvSpPr>
        <p:spPr/>
        <p:txBody>
          <a:bodyPr/>
          <a:lstStyle/>
          <a:p>
            <a:r>
              <a:rPr lang="en-US" dirty="0"/>
              <a:t>PV, popliteal vein.</a:t>
            </a:r>
          </a:p>
        </p:txBody>
      </p:sp>
    </p:spTree>
    <p:extLst>
      <p:ext uri="{BB962C8B-B14F-4D97-AF65-F5344CB8AC3E}">
        <p14:creationId xmlns:p14="http://schemas.microsoft.com/office/powerpoint/2010/main" val="3733825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387C81-4102-9852-B86E-0687E581CF5B}"/>
              </a:ext>
            </a:extLst>
          </p:cNvPr>
          <p:cNvSpPr txBox="1"/>
          <p:nvPr/>
        </p:nvSpPr>
        <p:spPr>
          <a:xfrm>
            <a:off x="984606" y="1928691"/>
            <a:ext cx="10222787" cy="1661993"/>
          </a:xfrm>
          <a:prstGeom prst="rect">
            <a:avLst/>
          </a:prstGeom>
          <a:solidFill>
            <a:schemeClr val="accent4">
              <a:lumMod val="20000"/>
              <a:lumOff val="80000"/>
            </a:schemeClr>
          </a:solidFill>
          <a:ln>
            <a:noFill/>
          </a:ln>
        </p:spPr>
        <p:txBody>
          <a:bodyPr wrap="square" lIns="274320" tIns="182880" rIns="274320" bIns="182880" rtlCol="0">
            <a:spAutoFit/>
          </a:bodyPr>
          <a:lstStyle/>
          <a:p>
            <a:pPr marL="285750" indent="-285750">
              <a:buFont typeface="Arial" panose="020B0604020202020204" pitchFamily="34" charset="0"/>
              <a:buChar char="•"/>
            </a:pPr>
            <a:r>
              <a:rPr lang="en-US" sz="2800" dirty="0"/>
              <a:t>What are the supporting data for the treatment plan?</a:t>
            </a:r>
          </a:p>
          <a:p>
            <a:pPr marL="285750" indent="-285750">
              <a:buFont typeface="Arial" panose="020B0604020202020204" pitchFamily="34" charset="0"/>
              <a:buChar char="•"/>
            </a:pPr>
            <a:r>
              <a:rPr lang="en-US" sz="2800" dirty="0"/>
              <a:t>Why did this VTE event occur?</a:t>
            </a:r>
          </a:p>
          <a:p>
            <a:pPr marL="285750" indent="-285750">
              <a:buFont typeface="Arial" panose="020B0604020202020204" pitchFamily="34" charset="0"/>
              <a:buChar char="•"/>
            </a:pPr>
            <a:r>
              <a:rPr lang="en-US" sz="2800" dirty="0"/>
              <a:t>How should patients be </a:t>
            </a:r>
            <a:r>
              <a:rPr lang="en-US" sz="2800" dirty="0" err="1"/>
              <a:t>prophylaxed</a:t>
            </a:r>
            <a:r>
              <a:rPr lang="en-US" sz="2800" dirty="0"/>
              <a:t> for VTE after THR?</a:t>
            </a:r>
          </a:p>
        </p:txBody>
      </p:sp>
      <p:sp>
        <p:nvSpPr>
          <p:cNvPr id="4" name="Title 3">
            <a:extLst>
              <a:ext uri="{FF2B5EF4-FFF2-40B4-BE49-F238E27FC236}">
                <a16:creationId xmlns:a16="http://schemas.microsoft.com/office/drawing/2014/main" id="{45E0A321-90CB-D8A5-388F-3A0A586012A7}"/>
              </a:ext>
            </a:extLst>
          </p:cNvPr>
          <p:cNvSpPr>
            <a:spLocks noGrp="1"/>
          </p:cNvSpPr>
          <p:nvPr>
            <p:ph type="title"/>
          </p:nvPr>
        </p:nvSpPr>
        <p:spPr/>
        <p:txBody>
          <a:bodyPr/>
          <a:lstStyle/>
          <a:p>
            <a:r>
              <a:rPr lang="en-US" sz="3600" b="1" dirty="0"/>
              <a:t>QUESTIONS</a:t>
            </a:r>
            <a:endParaRPr lang="en-US" dirty="0"/>
          </a:p>
        </p:txBody>
      </p:sp>
    </p:spTree>
    <p:extLst>
      <p:ext uri="{BB962C8B-B14F-4D97-AF65-F5344CB8AC3E}">
        <p14:creationId xmlns:p14="http://schemas.microsoft.com/office/powerpoint/2010/main" val="358907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line chart&#10;&#10;Description automatically generated">
            <a:extLst>
              <a:ext uri="{FF2B5EF4-FFF2-40B4-BE49-F238E27FC236}">
                <a16:creationId xmlns:a16="http://schemas.microsoft.com/office/drawing/2014/main" id="{9912401B-554E-5212-CF51-A80C452E55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3426" y="1255776"/>
            <a:ext cx="6754188" cy="5465699"/>
          </a:xfrm>
          <a:prstGeom prst="rect">
            <a:avLst/>
          </a:prstGeom>
        </p:spPr>
      </p:pic>
      <p:sp>
        <p:nvSpPr>
          <p:cNvPr id="13" name="Rectangle 12">
            <a:extLst>
              <a:ext uri="{FF2B5EF4-FFF2-40B4-BE49-F238E27FC236}">
                <a16:creationId xmlns:a16="http://schemas.microsoft.com/office/drawing/2014/main" id="{90B8BECD-823F-B69B-0C73-A6A102D59B72}"/>
              </a:ext>
            </a:extLst>
          </p:cNvPr>
          <p:cNvSpPr/>
          <p:nvPr/>
        </p:nvSpPr>
        <p:spPr>
          <a:xfrm>
            <a:off x="3162176" y="1506935"/>
            <a:ext cx="2041151" cy="604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0C79F7E9-955D-BC70-A410-D0A8CA44E18F}"/>
              </a:ext>
            </a:extLst>
          </p:cNvPr>
          <p:cNvSpPr>
            <a:spLocks noGrp="1"/>
          </p:cNvSpPr>
          <p:nvPr>
            <p:ph type="title"/>
          </p:nvPr>
        </p:nvSpPr>
        <p:spPr>
          <a:xfrm>
            <a:off x="838200" y="0"/>
            <a:ext cx="10515600" cy="1106488"/>
          </a:xfrm>
        </p:spPr>
        <p:txBody>
          <a:bodyPr anchor="t">
            <a:normAutofit fontScale="90000"/>
          </a:bodyPr>
          <a:lstStyle/>
          <a:p>
            <a:r>
              <a:rPr lang="en-US" noProof="0" dirty="0"/>
              <a:t>Cumulative Incidence of Recurrent VTE in Patients with Idiopathic (unprovoked) and Secondary (provoked) VTE</a:t>
            </a:r>
            <a:endParaRPr lang="en-US"/>
          </a:p>
        </p:txBody>
      </p:sp>
      <p:sp>
        <p:nvSpPr>
          <p:cNvPr id="11" name="TextBox 10">
            <a:extLst>
              <a:ext uri="{FF2B5EF4-FFF2-40B4-BE49-F238E27FC236}">
                <a16:creationId xmlns:a16="http://schemas.microsoft.com/office/drawing/2014/main" id="{F00E9141-7BCB-EA0F-65D2-BFC279CB73A0}"/>
              </a:ext>
            </a:extLst>
          </p:cNvPr>
          <p:cNvSpPr txBox="1"/>
          <p:nvPr/>
        </p:nvSpPr>
        <p:spPr>
          <a:xfrm>
            <a:off x="5335837" y="2199759"/>
            <a:ext cx="257503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idiopathic (unprovoked)</a:t>
            </a:r>
          </a:p>
        </p:txBody>
      </p:sp>
      <p:sp>
        <p:nvSpPr>
          <p:cNvPr id="12" name="TextBox 11">
            <a:extLst>
              <a:ext uri="{FF2B5EF4-FFF2-40B4-BE49-F238E27FC236}">
                <a16:creationId xmlns:a16="http://schemas.microsoft.com/office/drawing/2014/main" id="{2D404144-4B1D-3AB4-DC5E-F02E9FAB8064}"/>
              </a:ext>
            </a:extLst>
          </p:cNvPr>
          <p:cNvSpPr txBox="1"/>
          <p:nvPr/>
        </p:nvSpPr>
        <p:spPr>
          <a:xfrm>
            <a:off x="5479939" y="4049211"/>
            <a:ext cx="228683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Secondary (provoked)</a:t>
            </a:r>
          </a:p>
        </p:txBody>
      </p:sp>
      <p:sp>
        <p:nvSpPr>
          <p:cNvPr id="7" name="Footer Placeholder 6">
            <a:extLst>
              <a:ext uri="{FF2B5EF4-FFF2-40B4-BE49-F238E27FC236}">
                <a16:creationId xmlns:a16="http://schemas.microsoft.com/office/drawing/2014/main" id="{72C42E79-FA62-DC68-A655-333AB221A49B}"/>
              </a:ext>
            </a:extLst>
          </p:cNvPr>
          <p:cNvSpPr>
            <a:spLocks noGrp="1"/>
          </p:cNvSpPr>
          <p:nvPr>
            <p:ph type="ftr" sz="quarter" idx="3"/>
          </p:nvPr>
        </p:nvSpPr>
        <p:spPr/>
        <p:txBody>
          <a:bodyPr/>
          <a:lstStyle/>
          <a:p>
            <a:r>
              <a:rPr lang="en-US" dirty="0"/>
              <a:t>Prandoni P, et al. </a:t>
            </a:r>
            <a:r>
              <a:rPr lang="en-US" i="1" dirty="0"/>
              <a:t>Haematologica</a:t>
            </a:r>
            <a:r>
              <a:rPr lang="en-US" dirty="0"/>
              <a:t>. 2007;92(2):199-205. </a:t>
            </a:r>
          </a:p>
        </p:txBody>
      </p:sp>
    </p:spTree>
    <p:extLst>
      <p:ext uri="{BB962C8B-B14F-4D97-AF65-F5344CB8AC3E}">
        <p14:creationId xmlns:p14="http://schemas.microsoft.com/office/powerpoint/2010/main" val="2689547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line chart&#10;&#10;Description automatically generated">
            <a:extLst>
              <a:ext uri="{FF2B5EF4-FFF2-40B4-BE49-F238E27FC236}">
                <a16:creationId xmlns:a16="http://schemas.microsoft.com/office/drawing/2014/main" id="{9912401B-554E-5212-CF51-A80C452E55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3426" y="1255776"/>
            <a:ext cx="6754188" cy="5465699"/>
          </a:xfrm>
          <a:prstGeom prst="rect">
            <a:avLst/>
          </a:prstGeom>
        </p:spPr>
      </p:pic>
      <p:sp>
        <p:nvSpPr>
          <p:cNvPr id="13" name="Rectangle 12">
            <a:extLst>
              <a:ext uri="{FF2B5EF4-FFF2-40B4-BE49-F238E27FC236}">
                <a16:creationId xmlns:a16="http://schemas.microsoft.com/office/drawing/2014/main" id="{90B8BECD-823F-B69B-0C73-A6A102D59B72}"/>
              </a:ext>
            </a:extLst>
          </p:cNvPr>
          <p:cNvSpPr/>
          <p:nvPr/>
        </p:nvSpPr>
        <p:spPr>
          <a:xfrm>
            <a:off x="3162176" y="1506935"/>
            <a:ext cx="2041151" cy="604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0C79F7E9-955D-BC70-A410-D0A8CA44E18F}"/>
              </a:ext>
            </a:extLst>
          </p:cNvPr>
          <p:cNvSpPr>
            <a:spLocks noGrp="1"/>
          </p:cNvSpPr>
          <p:nvPr>
            <p:ph type="title"/>
          </p:nvPr>
        </p:nvSpPr>
        <p:spPr>
          <a:xfrm>
            <a:off x="838200" y="0"/>
            <a:ext cx="10515600" cy="1106488"/>
          </a:xfrm>
        </p:spPr>
        <p:txBody>
          <a:bodyPr anchor="t">
            <a:normAutofit fontScale="90000"/>
          </a:bodyPr>
          <a:lstStyle/>
          <a:p>
            <a:r>
              <a:rPr lang="en-US" noProof="0" dirty="0"/>
              <a:t>Cumulative Incidence of Recurrent VTE in Patients with Idiopathic (unprovoked) and Secondary (provoked) VTE</a:t>
            </a:r>
            <a:endParaRPr lang="en-US"/>
          </a:p>
        </p:txBody>
      </p:sp>
      <p:sp>
        <p:nvSpPr>
          <p:cNvPr id="11" name="TextBox 10">
            <a:extLst>
              <a:ext uri="{FF2B5EF4-FFF2-40B4-BE49-F238E27FC236}">
                <a16:creationId xmlns:a16="http://schemas.microsoft.com/office/drawing/2014/main" id="{F00E9141-7BCB-EA0F-65D2-BFC279CB73A0}"/>
              </a:ext>
            </a:extLst>
          </p:cNvPr>
          <p:cNvSpPr txBox="1"/>
          <p:nvPr/>
        </p:nvSpPr>
        <p:spPr>
          <a:xfrm>
            <a:off x="5335837" y="2199759"/>
            <a:ext cx="25750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idiopathic (unprovoked)</a:t>
            </a:r>
          </a:p>
        </p:txBody>
      </p:sp>
      <p:sp>
        <p:nvSpPr>
          <p:cNvPr id="12" name="TextBox 11">
            <a:extLst>
              <a:ext uri="{FF2B5EF4-FFF2-40B4-BE49-F238E27FC236}">
                <a16:creationId xmlns:a16="http://schemas.microsoft.com/office/drawing/2014/main" id="{2D404144-4B1D-3AB4-DC5E-F02E9FAB8064}"/>
              </a:ext>
            </a:extLst>
          </p:cNvPr>
          <p:cNvSpPr txBox="1"/>
          <p:nvPr/>
        </p:nvSpPr>
        <p:spPr>
          <a:xfrm>
            <a:off x="5479939" y="4049211"/>
            <a:ext cx="22868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Secondary (provoked)</a:t>
            </a:r>
          </a:p>
        </p:txBody>
      </p:sp>
      <p:sp>
        <p:nvSpPr>
          <p:cNvPr id="7" name="Footer Placeholder 6">
            <a:extLst>
              <a:ext uri="{FF2B5EF4-FFF2-40B4-BE49-F238E27FC236}">
                <a16:creationId xmlns:a16="http://schemas.microsoft.com/office/drawing/2014/main" id="{72C42E79-FA62-DC68-A655-333AB221A49B}"/>
              </a:ext>
            </a:extLst>
          </p:cNvPr>
          <p:cNvSpPr>
            <a:spLocks noGrp="1"/>
          </p:cNvSpPr>
          <p:nvPr>
            <p:ph type="ftr" sz="quarter" idx="3"/>
          </p:nvPr>
        </p:nvSpPr>
        <p:spPr/>
        <p:txBody>
          <a:bodyPr/>
          <a:lstStyle/>
          <a:p>
            <a:r>
              <a:rPr lang="en-US" dirty="0"/>
              <a:t>Prandoni P, et al. </a:t>
            </a:r>
            <a:r>
              <a:rPr lang="en-US" i="1" dirty="0"/>
              <a:t>Haematologica</a:t>
            </a:r>
            <a:r>
              <a:rPr lang="en-US" dirty="0"/>
              <a:t>. 2007;92(2):199-205. </a:t>
            </a:r>
          </a:p>
        </p:txBody>
      </p:sp>
      <p:sp>
        <p:nvSpPr>
          <p:cNvPr id="3" name="Oval 2">
            <a:extLst>
              <a:ext uri="{FF2B5EF4-FFF2-40B4-BE49-F238E27FC236}">
                <a16:creationId xmlns:a16="http://schemas.microsoft.com/office/drawing/2014/main" id="{66989244-A55A-8D55-B125-E0374FD47518}"/>
              </a:ext>
            </a:extLst>
          </p:cNvPr>
          <p:cNvSpPr/>
          <p:nvPr/>
        </p:nvSpPr>
        <p:spPr>
          <a:xfrm>
            <a:off x="4182751" y="5063622"/>
            <a:ext cx="173421" cy="178566"/>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A18626A-CA3B-82CA-5C7A-C1C2451E495A}"/>
              </a:ext>
            </a:extLst>
          </p:cNvPr>
          <p:cNvSpPr txBox="1"/>
          <p:nvPr/>
        </p:nvSpPr>
        <p:spPr>
          <a:xfrm>
            <a:off x="4535291" y="5242188"/>
            <a:ext cx="2575035" cy="523220"/>
          </a:xfrm>
          <a:prstGeom prst="rect">
            <a:avLst/>
          </a:prstGeom>
          <a:solidFill>
            <a:schemeClr val="accent3">
              <a:lumMod val="20000"/>
              <a:lumOff val="80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ea typeface="+mn-ea"/>
                <a:cs typeface="+mn-cs"/>
              </a:rPr>
              <a:t>Provoked VTE – recurrence rate at 2 years = 10%</a:t>
            </a:r>
          </a:p>
        </p:txBody>
      </p:sp>
      <p:sp>
        <p:nvSpPr>
          <p:cNvPr id="6" name="Oval 5">
            <a:extLst>
              <a:ext uri="{FF2B5EF4-FFF2-40B4-BE49-F238E27FC236}">
                <a16:creationId xmlns:a16="http://schemas.microsoft.com/office/drawing/2014/main" id="{7A4D41D7-CBC4-1ACB-12E6-CB69876A6CBE}"/>
              </a:ext>
            </a:extLst>
          </p:cNvPr>
          <p:cNvSpPr/>
          <p:nvPr/>
        </p:nvSpPr>
        <p:spPr>
          <a:xfrm>
            <a:off x="5001947" y="4014772"/>
            <a:ext cx="2286830" cy="715208"/>
          </a:xfrm>
          <a:prstGeom prst="ellipse">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795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letter&#10;&#10;Description automatically generated">
            <a:extLst>
              <a:ext uri="{FF2B5EF4-FFF2-40B4-BE49-F238E27FC236}">
                <a16:creationId xmlns:a16="http://schemas.microsoft.com/office/drawing/2014/main" id="{689DBD1B-04C7-D044-AD13-E8A0492F8764}"/>
              </a:ext>
            </a:extLst>
          </p:cNvPr>
          <p:cNvPicPr>
            <a:picLocks noChangeAspect="1"/>
          </p:cNvPicPr>
          <p:nvPr/>
        </p:nvPicPr>
        <p:blipFill>
          <a:blip r:embed="rId3"/>
          <a:stretch>
            <a:fillRect/>
          </a:stretch>
        </p:blipFill>
        <p:spPr>
          <a:xfrm>
            <a:off x="545881" y="129514"/>
            <a:ext cx="11370206" cy="6208986"/>
          </a:xfrm>
          <a:prstGeom prst="rect">
            <a:avLst/>
          </a:prstGeom>
        </p:spPr>
      </p:pic>
      <p:sp>
        <p:nvSpPr>
          <p:cNvPr id="4" name="TextBox 3">
            <a:extLst>
              <a:ext uri="{FF2B5EF4-FFF2-40B4-BE49-F238E27FC236}">
                <a16:creationId xmlns:a16="http://schemas.microsoft.com/office/drawing/2014/main" id="{7839504C-2652-8B4A-82C4-825D49DA2EFE}"/>
              </a:ext>
            </a:extLst>
          </p:cNvPr>
          <p:cNvSpPr txBox="1"/>
          <p:nvPr/>
        </p:nvSpPr>
        <p:spPr>
          <a:xfrm>
            <a:off x="2777030" y="6018469"/>
            <a:ext cx="108782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2015</a:t>
            </a:r>
          </a:p>
        </p:txBody>
      </p:sp>
      <p:sp>
        <p:nvSpPr>
          <p:cNvPr id="2" name="TextBox 1">
            <a:extLst>
              <a:ext uri="{FF2B5EF4-FFF2-40B4-BE49-F238E27FC236}">
                <a16:creationId xmlns:a16="http://schemas.microsoft.com/office/drawing/2014/main" id="{116CED32-EAFE-1449-A8DB-A59956594B7D}"/>
              </a:ext>
            </a:extLst>
          </p:cNvPr>
          <p:cNvSpPr txBox="1"/>
          <p:nvPr/>
        </p:nvSpPr>
        <p:spPr>
          <a:xfrm>
            <a:off x="6096000" y="4712032"/>
            <a:ext cx="5820087" cy="1938992"/>
          </a:xfrm>
          <a:prstGeom prst="rect">
            <a:avLst/>
          </a:prstGeom>
          <a:solidFill>
            <a:schemeClr val="accent3">
              <a:lumMod val="20000"/>
              <a:lumOff val="80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ea typeface="+mn-ea"/>
                <a:cs typeface="+mn-cs"/>
              </a:rPr>
              <a:t>In conclusion</a:t>
            </a:r>
            <a:r>
              <a:rPr kumimoji="0" lang="en-US" sz="2000" b="0" i="0" u="none" strike="noStrike" kern="1200" cap="none" spc="0" normalizeH="0" baseline="0" noProof="0" dirty="0">
                <a:ln>
                  <a:noFill/>
                </a:ln>
                <a:solidFill>
                  <a:prstClr val="black"/>
                </a:solidFill>
                <a:effectLst/>
                <a:uLnTx/>
                <a:uFillTx/>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 RVT doubles risk of recurrent VTE, PTS, and arterial thrombosis</a:t>
            </a:r>
            <a:endParaRPr kumimoji="0" lang="en-US" sz="2000" b="0" i="0" u="none" strike="noStrike" kern="1200" cap="none" spc="0" normalizeH="0" baseline="0" noProof="0" dirty="0">
              <a:ln>
                <a:noFill/>
              </a:ln>
              <a:solidFill>
                <a:srgbClr val="FF000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Males, previous VTE, and extensive thrombosis are independent risk factors for RVT development</a:t>
            </a:r>
            <a:endParaRPr kumimoji="0" lang="en-US" sz="2000" b="0" i="0" u="none" strike="noStrike" kern="1200" cap="none" spc="0" normalizeH="0" baseline="0" noProof="0" dirty="0">
              <a:ln>
                <a:noFill/>
              </a:ln>
              <a:solidFill>
                <a:srgbClr val="FF0000"/>
              </a:solidFill>
              <a:effectLst/>
              <a:uLnTx/>
              <a:uFillTx/>
              <a:ea typeface="+mn-ea"/>
              <a:cs typeface="+mn-cs"/>
            </a:endParaRPr>
          </a:p>
        </p:txBody>
      </p:sp>
    </p:spTree>
    <p:extLst>
      <p:ext uri="{BB962C8B-B14F-4D97-AF65-F5344CB8AC3E}">
        <p14:creationId xmlns:p14="http://schemas.microsoft.com/office/powerpoint/2010/main" val="1354948364"/>
      </p:ext>
    </p:extLst>
  </p:cSld>
  <p:clrMapOvr>
    <a:masterClrMapping/>
  </p:clrMapOvr>
</p:sld>
</file>

<file path=ppt/theme/theme1.xml><?xml version="1.0" encoding="utf-8"?>
<a:theme xmlns:a="http://schemas.openxmlformats.org/drawingml/2006/main" name="DHOTG23">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3" id="{4F8807A5-9D20-CA40-B22D-639EC824FF87}" vid="{0FB61829-1EC4-F14C-8657-B4A34D8BFB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5" ma:contentTypeDescription="Create a new document." ma:contentTypeScope="" ma:versionID="253f81baf9dbeeb19c3962fd02be5c00">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6fed9c7c03c97ba4c9dbb438d9c3bb9b"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EE5D3C-CE31-49AE-8C2D-11E20DDCF7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E407A7-98C0-441F-89F5-990F1A49A711}">
  <ds:schemaRefs>
    <ds:schemaRef ds:uri="a9d8bbac-cce3-475c-b9fe-65ecbcec7edd"/>
    <ds:schemaRef ds:uri="http://schemas.microsoft.com/office/infopath/2007/PartnerControls"/>
    <ds:schemaRef ds:uri="http://schemas.microsoft.com/office/2006/documentManagement/types"/>
    <ds:schemaRef ds:uri="http://purl.org/dc/dcmitype/"/>
    <ds:schemaRef ds:uri="http://purl.org/dc/elements/1.1/"/>
    <ds:schemaRef ds:uri="f55e9ad1-4522-4e5b-8d2e-6f450f6d945f"/>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FC5359B-EB2E-426C-B291-10EE47433A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Theme3</Template>
  <TotalTime>811</TotalTime>
  <Words>2074</Words>
  <Application>Microsoft Office PowerPoint</Application>
  <PresentationFormat>Widescreen</PresentationFormat>
  <Paragraphs>177</Paragraphs>
  <Slides>23</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Baskerville</vt:lpstr>
      <vt:lpstr>Calibri</vt:lpstr>
      <vt:lpstr>Calibri Light</vt:lpstr>
      <vt:lpstr>Century Gothic</vt:lpstr>
      <vt:lpstr>Times New Roman</vt:lpstr>
      <vt:lpstr>Trebuchet MS</vt:lpstr>
      <vt:lpstr>DHOTG23</vt:lpstr>
      <vt:lpstr>Office Theme</vt:lpstr>
      <vt:lpstr>Case Time!  VTE Prophylaxis  Post-Hip Replacement</vt:lpstr>
      <vt:lpstr>PowerPoint Presentation</vt:lpstr>
      <vt:lpstr>Disclaimer</vt:lpstr>
      <vt:lpstr>Total hip replacement two weeks ago...</vt:lpstr>
      <vt:lpstr>PowerPoint Presentation</vt:lpstr>
      <vt:lpstr>QUESTIONS</vt:lpstr>
      <vt:lpstr>Cumulative Incidence of Recurrent VTE in Patients with Idiopathic (unprovoked) and Secondary (provoked) VTE</vt:lpstr>
      <vt:lpstr>Cumulative Incidence of Recurrent VTE in Patients with Idiopathic (unprovoked) and Secondary (provoked) VTE</vt:lpstr>
      <vt:lpstr>PowerPoint Presentation</vt:lpstr>
      <vt:lpstr>EINSTEIN CHOICE</vt:lpstr>
      <vt:lpstr>EINSTEIN CHOICE</vt:lpstr>
      <vt:lpstr>EINSTEIN CHOICE</vt:lpstr>
      <vt:lpstr>CASE REVIEW:</vt:lpstr>
      <vt:lpstr>Risk of Thrombosis:</vt:lpstr>
      <vt:lpstr>PowerPoint Presentation</vt:lpstr>
      <vt:lpstr>PowerPoint Presentation</vt:lpstr>
      <vt:lpstr>PowerPoint Presentation</vt:lpstr>
      <vt:lpstr>PowerPoint Presentation</vt:lpstr>
      <vt:lpstr>PowerPoint Presentation</vt:lpstr>
      <vt:lpstr>TIMING OF VTE PROPHYLAXIS IN THE SETTING OF THA/TKA:</vt:lpstr>
      <vt:lpstr>Choosing an Agent for VTE Prophylaxis  After THA:</vt:lpstr>
      <vt:lpstr>CONCLUSIONS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Time!  VTE Prophylaxis  Post-Hip Replacement</dc:title>
  <dc:subject/>
  <dc:creator>MedEd On The Go</dc:creator>
  <cp:keywords/>
  <dc:description/>
  <cp:lastModifiedBy>Susan Diaz</cp:lastModifiedBy>
  <cp:revision>63</cp:revision>
  <dcterms:created xsi:type="dcterms:W3CDTF">2017-09-06T16:07:56Z</dcterms:created>
  <dcterms:modified xsi:type="dcterms:W3CDTF">2024-03-29T20:24:13Z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ies>
</file>