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4"/>
    <p:sldMasterId id="2147483683" r:id="rId5"/>
  </p:sldMasterIdLst>
  <p:notesMasterIdLst>
    <p:notesMasterId r:id="rId14"/>
  </p:notesMasterIdLst>
  <p:sldIdLst>
    <p:sldId id="256" r:id="rId6"/>
    <p:sldId id="418" r:id="rId7"/>
    <p:sldId id="417" r:id="rId8"/>
    <p:sldId id="411" r:id="rId9"/>
    <p:sldId id="412" r:id="rId10"/>
    <p:sldId id="414" r:id="rId11"/>
    <p:sldId id="413"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720" userDrawn="1">
          <p15:clr>
            <a:srgbClr val="A4A3A4"/>
          </p15:clr>
        </p15:guide>
        <p15:guide id="4" pos="52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yropoulos, Alex" initials="SA" lastIdx="1" clrIdx="0">
    <p:extLst>
      <p:ext uri="{19B8F6BF-5375-455C-9EA6-DF929625EA0E}">
        <p15:presenceInfo xmlns:p15="http://schemas.microsoft.com/office/powerpoint/2012/main" userId="S::Aspyropoul@northwell.edu::0ae3c06c-5888-4953-a134-2354d84d3ab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1A31"/>
    <a:srgbClr val="DF1918"/>
    <a:srgbClr val="E68229"/>
    <a:srgbClr val="4D4E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8912EA-F3CF-A64D-83D6-C39158EA753C}" v="4" dt="2024-03-29T15:35:16.056"/>
  </p1510:revLst>
</p1510:revInfo>
</file>

<file path=ppt/tableStyles.xml><?xml version="1.0" encoding="utf-8"?>
<a:tblStyleLst xmlns:a="http://schemas.openxmlformats.org/drawingml/2006/main" def="{5C22544A-7EE6-4342-B048-85BDC9FD1C3A}">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1724" autoAdjust="0"/>
    <p:restoredTop sz="80680" autoAdjust="0"/>
  </p:normalViewPr>
  <p:slideViewPr>
    <p:cSldViewPr snapToGrid="0">
      <p:cViewPr varScale="1">
        <p:scale>
          <a:sx n="85" d="100"/>
          <a:sy n="85" d="100"/>
        </p:scale>
        <p:origin x="1698" y="96"/>
      </p:cViewPr>
      <p:guideLst>
        <p:guide orient="horz" pos="2160"/>
        <p:guide pos="3840"/>
        <p:guide orient="horz" pos="720"/>
        <p:guide pos="528"/>
      </p:guideLst>
    </p:cSldViewPr>
  </p:slideViewPr>
  <p:notesTextViewPr>
    <p:cViewPr>
      <p:scale>
        <a:sx n="1" d="1"/>
        <a:sy n="1" d="1"/>
      </p:scale>
      <p:origin x="0" y="0"/>
    </p:cViewPr>
  </p:notesTextViewPr>
  <p:sorterViewPr>
    <p:cViewPr>
      <p:scale>
        <a:sx n="130" d="100"/>
        <a:sy n="13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1A463A-09CC-43CF-A018-6FF5DE8B189F}" type="datetimeFigureOut">
              <a:rPr lang="en-US" smtClean="0"/>
              <a:t>3/29/2024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F9E5F7-0786-4CD1-8C66-FA90B52901B3}" type="slidenum">
              <a:rPr lang="en-US" smtClean="0"/>
              <a:t>‹#›</a:t>
            </a:fld>
            <a:endParaRPr lang="en-US"/>
          </a:p>
        </p:txBody>
      </p:sp>
    </p:spTree>
    <p:extLst>
      <p:ext uri="{BB962C8B-B14F-4D97-AF65-F5344CB8AC3E}">
        <p14:creationId xmlns:p14="http://schemas.microsoft.com/office/powerpoint/2010/main" val="2008594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b">
            <a:normAutofit/>
          </a:bodyPr>
          <a:lstStyle>
            <a:lvl1pPr>
              <a:defRPr sz="48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8" name="Picture 7">
            <a:extLst>
              <a:ext uri="{FF2B5EF4-FFF2-40B4-BE49-F238E27FC236}">
                <a16:creationId xmlns:a16="http://schemas.microsoft.com/office/drawing/2014/main" id="{3390C64D-9995-4CD5-AD94-B104F638C549}"/>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D547F72E-5064-4C5E-AB7F-BE55D321DEED}"/>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cxnSp>
        <p:nvCxnSpPr>
          <p:cNvPr id="3" name="Straight Connector 2">
            <a:extLst>
              <a:ext uri="{FF2B5EF4-FFF2-40B4-BE49-F238E27FC236}">
                <a16:creationId xmlns:a16="http://schemas.microsoft.com/office/drawing/2014/main" id="{214C0679-30D2-9282-F9FF-71A7D4E912D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AD39D127-A968-0CDD-9735-F86511AF029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5" name="Picture 4">
            <a:extLst>
              <a:ext uri="{FF2B5EF4-FFF2-40B4-BE49-F238E27FC236}">
                <a16:creationId xmlns:a16="http://schemas.microsoft.com/office/drawing/2014/main" id="{A4FA2214-E061-12E8-FAC9-5DDF61443AF1}"/>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1410160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Footer Placeholder 4">
            <a:extLst>
              <a:ext uri="{FF2B5EF4-FFF2-40B4-BE49-F238E27FC236}">
                <a16:creationId xmlns:a16="http://schemas.microsoft.com/office/drawing/2014/main" id="{53A0B1A1-466A-4562-8ACB-1D04390A0324}"/>
              </a:ext>
            </a:extLst>
          </p:cNvPr>
          <p:cNvSpPr>
            <a:spLocks noGrp="1"/>
          </p:cNvSpPr>
          <p:nvPr>
            <p:ph type="ftr" sz="quarter" idx="3"/>
          </p:nvPr>
        </p:nvSpPr>
        <p:spPr>
          <a:xfrm>
            <a:off x="838199" y="6356350"/>
            <a:ext cx="9067801" cy="365125"/>
          </a:xfrm>
          <a:prstGeom prst="rect">
            <a:avLst/>
          </a:prstGeom>
        </p:spPr>
        <p:txBody>
          <a:bodyPr vert="horz" lIns="91440" tIns="45720" rIns="91440" bIns="45720" rtlCol="0" anchor="b"/>
          <a:lstStyle>
            <a:lvl1pPr algn="l">
              <a:defRPr sz="12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18564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b">
            <a:normAutofit/>
          </a:bodyPr>
          <a:lstStyle>
            <a:lvl1pPr>
              <a:defRPr sz="4800">
                <a:solidFill>
                  <a:schemeClr val="accent1"/>
                </a:solidFill>
              </a:defRPr>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8" name="Picture 7">
            <a:extLst>
              <a:ext uri="{FF2B5EF4-FFF2-40B4-BE49-F238E27FC236}">
                <a16:creationId xmlns:a16="http://schemas.microsoft.com/office/drawing/2014/main" id="{3390C64D-9995-4CD5-AD94-B104F638C54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D547F72E-5064-4C5E-AB7F-BE55D321DEED}"/>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3070134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ctr">
            <a:normAutofit/>
          </a:bodyPr>
          <a:lstStyle>
            <a:lvl1pPr algn="ctr">
              <a:defRPr sz="4000">
                <a:solidFill>
                  <a:schemeClr val="accent1"/>
                </a:solidFill>
              </a:defRPr>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lgn="ctr">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7" name="Picture 6">
            <a:extLst>
              <a:ext uri="{FF2B5EF4-FFF2-40B4-BE49-F238E27FC236}">
                <a16:creationId xmlns:a16="http://schemas.microsoft.com/office/drawing/2014/main" id="{1FF9F2CB-EA79-4C5E-9229-EA26FA6FBE2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35EC796F-F356-478A-891A-18D91809F859}"/>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2011025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bg>
      <p:bgPr>
        <a:solidFill>
          <a:schemeClr val="bg1"/>
        </a:solidFill>
        <a:effectLst/>
      </p:bgPr>
    </p:bg>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BB2845A-FE0D-4248-9631-7DC48D0A2919}"/>
              </a:ext>
            </a:extLst>
          </p:cNvPr>
          <p:cNvSpPr>
            <a:spLocks noGrp="1"/>
          </p:cNvSpPr>
          <p:nvPr>
            <p:ph idx="1"/>
          </p:nvPr>
        </p:nvSpPr>
        <p:spPr>
          <a:xfrm>
            <a:off x="838200" y="1285336"/>
            <a:ext cx="10515600" cy="489162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Placeholder 1">
            <a:extLst>
              <a:ext uri="{FF2B5EF4-FFF2-40B4-BE49-F238E27FC236}">
                <a16:creationId xmlns:a16="http://schemas.microsoft.com/office/drawing/2014/main" id="{78B0C919-FF28-42EE-A4DF-11CA0D523EAD}"/>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5" name="Footer Placeholder 4">
            <a:extLst>
              <a:ext uri="{FF2B5EF4-FFF2-40B4-BE49-F238E27FC236}">
                <a16:creationId xmlns:a16="http://schemas.microsoft.com/office/drawing/2014/main" id="{25AFDC72-9DA5-4DD9-88B4-F37DFF4DB492}"/>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16345217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838200" y="1285335"/>
            <a:ext cx="5181600" cy="4891628"/>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6172200" y="1285335"/>
            <a:ext cx="5181600" cy="4891628"/>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Placeholder 1">
            <a:extLst>
              <a:ext uri="{FF2B5EF4-FFF2-40B4-BE49-F238E27FC236}">
                <a16:creationId xmlns:a16="http://schemas.microsoft.com/office/drawing/2014/main" id="{A0B7BC85-F755-4A96-AA38-4AA14AE96193}"/>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5" name="Footer Placeholder 4">
            <a:extLst>
              <a:ext uri="{FF2B5EF4-FFF2-40B4-BE49-F238E27FC236}">
                <a16:creationId xmlns:a16="http://schemas.microsoft.com/office/drawing/2014/main" id="{D9C0F7D2-D936-4BA8-B82F-8A02FEEA9309}"/>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570348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839788" y="1285337"/>
            <a:ext cx="5157787"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839788" y="1871932"/>
            <a:ext cx="5157787" cy="4317731"/>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6172200" y="1285336"/>
            <a:ext cx="5183188"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6172200" y="1871932"/>
            <a:ext cx="5183188" cy="4317731"/>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27475190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10" name="Text Placeholder 2">
            <a:extLst>
              <a:ext uri="{FF2B5EF4-FFF2-40B4-BE49-F238E27FC236}">
                <a16:creationId xmlns:a16="http://schemas.microsoft.com/office/drawing/2014/main" id="{692CD1B3-C283-4C18-A693-4DACAD9CCFEB}"/>
              </a:ext>
            </a:extLst>
          </p:cNvPr>
          <p:cNvSpPr>
            <a:spLocks noGrp="1"/>
          </p:cNvSpPr>
          <p:nvPr>
            <p:ph idx="1"/>
          </p:nvPr>
        </p:nvSpPr>
        <p:spPr>
          <a:xfrm>
            <a:off x="838200" y="1285336"/>
            <a:ext cx="5257800" cy="489162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2">
            <a:extLst>
              <a:ext uri="{FF2B5EF4-FFF2-40B4-BE49-F238E27FC236}">
                <a16:creationId xmlns:a16="http://schemas.microsoft.com/office/drawing/2014/main" id="{2D4DDA58-530A-42D0-A3D9-A3B40B587272}"/>
              </a:ext>
            </a:extLst>
          </p:cNvPr>
          <p:cNvSpPr>
            <a:spLocks noGrp="1"/>
          </p:cNvSpPr>
          <p:nvPr>
            <p:ph type="pic" idx="11"/>
          </p:nvPr>
        </p:nvSpPr>
        <p:spPr>
          <a:xfrm>
            <a:off x="6273434" y="1279682"/>
            <a:ext cx="5080366"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Tree>
    <p:extLst>
      <p:ext uri="{BB962C8B-B14F-4D97-AF65-F5344CB8AC3E}">
        <p14:creationId xmlns:p14="http://schemas.microsoft.com/office/powerpoint/2010/main" val="28186733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1999" cy="1257300"/>
          </a:xfrm>
          <a:noFill/>
          <a:ln>
            <a:noFill/>
          </a:ln>
        </p:spPr>
        <p:txBody>
          <a:bodyPr vert="horz" wrap="square" lIns="91440" tIns="137160" rIns="91440" bIns="0" numCol="1" anchor="t" anchorCtr="0" compatLnSpc="1">
            <a:prstTxWarp prst="textNoShape">
              <a:avLst/>
            </a:prstTxWarp>
          </a:bodyPr>
          <a:lstStyle>
            <a:lvl1pPr>
              <a:defRPr lang="en-US" dirty="0"/>
            </a:lvl1pPr>
          </a:lstStyle>
          <a:p>
            <a:pPr lvl="0" eaLnBrk="1" hangingPunct="1"/>
            <a:r>
              <a:rPr lang="en-US" dirty="0"/>
              <a:t>Click to edit Master title style</a:t>
            </a:r>
          </a:p>
        </p:txBody>
      </p:sp>
      <p:sp>
        <p:nvSpPr>
          <p:cNvPr id="3" name="Content Placeholder 2"/>
          <p:cNvSpPr>
            <a:spLocks noGrp="1"/>
          </p:cNvSpPr>
          <p:nvPr>
            <p:ph idx="1"/>
          </p:nvPr>
        </p:nvSpPr>
        <p:spPr>
          <a:noFill/>
          <a:ln>
            <a:noFill/>
          </a:ln>
        </p:spPr>
        <p:txBody>
          <a:bodyPr vert="horz" wrap="square" lIns="0" tIns="0" rIns="0" bIns="0" numCol="1" anchor="t" anchorCtr="0" compatLnSpc="1">
            <a:prstTxWarp prst="textNoShape">
              <a:avLst/>
            </a:prstTxWarp>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10" hasCustomPrompt="1"/>
          </p:nvPr>
        </p:nvSpPr>
        <p:spPr>
          <a:xfrm>
            <a:off x="0" y="6544069"/>
            <a:ext cx="12192000" cy="313932"/>
          </a:xfrm>
          <a:noFill/>
          <a:ln>
            <a:noFill/>
          </a:ln>
        </p:spPr>
        <p:txBody>
          <a:bodyPr vert="horz" wrap="square" lIns="91440" tIns="45720" rIns="91440" bIns="45720" numCol="1" rtlCol="0" anchor="b" anchorCtr="0" compatLnSpc="1">
            <a:prstTxWarp prst="textNoShape">
              <a:avLst/>
            </a:prstTxWarp>
            <a:spAutoFit/>
          </a:bodyPr>
          <a:lstStyle>
            <a:lvl1pPr marL="0" indent="0">
              <a:buNone/>
              <a:defRPr lang="en-US" sz="1600" b="1" dirty="0"/>
            </a:lvl1pPr>
          </a:lstStyle>
          <a:p>
            <a:pPr marL="233363" lvl="0" indent="-233363">
              <a:lnSpc>
                <a:spcPct val="90000"/>
              </a:lnSpc>
              <a:spcBef>
                <a:spcPts val="600"/>
              </a:spcBef>
            </a:pPr>
            <a:r>
              <a:rPr lang="en-US" dirty="0"/>
              <a:t>Click to edit Master text styles</a:t>
            </a:r>
          </a:p>
        </p:txBody>
      </p:sp>
      <p:pic>
        <p:nvPicPr>
          <p:cNvPr id="6" name="Picture 5">
            <a:extLst>
              <a:ext uri="{FF2B5EF4-FFF2-40B4-BE49-F238E27FC236}">
                <a16:creationId xmlns:a16="http://schemas.microsoft.com/office/drawing/2014/main" id="{7A6DF7C8-C97D-1544-80C3-50FE582C751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12188952" cy="106326"/>
          </a:xfrm>
          <a:prstGeom prst="rect">
            <a:avLst/>
          </a:prstGeom>
          <a:ln>
            <a:noFill/>
          </a:ln>
        </p:spPr>
      </p:pic>
    </p:spTree>
    <p:extLst>
      <p:ext uri="{BB962C8B-B14F-4D97-AF65-F5344CB8AC3E}">
        <p14:creationId xmlns:p14="http://schemas.microsoft.com/office/powerpoint/2010/main" val="4507868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1999" cy="1257300"/>
          </a:xfrm>
          <a:noFill/>
          <a:ln>
            <a:noFill/>
          </a:ln>
        </p:spPr>
        <p:txBody>
          <a:bodyPr vert="horz" wrap="square" lIns="91440" tIns="137160" rIns="91440" bIns="0" numCol="1" anchor="t" anchorCtr="0" compatLnSpc="1">
            <a:prstTxWarp prst="textNoShape">
              <a:avLst/>
            </a:prstTxWarp>
          </a:bodyPr>
          <a:lstStyle>
            <a:lvl1pPr>
              <a:defRPr lang="en-US" dirty="0"/>
            </a:lvl1pPr>
          </a:lstStyle>
          <a:p>
            <a:pPr lvl="0" eaLnBrk="1" hangingPunct="1"/>
            <a:r>
              <a:rPr lang="en-US" dirty="0"/>
              <a:t>Click to edit Master title style</a:t>
            </a:r>
          </a:p>
        </p:txBody>
      </p:sp>
      <p:sp>
        <p:nvSpPr>
          <p:cNvPr id="3" name="Content Placeholder 2"/>
          <p:cNvSpPr>
            <a:spLocks noGrp="1"/>
          </p:cNvSpPr>
          <p:nvPr>
            <p:ph idx="1"/>
          </p:nvPr>
        </p:nvSpPr>
        <p:spPr>
          <a:noFill/>
          <a:ln>
            <a:noFill/>
          </a:ln>
        </p:spPr>
        <p:txBody>
          <a:bodyPr vert="horz" wrap="square" lIns="0" tIns="0" rIns="0" bIns="0" numCol="1" anchor="t" anchorCtr="0" compatLnSpc="1">
            <a:prstTxWarp prst="textNoShape">
              <a:avLst/>
            </a:prstTxWarp>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10" hasCustomPrompt="1"/>
          </p:nvPr>
        </p:nvSpPr>
        <p:spPr>
          <a:xfrm>
            <a:off x="0" y="6544069"/>
            <a:ext cx="12192000" cy="313932"/>
          </a:xfrm>
          <a:noFill/>
          <a:ln>
            <a:noFill/>
          </a:ln>
        </p:spPr>
        <p:txBody>
          <a:bodyPr vert="horz" wrap="square" lIns="91440" tIns="45720" rIns="91440" bIns="45720" numCol="1" rtlCol="0" anchor="b" anchorCtr="0" compatLnSpc="1">
            <a:prstTxWarp prst="textNoShape">
              <a:avLst/>
            </a:prstTxWarp>
            <a:spAutoFit/>
          </a:bodyPr>
          <a:lstStyle>
            <a:lvl1pPr marL="0" indent="0">
              <a:buNone/>
              <a:defRPr lang="en-US" sz="1600" b="1" dirty="0"/>
            </a:lvl1pPr>
          </a:lstStyle>
          <a:p>
            <a:pPr marL="233363" lvl="0" indent="-233363">
              <a:lnSpc>
                <a:spcPct val="90000"/>
              </a:lnSpc>
              <a:spcBef>
                <a:spcPts val="600"/>
              </a:spcBef>
            </a:pPr>
            <a:r>
              <a:rPr lang="en-US" dirty="0"/>
              <a:t>Click to edit Master text styles</a:t>
            </a:r>
          </a:p>
        </p:txBody>
      </p:sp>
      <p:pic>
        <p:nvPicPr>
          <p:cNvPr id="6" name="Picture 5">
            <a:extLst>
              <a:ext uri="{FF2B5EF4-FFF2-40B4-BE49-F238E27FC236}">
                <a16:creationId xmlns:a16="http://schemas.microsoft.com/office/drawing/2014/main" id="{7A6DF7C8-C97D-1544-80C3-50FE582C751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12188952" cy="106326"/>
          </a:xfrm>
          <a:prstGeom prst="rect">
            <a:avLst/>
          </a:prstGeom>
          <a:ln>
            <a:noFill/>
          </a:ln>
        </p:spPr>
      </p:pic>
    </p:spTree>
    <p:extLst>
      <p:ext uri="{BB962C8B-B14F-4D97-AF65-F5344CB8AC3E}">
        <p14:creationId xmlns:p14="http://schemas.microsoft.com/office/powerpoint/2010/main" val="11934433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op Bar">
    <p:spTree>
      <p:nvGrpSpPr>
        <p:cNvPr id="1" name=""/>
        <p:cNvGrpSpPr/>
        <p:nvPr/>
      </p:nvGrpSpPr>
      <p:grpSpPr>
        <a:xfrm>
          <a:off x="0" y="0"/>
          <a:ext cx="0" cy="0"/>
          <a:chOff x="0" y="0"/>
          <a:chExt cx="0" cy="0"/>
        </a:xfrm>
      </p:grpSpPr>
      <p:sp>
        <p:nvSpPr>
          <p:cNvPr id="5" name="Picture 3" descr="shutterstock_14178088.jpg"/>
          <p:cNvSpPr>
            <a:spLocks noChangeAspect="1"/>
          </p:cNvSpPr>
          <p:nvPr userDrawn="1"/>
        </p:nvSpPr>
        <p:spPr bwMode="auto">
          <a:xfrm>
            <a:off x="0" y="1"/>
            <a:ext cx="12192000" cy="12620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2489" dirty="0"/>
          </a:p>
        </p:txBody>
      </p:sp>
      <p:sp>
        <p:nvSpPr>
          <p:cNvPr id="8" name="Picture 4" descr="shutterstock_14178088.jpg"/>
          <p:cNvSpPr>
            <a:spLocks noChangeAspect="1"/>
          </p:cNvSpPr>
          <p:nvPr userDrawn="1"/>
        </p:nvSpPr>
        <p:spPr bwMode="auto">
          <a:xfrm flipH="1">
            <a:off x="0" y="0"/>
            <a:ext cx="12192000" cy="1168400"/>
          </a:xfrm>
          <a:prstGeom prst="rect">
            <a:avLst/>
          </a:prstGeom>
          <a:noFill/>
          <a:ln>
            <a:noFill/>
          </a:ln>
          <a:extLst>
            <a:ext uri="{909E8E84-426E-40dd-AFC4-6F175D3DCCD1}">
              <a14:hiddenFill xmlns:a14="http://schemas.microsoft.com/office/drawing/2010/main" xmlns="">
                <a:solidFill>
                  <a:srgbClr val="FFFFFF">
                    <a:alpha val="28000"/>
                  </a:srgbClr>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2489" dirty="0"/>
          </a:p>
        </p:txBody>
      </p:sp>
      <p:sp>
        <p:nvSpPr>
          <p:cNvPr id="7" name="Text Placeholder 4"/>
          <p:cNvSpPr>
            <a:spLocks noGrp="1"/>
          </p:cNvSpPr>
          <p:nvPr>
            <p:ph type="body" sz="quarter" idx="10" hasCustomPrompt="1"/>
          </p:nvPr>
        </p:nvSpPr>
        <p:spPr>
          <a:xfrm>
            <a:off x="0" y="6544069"/>
            <a:ext cx="12192000" cy="313932"/>
          </a:xfrm>
          <a:noFill/>
          <a:ln>
            <a:noFill/>
          </a:ln>
        </p:spPr>
        <p:txBody>
          <a:bodyPr vert="horz" wrap="square" lIns="91440" tIns="45720" rIns="91440" bIns="45720" numCol="1" rtlCol="0" anchor="b" anchorCtr="0" compatLnSpc="1">
            <a:prstTxWarp prst="textNoShape">
              <a:avLst/>
            </a:prstTxWarp>
            <a:spAutoFit/>
          </a:bodyPr>
          <a:lstStyle>
            <a:lvl1pPr marL="0" indent="0">
              <a:buNone/>
              <a:defRPr lang="en-US" sz="1600" b="1" dirty="0"/>
            </a:lvl1pPr>
          </a:lstStyle>
          <a:p>
            <a:pPr marL="233363" lvl="0" indent="-233363">
              <a:lnSpc>
                <a:spcPct val="90000"/>
              </a:lnSpc>
              <a:spcBef>
                <a:spcPts val="600"/>
              </a:spcBef>
            </a:pPr>
            <a:r>
              <a:rPr lang="en-US" dirty="0"/>
              <a:t>Click to edit Master text styles</a:t>
            </a:r>
          </a:p>
        </p:txBody>
      </p:sp>
      <p:pic>
        <p:nvPicPr>
          <p:cNvPr id="9" name="Picture 8">
            <a:extLst>
              <a:ext uri="{FF2B5EF4-FFF2-40B4-BE49-F238E27FC236}">
                <a16:creationId xmlns:a16="http://schemas.microsoft.com/office/drawing/2014/main" id="{219FDE5A-2312-D540-9CE5-B68B9BE37E32}"/>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12188952" cy="106326"/>
          </a:xfrm>
          <a:prstGeom prst="rect">
            <a:avLst/>
          </a:prstGeom>
          <a:ln>
            <a:noFill/>
          </a:ln>
        </p:spPr>
      </p:pic>
    </p:spTree>
    <p:extLst>
      <p:ext uri="{BB962C8B-B14F-4D97-AF65-F5344CB8AC3E}">
        <p14:creationId xmlns:p14="http://schemas.microsoft.com/office/powerpoint/2010/main" val="91073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ctr">
            <a:normAutofit/>
          </a:bodyPr>
          <a:lstStyle>
            <a:lvl1pPr algn="ctr">
              <a:defRPr sz="40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lgn="ctr">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7" name="Picture 6">
            <a:extLst>
              <a:ext uri="{FF2B5EF4-FFF2-40B4-BE49-F238E27FC236}">
                <a16:creationId xmlns:a16="http://schemas.microsoft.com/office/drawing/2014/main" id="{1FF9F2CB-EA79-4C5E-9229-EA26FA6FBE2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35EC796F-F356-478A-891A-18D91809F85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cxnSp>
        <p:nvCxnSpPr>
          <p:cNvPr id="3" name="Straight Connector 2">
            <a:extLst>
              <a:ext uri="{FF2B5EF4-FFF2-40B4-BE49-F238E27FC236}">
                <a16:creationId xmlns:a16="http://schemas.microsoft.com/office/drawing/2014/main" id="{6A31A216-24B2-8A10-25E2-A953D670501F}"/>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E86DFA9A-EE95-446E-B56B-E824F73938F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5" name="Picture 4">
            <a:extLst>
              <a:ext uri="{FF2B5EF4-FFF2-40B4-BE49-F238E27FC236}">
                <a16:creationId xmlns:a16="http://schemas.microsoft.com/office/drawing/2014/main" id="{D045C050-60EC-DDD4-B103-064F5F39C3E1}"/>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10448107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7840986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5570819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4669946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7034942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5557587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512364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6666215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8871874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92942613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970790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BB2845A-FE0D-4248-9631-7DC48D0A2919}"/>
              </a:ext>
            </a:extLst>
          </p:cNvPr>
          <p:cNvSpPr>
            <a:spLocks noGrp="1"/>
          </p:cNvSpPr>
          <p:nvPr>
            <p:ph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
            <a:extLst>
              <a:ext uri="{FF2B5EF4-FFF2-40B4-BE49-F238E27FC236}">
                <a16:creationId xmlns:a16="http://schemas.microsoft.com/office/drawing/2014/main" id="{78B0C919-FF28-42EE-A4DF-11CA0D523EAD}"/>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25AFDC72-9DA5-4DD9-88B4-F37DFF4DB492}"/>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1946982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876681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838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6172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A0B7BC85-F755-4A96-AA38-4AA14AE96193}"/>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D9C0F7D2-D936-4BA8-B82F-8A02FEEA9309}"/>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4217296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839788" y="1285337"/>
            <a:ext cx="5157787"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839788" y="1871932"/>
            <a:ext cx="5157787"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6172200" y="1285336"/>
            <a:ext cx="5183188"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6172200" y="1871932"/>
            <a:ext cx="5183188"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69037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10" name="Text Placeholder 2">
            <a:extLst>
              <a:ext uri="{FF2B5EF4-FFF2-40B4-BE49-F238E27FC236}">
                <a16:creationId xmlns:a16="http://schemas.microsoft.com/office/drawing/2014/main" id="{692CD1B3-C283-4C18-A693-4DACAD9CCFEB}"/>
              </a:ext>
            </a:extLst>
          </p:cNvPr>
          <p:cNvSpPr>
            <a:spLocks noGrp="1"/>
          </p:cNvSpPr>
          <p:nvPr>
            <p:ph idx="1"/>
          </p:nvPr>
        </p:nvSpPr>
        <p:spPr>
          <a:xfrm>
            <a:off x="838200" y="1285336"/>
            <a:ext cx="52578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2">
            <a:extLst>
              <a:ext uri="{FF2B5EF4-FFF2-40B4-BE49-F238E27FC236}">
                <a16:creationId xmlns:a16="http://schemas.microsoft.com/office/drawing/2014/main" id="{2D4DDA58-530A-42D0-A3D9-A3B40B587272}"/>
              </a:ext>
            </a:extLst>
          </p:cNvPr>
          <p:cNvSpPr>
            <a:spLocks noGrp="1"/>
          </p:cNvSpPr>
          <p:nvPr>
            <p:ph type="pic" idx="11"/>
          </p:nvPr>
        </p:nvSpPr>
        <p:spPr>
          <a:xfrm>
            <a:off x="6273434" y="1279682"/>
            <a:ext cx="5080366"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4185827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nchor="b"/>
          <a:lstStyle/>
          <a:p>
            <a:r>
              <a:rPr lang="en-US"/>
              <a:t>Click to edit Master title style</a:t>
            </a:r>
          </a:p>
        </p:txBody>
      </p:sp>
      <p:sp>
        <p:nvSpPr>
          <p:cNvPr id="4" name="Footer Placeholder 4">
            <a:extLst>
              <a:ext uri="{FF2B5EF4-FFF2-40B4-BE49-F238E27FC236}">
                <a16:creationId xmlns:a16="http://schemas.microsoft.com/office/drawing/2014/main" id="{431146AF-8FF0-4747-B739-33F15879AD10}"/>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1093853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9F3AEDD-038B-47AD-8D4C-6656F698AC5C}"/>
              </a:ext>
            </a:extLst>
          </p:cNvPr>
          <p:cNvSpPr/>
          <p:nvPr/>
        </p:nvSpPr>
        <p:spPr>
          <a:xfrm>
            <a:off x="9941169" y="6116638"/>
            <a:ext cx="2250832" cy="741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4">
            <a:extLst>
              <a:ext uri="{FF2B5EF4-FFF2-40B4-BE49-F238E27FC236}">
                <a16:creationId xmlns:a16="http://schemas.microsoft.com/office/drawing/2014/main" id="{0EEDB8C5-C704-4A0E-BB80-8B93D9EC2FD5}"/>
              </a:ext>
            </a:extLst>
          </p:cNvPr>
          <p:cNvSpPr>
            <a:spLocks noGrp="1"/>
          </p:cNvSpPr>
          <p:nvPr>
            <p:ph type="ftr" sz="quarter" idx="3"/>
          </p:nvPr>
        </p:nvSpPr>
        <p:spPr>
          <a:xfrm>
            <a:off x="838200" y="6356350"/>
            <a:ext cx="1051052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2" name="Rectangle 1">
            <a:extLst>
              <a:ext uri="{FF2B5EF4-FFF2-40B4-BE49-F238E27FC236}">
                <a16:creationId xmlns:a16="http://schemas.microsoft.com/office/drawing/2014/main" id="{BD74F4CE-395A-4073-FF24-4366DF594CB2}"/>
              </a:ext>
            </a:extLst>
          </p:cNvPr>
          <p:cNvSpPr/>
          <p:nvPr userDrawn="1"/>
        </p:nvSpPr>
        <p:spPr>
          <a:xfrm>
            <a:off x="9941169" y="6116638"/>
            <a:ext cx="2250832" cy="741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9307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B18091B2-691E-4F50-A189-2D612314C110}"/>
              </a:ext>
            </a:extLst>
          </p:cNvPr>
          <p:cNvSpPr>
            <a:spLocks noGrp="1"/>
          </p:cNvSpPr>
          <p:nvPr>
            <p:ph type="ftr" sz="quarter" idx="3"/>
          </p:nvPr>
        </p:nvSpPr>
        <p:spPr>
          <a:xfrm>
            <a:off x="838199" y="6356350"/>
            <a:ext cx="9037321" cy="365125"/>
          </a:xfrm>
          <a:prstGeom prst="rect">
            <a:avLst/>
          </a:prstGeom>
        </p:spPr>
        <p:txBody>
          <a:bodyPr vert="horz" lIns="91440" tIns="45720" rIns="91440" bIns="45720" rtlCol="0" anchor="b"/>
          <a:lstStyle>
            <a:lvl1pPr algn="l">
              <a:defRPr sz="12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2536128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10" name="Left Border">
            <a:extLst>
              <a:ext uri="{FF2B5EF4-FFF2-40B4-BE49-F238E27FC236}">
                <a16:creationId xmlns:a16="http://schemas.microsoft.com/office/drawing/2014/main" id="{77253CFD-18C2-49F0-A0AE-99A68668CF03}"/>
              </a:ext>
            </a:extLst>
          </p:cNvPr>
          <p:cNvPicPr>
            <a:picLocks noChangeAspect="1"/>
          </p:cNvPicPr>
          <p:nvPr/>
        </p:nvPicPr>
        <p:blipFill>
          <a:blip r:embed="rId21" cstate="screen">
            <a:extLst>
              <a:ext uri="{28A0092B-C50C-407E-A947-70E740481C1C}">
                <a14:useLocalDpi xmlns:a14="http://schemas.microsoft.com/office/drawing/2010/main"/>
              </a:ext>
            </a:extLst>
          </a:blip>
          <a:stretch>
            <a:fillRect/>
          </a:stretch>
        </p:blipFill>
        <p:spPr>
          <a:xfrm>
            <a:off x="0" y="0"/>
            <a:ext cx="411480" cy="6858000"/>
          </a:xfrm>
          <a:prstGeom prst="rect">
            <a:avLst/>
          </a:prstGeom>
        </p:spPr>
      </p:pic>
      <p:pic>
        <p:nvPicPr>
          <p:cNvPr id="4" name="Left Border">
            <a:extLst>
              <a:ext uri="{FF2B5EF4-FFF2-40B4-BE49-F238E27FC236}">
                <a16:creationId xmlns:a16="http://schemas.microsoft.com/office/drawing/2014/main" id="{4B5F180D-EC3E-D0D7-577C-1F7E1A7766F1}"/>
              </a:ext>
            </a:extLst>
          </p:cNvPr>
          <p:cNvPicPr>
            <a:picLocks noChangeAspect="1"/>
          </p:cNvPicPr>
          <p:nvPr userDrawn="1"/>
        </p:nvPicPr>
        <p:blipFill>
          <a:blip r:embed="rId21" cstate="screen">
            <a:extLst>
              <a:ext uri="{28A0092B-C50C-407E-A947-70E740481C1C}">
                <a14:useLocalDpi xmlns:a14="http://schemas.microsoft.com/office/drawing/2010/main"/>
              </a:ext>
            </a:extLst>
          </a:blip>
          <a:stretch>
            <a:fillRect/>
          </a:stretch>
        </p:blipFill>
        <p:spPr>
          <a:xfrm>
            <a:off x="0" y="0"/>
            <a:ext cx="411480" cy="6858000"/>
          </a:xfrm>
          <a:prstGeom prst="rect">
            <a:avLst/>
          </a:prstGeom>
        </p:spPr>
      </p:pic>
    </p:spTree>
    <p:extLst>
      <p:ext uri="{BB962C8B-B14F-4D97-AF65-F5344CB8AC3E}">
        <p14:creationId xmlns:p14="http://schemas.microsoft.com/office/powerpoint/2010/main" val="2131706207"/>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49" r:id="rId11"/>
    <p:sldLayoutId id="2147483665" r:id="rId12"/>
    <p:sldLayoutId id="2147483650" r:id="rId13"/>
    <p:sldLayoutId id="2147483652" r:id="rId14"/>
    <p:sldLayoutId id="2147483653" r:id="rId15"/>
    <p:sldLayoutId id="2147483663" r:id="rId16"/>
    <p:sldLayoutId id="2147483677" r:id="rId17"/>
    <p:sldLayoutId id="2147483678" r:id="rId18"/>
    <p:sldLayoutId id="2147483682" r:id="rId19"/>
  </p:sldLayoutIdLst>
  <p:hf sldNum="0" hdr="0" ftr="0" dt="0"/>
  <p:txStyles>
    <p:titleStyle>
      <a:lvl1pPr algn="l" defTabSz="914400" rtl="0" eaLnBrk="1" latinLnBrk="0" hangingPunct="1">
        <a:lnSpc>
          <a:spcPct val="90000"/>
        </a:lnSpc>
        <a:spcBef>
          <a:spcPct val="0"/>
        </a:spcBef>
        <a:buNone/>
        <a:defRPr sz="3600" b="1" i="0" kern="1200">
          <a:solidFill>
            <a:schemeClr val="accent1"/>
          </a:solidFill>
          <a:latin typeface="+mj-lt"/>
          <a:ea typeface="+mj-ea"/>
          <a:cs typeface="Calibri" panose="020F0502020204030204" pitchFamily="34" charset="0"/>
        </a:defRPr>
      </a:lvl1pPr>
    </p:titleStyle>
    <p:bodyStyle>
      <a:lvl1pPr marL="228600" indent="-228600" algn="l" defTabSz="914400" rtl="0" eaLnBrk="1" latinLnBrk="0" hangingPunct="1">
        <a:lnSpc>
          <a:spcPct val="100000"/>
        </a:lnSpc>
        <a:spcBef>
          <a:spcPts val="1000"/>
        </a:spcBef>
        <a:buClr>
          <a:schemeClr val="tx1"/>
        </a:buClr>
        <a:buFont typeface="Arial" panose="020B0604020202020204" pitchFamily="34" charset="0"/>
        <a:buChar char="•"/>
        <a:defRPr sz="2800" kern="1200">
          <a:solidFill>
            <a:schemeClr val="bg2">
              <a:lumMod val="25000"/>
            </a:schemeClr>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100000"/>
        </a:lnSpc>
        <a:spcBef>
          <a:spcPts val="500"/>
        </a:spcBef>
        <a:buClr>
          <a:schemeClr val="accent1"/>
        </a:buClr>
        <a:buFont typeface="Arial" panose="020B0604020202020204" pitchFamily="34" charset="0"/>
        <a:buChar char="•"/>
        <a:defRPr sz="2400" kern="1200">
          <a:solidFill>
            <a:schemeClr val="bg2">
              <a:lumMod val="25000"/>
            </a:schemeClr>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000" kern="1200">
          <a:solidFill>
            <a:schemeClr val="bg2">
              <a:lumMod val="25000"/>
            </a:schemeClr>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3/29/2024</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1908979629"/>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www.mededonthego.com/Video/program/1144" TargetMode="External"/><Relationship Id="rId7" Type="http://schemas.openxmlformats.org/officeDocument/2006/relationships/image" Target="../media/image6.sv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hyperlink" Target="mailto:support@MedEdOTG.com" TargetMode="External"/><Relationship Id="rId10" Type="http://schemas.openxmlformats.org/officeDocument/2006/relationships/image" Target="../media/image9.png"/><Relationship Id="rId4" Type="http://schemas.openxmlformats.org/officeDocument/2006/relationships/hyperlink" Target="http://www.mededonthego.com/" TargetMode="External"/><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2.png"/><Relationship Id="rId7" Type="http://schemas.openxmlformats.org/officeDocument/2006/relationships/hyperlink" Target="http://www.mededonthego.com/" TargetMode="External"/><Relationship Id="rId2" Type="http://schemas.openxmlformats.org/officeDocument/2006/relationships/notesSlide" Target="../notesSlides/notesSlide2.xml"/><Relationship Id="rId1" Type="http://schemas.openxmlformats.org/officeDocument/2006/relationships/slideLayout" Target="../slideLayouts/slideLayout26.xml"/><Relationship Id="rId6" Type="http://schemas.openxmlformats.org/officeDocument/2006/relationships/image" Target="../media/image15.svg"/><Relationship Id="rId5" Type="http://schemas.openxmlformats.org/officeDocument/2006/relationships/image" Target="../media/image14.png"/><Relationship Id="rId10" Type="http://schemas.openxmlformats.org/officeDocument/2006/relationships/image" Target="../media/image17.svg"/><Relationship Id="rId4" Type="http://schemas.openxmlformats.org/officeDocument/2006/relationships/image" Target="../media/image13.svg"/><Relationship Id="rId9"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506E0-63CE-A1DF-DCC6-15D0DFE3DDF2}"/>
              </a:ext>
            </a:extLst>
          </p:cNvPr>
          <p:cNvSpPr>
            <a:spLocks noGrp="1"/>
          </p:cNvSpPr>
          <p:nvPr>
            <p:ph type="title"/>
          </p:nvPr>
        </p:nvSpPr>
        <p:spPr/>
        <p:txBody>
          <a:bodyPr/>
          <a:lstStyle/>
          <a:p>
            <a:r>
              <a:rPr lang="en-US" sz="4800" dirty="0">
                <a:solidFill>
                  <a:schemeClr val="accent1"/>
                </a:solidFill>
              </a:rPr>
              <a:t>Right from the Onset: </a:t>
            </a:r>
            <a:br>
              <a:rPr lang="en-US" sz="4800" dirty="0">
                <a:solidFill>
                  <a:schemeClr val="accent1"/>
                </a:solidFill>
              </a:rPr>
            </a:br>
            <a:r>
              <a:rPr lang="en-US" sz="4800" dirty="0">
                <a:solidFill>
                  <a:schemeClr val="accent1"/>
                </a:solidFill>
              </a:rPr>
              <a:t>PE Diagnosis, Management</a:t>
            </a:r>
            <a:endParaRPr lang="en-US"/>
          </a:p>
        </p:txBody>
      </p:sp>
      <p:sp>
        <p:nvSpPr>
          <p:cNvPr id="3" name="Text Placeholder 2">
            <a:extLst>
              <a:ext uri="{FF2B5EF4-FFF2-40B4-BE49-F238E27FC236}">
                <a16:creationId xmlns:a16="http://schemas.microsoft.com/office/drawing/2014/main" id="{4F969415-A35E-AE23-D8BA-25A3DC74D081}"/>
              </a:ext>
            </a:extLst>
          </p:cNvPr>
          <p:cNvSpPr>
            <a:spLocks noGrp="1"/>
          </p:cNvSpPr>
          <p:nvPr>
            <p:ph type="body" idx="1"/>
          </p:nvPr>
        </p:nvSpPr>
        <p:spPr/>
        <p:txBody>
          <a:bodyPr/>
          <a:lstStyle/>
          <a:p>
            <a:pPr>
              <a:lnSpc>
                <a:spcPct val="100000"/>
              </a:lnSpc>
            </a:pPr>
            <a:r>
              <a:rPr lang="en-US" sz="2000" dirty="0">
                <a:latin typeface="+mn-lt"/>
              </a:rPr>
              <a:t>Bruce L. Davidson, MD, MPH</a:t>
            </a:r>
          </a:p>
          <a:p>
            <a:pPr>
              <a:lnSpc>
                <a:spcPct val="100000"/>
              </a:lnSpc>
            </a:pPr>
            <a:r>
              <a:rPr lang="en-US" sz="2000" dirty="0">
                <a:latin typeface="+mn-lt"/>
              </a:rPr>
              <a:t>Clinical Professor of Medicine</a:t>
            </a:r>
          </a:p>
          <a:p>
            <a:pPr>
              <a:lnSpc>
                <a:spcPct val="100000"/>
              </a:lnSpc>
            </a:pPr>
            <a:r>
              <a:rPr lang="en-US" sz="2000" dirty="0">
                <a:latin typeface="+mn-lt"/>
              </a:rPr>
              <a:t>Washington State University Floyd College of Medicine</a:t>
            </a:r>
          </a:p>
          <a:p>
            <a:pPr>
              <a:lnSpc>
                <a:spcPct val="100000"/>
              </a:lnSpc>
            </a:pPr>
            <a:r>
              <a:rPr lang="en-US" sz="2000" dirty="0">
                <a:latin typeface="+mn-lt"/>
              </a:rPr>
              <a:t>Everett, WA</a:t>
            </a:r>
            <a:endParaRPr lang="en-US" dirty="0">
              <a:latin typeface="+mn-lt"/>
            </a:endParaRPr>
          </a:p>
        </p:txBody>
      </p:sp>
    </p:spTree>
    <p:extLst>
      <p:ext uri="{BB962C8B-B14F-4D97-AF65-F5344CB8AC3E}">
        <p14:creationId xmlns:p14="http://schemas.microsoft.com/office/powerpoint/2010/main" val="2814026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343170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MedEd On The Go titled </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3"/>
              </a:rPr>
              <a:t>Primary Prevention, Initial Treatment &amp; Management of VTE, Secondary VTE Prevention Strategies</a:t>
            </a:r>
            <a:endParaRPr kumimoji="0" lang="en-US" sz="1500" b="0" i="0" u="sng"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Discuss patient populations that are particularly susceptible to blood clot development, emphasizing the importance of risk assessment and stratification for the primary prevention of VTE and the secondary prevention of recurrent VTE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Illustrate how to implement evidence-based medicine, clinical guideline statements, and real-world clinical data in clinical practice to improve outcomes for primary prevention of VTE, initial treatment and management of VTE, and the secondary prevention of recurrent VTE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3199748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F09C3A-99AC-7943-DD0B-3F2DE85000D2}"/>
              </a:ext>
            </a:extLst>
          </p:cNvPr>
          <p:cNvSpPr>
            <a:spLocks noGrp="1"/>
          </p:cNvSpPr>
          <p:nvPr>
            <p:ph idx="1"/>
          </p:nvPr>
        </p:nvSpPr>
        <p:spPr>
          <a:xfrm>
            <a:off x="838200" y="1285336"/>
            <a:ext cx="10515600" cy="4891627"/>
          </a:xfrm>
        </p:spPr>
        <p:txBody>
          <a:bodyPr>
            <a:normAutofit fontScale="85000" lnSpcReduction="20000"/>
          </a:bodyPr>
          <a:lstStyle/>
          <a:p>
            <a:pPr marL="0" indent="0">
              <a:buNone/>
            </a:pPr>
            <a:r>
              <a:rPr lang="en-US" dirty="0">
                <a:solidFill>
                  <a:schemeClr val="accent4"/>
                </a:solidFill>
                <a:latin typeface="+mn-lt"/>
              </a:rPr>
              <a:t>HISTORY</a:t>
            </a:r>
          </a:p>
          <a:p>
            <a:r>
              <a:rPr lang="en-US" dirty="0">
                <a:latin typeface="+mn-lt"/>
              </a:rPr>
              <a:t>Use simplified Geneva, simplified Wells score or clinical impression</a:t>
            </a:r>
          </a:p>
          <a:p>
            <a:r>
              <a:rPr lang="en-US" dirty="0">
                <a:latin typeface="+mn-lt"/>
              </a:rPr>
              <a:t>D-dimer as with DVT, unless high-probability impression—then imaging</a:t>
            </a:r>
          </a:p>
          <a:p>
            <a:pPr marL="0" indent="0">
              <a:buNone/>
            </a:pPr>
            <a:r>
              <a:rPr lang="en-US" dirty="0">
                <a:solidFill>
                  <a:schemeClr val="accent4"/>
                </a:solidFill>
                <a:latin typeface="+mn-lt"/>
              </a:rPr>
              <a:t>IMAGING/OTHER TESTS</a:t>
            </a:r>
          </a:p>
          <a:p>
            <a:r>
              <a:rPr lang="en-US" dirty="0">
                <a:latin typeface="+mn-lt"/>
              </a:rPr>
              <a:t>CT PA-gram: PE presence, severity, additional patient risks for bad outcome</a:t>
            </a:r>
          </a:p>
          <a:p>
            <a:pPr lvl="1"/>
            <a:r>
              <a:rPr lang="en-US" dirty="0">
                <a:latin typeface="+mn-lt"/>
              </a:rPr>
              <a:t>Contrast reflux to IVC or liver? Large RV?</a:t>
            </a:r>
          </a:p>
          <a:p>
            <a:pPr lvl="1"/>
            <a:r>
              <a:rPr lang="en-US" dirty="0">
                <a:latin typeface="+mn-lt"/>
              </a:rPr>
              <a:t>Emphysema? Fibrosis? Pleural effusion(s)? Heart? Ascites? </a:t>
            </a:r>
            <a:r>
              <a:rPr lang="en-US" dirty="0" err="1">
                <a:latin typeface="+mn-lt"/>
              </a:rPr>
              <a:t>Hepato</a:t>
            </a:r>
            <a:r>
              <a:rPr lang="en-US" dirty="0">
                <a:latin typeface="+mn-lt"/>
              </a:rPr>
              <a:t>/splenomegaly?</a:t>
            </a:r>
          </a:p>
          <a:p>
            <a:pPr lvl="1"/>
            <a:r>
              <a:rPr lang="en-US" dirty="0">
                <a:latin typeface="+mn-lt"/>
              </a:rPr>
              <a:t>NS 1-1.5 ml/kg/h for 3-12 h if tolerable, for fragile kidney function</a:t>
            </a:r>
          </a:p>
          <a:p>
            <a:r>
              <a:rPr lang="en-US" dirty="0">
                <a:latin typeface="+mn-lt"/>
              </a:rPr>
              <a:t>V/Q scan (SPECT, planar) or Q scan (urinary catheter for pregnant women)</a:t>
            </a:r>
          </a:p>
          <a:p>
            <a:r>
              <a:rPr lang="en-US" dirty="0">
                <a:latin typeface="+mn-lt"/>
              </a:rPr>
              <a:t>Duplex ultrasound of extremities</a:t>
            </a:r>
          </a:p>
          <a:p>
            <a:r>
              <a:rPr lang="en-US" dirty="0">
                <a:latin typeface="+mn-lt"/>
              </a:rPr>
              <a:t>ECG</a:t>
            </a:r>
          </a:p>
        </p:txBody>
      </p:sp>
      <p:sp>
        <p:nvSpPr>
          <p:cNvPr id="2" name="Title 1">
            <a:extLst>
              <a:ext uri="{FF2B5EF4-FFF2-40B4-BE49-F238E27FC236}">
                <a16:creationId xmlns:a16="http://schemas.microsoft.com/office/drawing/2014/main" id="{2297CB5F-8B18-6726-CBBC-EF1FCDD01C55}"/>
              </a:ext>
            </a:extLst>
          </p:cNvPr>
          <p:cNvSpPr>
            <a:spLocks noGrp="1"/>
          </p:cNvSpPr>
          <p:nvPr>
            <p:ph type="title"/>
          </p:nvPr>
        </p:nvSpPr>
        <p:spPr>
          <a:xfrm>
            <a:off x="838200" y="-1"/>
            <a:ext cx="10515600" cy="1105949"/>
          </a:xfrm>
        </p:spPr>
        <p:txBody>
          <a:bodyPr>
            <a:normAutofit/>
          </a:bodyPr>
          <a:lstStyle/>
          <a:p>
            <a:r>
              <a:rPr lang="en-US" dirty="0"/>
              <a:t>PE Diagnosis</a:t>
            </a:r>
          </a:p>
        </p:txBody>
      </p:sp>
    </p:spTree>
    <p:extLst>
      <p:ext uri="{BB962C8B-B14F-4D97-AF65-F5344CB8AC3E}">
        <p14:creationId xmlns:p14="http://schemas.microsoft.com/office/powerpoint/2010/main" val="3276895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F09C3A-99AC-7943-DD0B-3F2DE85000D2}"/>
              </a:ext>
            </a:extLst>
          </p:cNvPr>
          <p:cNvSpPr>
            <a:spLocks noGrp="1"/>
          </p:cNvSpPr>
          <p:nvPr>
            <p:ph idx="1"/>
          </p:nvPr>
        </p:nvSpPr>
        <p:spPr>
          <a:xfrm>
            <a:off x="838200" y="1285875"/>
            <a:ext cx="10758544" cy="4891088"/>
          </a:xfrm>
        </p:spPr>
        <p:txBody>
          <a:bodyPr>
            <a:normAutofit fontScale="85000" lnSpcReduction="10000"/>
          </a:bodyPr>
          <a:lstStyle/>
          <a:p>
            <a:pPr marL="0" indent="0">
              <a:buNone/>
            </a:pPr>
            <a:r>
              <a:rPr lang="en-US" dirty="0">
                <a:solidFill>
                  <a:schemeClr val="accent4"/>
                </a:solidFill>
                <a:latin typeface="+mn-lt"/>
              </a:rPr>
              <a:t>ASSESSMENT</a:t>
            </a:r>
          </a:p>
          <a:p>
            <a:r>
              <a:rPr lang="en-US" dirty="0">
                <a:latin typeface="+mn-lt"/>
              </a:rPr>
              <a:t>PE: BP (syst), HR, rhythm, A-a gradient</a:t>
            </a:r>
          </a:p>
          <a:p>
            <a:r>
              <a:rPr lang="en-US" dirty="0">
                <a:latin typeface="+mn-lt"/>
              </a:rPr>
              <a:t>BNP (more responsive than troponin), lactate, +/-circulation time, </a:t>
            </a:r>
            <a:r>
              <a:rPr lang="en-US" dirty="0" err="1">
                <a:latin typeface="+mn-lt"/>
              </a:rPr>
              <a:t>echoKG</a:t>
            </a:r>
            <a:r>
              <a:rPr lang="en-US" dirty="0">
                <a:latin typeface="+mn-lt"/>
              </a:rPr>
              <a:t>,</a:t>
            </a:r>
          </a:p>
          <a:p>
            <a:pPr marL="0" indent="0">
              <a:buNone/>
            </a:pPr>
            <a:r>
              <a:rPr lang="en-US" dirty="0">
                <a:solidFill>
                  <a:schemeClr val="accent4"/>
                </a:solidFill>
                <a:latin typeface="+mn-lt"/>
              </a:rPr>
              <a:t>CLOT MANAGEMENT</a:t>
            </a:r>
          </a:p>
          <a:p>
            <a:r>
              <a:rPr lang="en-US" dirty="0">
                <a:latin typeface="+mn-lt"/>
              </a:rPr>
              <a:t>If safe, </a:t>
            </a:r>
            <a:r>
              <a:rPr lang="en-US" dirty="0" err="1">
                <a:latin typeface="+mn-lt"/>
              </a:rPr>
              <a:t>anticoagulate</a:t>
            </a:r>
            <a:r>
              <a:rPr lang="en-US" dirty="0">
                <a:latin typeface="+mn-lt"/>
              </a:rPr>
              <a:t> IV (bolus 80 U heparin/kg actual body </a:t>
            </a:r>
            <a:r>
              <a:rPr lang="en-US" dirty="0" err="1">
                <a:latin typeface="+mn-lt"/>
              </a:rPr>
              <a:t>wt</a:t>
            </a:r>
            <a:r>
              <a:rPr lang="en-US" dirty="0">
                <a:latin typeface="+mn-lt"/>
              </a:rPr>
              <a:t> bolus), half-life at this dose 60 min</a:t>
            </a:r>
          </a:p>
          <a:p>
            <a:r>
              <a:rPr lang="en-US" dirty="0">
                <a:latin typeface="+mn-lt"/>
              </a:rPr>
              <a:t>Normal hemodynamics? Follow with LMWH sq 1000 </a:t>
            </a:r>
            <a:r>
              <a:rPr lang="en-US" dirty="0" err="1">
                <a:latin typeface="+mn-lt"/>
              </a:rPr>
              <a:t>aXa</a:t>
            </a:r>
            <a:r>
              <a:rPr lang="en-US" dirty="0">
                <a:latin typeface="+mn-lt"/>
              </a:rPr>
              <a:t> U (1 mg)/kg q 12 h</a:t>
            </a:r>
          </a:p>
          <a:p>
            <a:r>
              <a:rPr lang="en-US" dirty="0">
                <a:latin typeface="+mn-lt"/>
              </a:rPr>
              <a:t>Subnormal syst BP? Heparin IV 18 U/kg/h</a:t>
            </a:r>
          </a:p>
          <a:p>
            <a:r>
              <a:rPr lang="en-US" dirty="0">
                <a:latin typeface="+mn-lt"/>
              </a:rPr>
              <a:t>Continued instability but not shock? Consider adding suction thrombectomy</a:t>
            </a:r>
          </a:p>
          <a:p>
            <a:r>
              <a:rPr lang="en-US" dirty="0">
                <a:latin typeface="+mn-lt"/>
              </a:rPr>
              <a:t>Shock? Systemic IV thrombolysis or surgical embolectomy</a:t>
            </a:r>
          </a:p>
        </p:txBody>
      </p:sp>
      <p:sp>
        <p:nvSpPr>
          <p:cNvPr id="2" name="Title 1">
            <a:extLst>
              <a:ext uri="{FF2B5EF4-FFF2-40B4-BE49-F238E27FC236}">
                <a16:creationId xmlns:a16="http://schemas.microsoft.com/office/drawing/2014/main" id="{2297CB5F-8B18-6726-CBBC-EF1FCDD01C55}"/>
              </a:ext>
            </a:extLst>
          </p:cNvPr>
          <p:cNvSpPr>
            <a:spLocks noGrp="1"/>
          </p:cNvSpPr>
          <p:nvPr>
            <p:ph type="title"/>
          </p:nvPr>
        </p:nvSpPr>
        <p:spPr>
          <a:xfrm>
            <a:off x="838200" y="-1"/>
            <a:ext cx="10515600" cy="1105949"/>
          </a:xfrm>
        </p:spPr>
        <p:txBody>
          <a:bodyPr>
            <a:normAutofit/>
          </a:bodyPr>
          <a:lstStyle/>
          <a:p>
            <a:r>
              <a:rPr lang="en-US" dirty="0"/>
              <a:t>PE Management: Simultaneous Actions (1)</a:t>
            </a:r>
          </a:p>
        </p:txBody>
      </p:sp>
    </p:spTree>
    <p:extLst>
      <p:ext uri="{BB962C8B-B14F-4D97-AF65-F5344CB8AC3E}">
        <p14:creationId xmlns:p14="http://schemas.microsoft.com/office/powerpoint/2010/main" val="1332530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17307198-0767-7E6D-DE34-8486906C15CC}"/>
              </a:ext>
            </a:extLst>
          </p:cNvPr>
          <p:cNvPicPr>
            <a:picLocks noGrp="1" noChangeAspect="1"/>
          </p:cNvPicPr>
          <p:nvPr>
            <p:ph idx="4294967295"/>
          </p:nvPr>
        </p:nvPicPr>
        <p:blipFill rotWithShape="1">
          <a:blip r:embed="rId2" cstate="screen">
            <a:extLst>
              <a:ext uri="{28A0092B-C50C-407E-A947-70E740481C1C}">
                <a14:useLocalDpi xmlns:a14="http://schemas.microsoft.com/office/drawing/2010/main"/>
              </a:ext>
            </a:extLst>
          </a:blip>
          <a:srcRect b="3385"/>
          <a:stretch/>
        </p:blipFill>
        <p:spPr>
          <a:xfrm>
            <a:off x="2326465" y="1017466"/>
            <a:ext cx="8848725" cy="5840534"/>
          </a:xfrm>
        </p:spPr>
      </p:pic>
      <p:sp>
        <p:nvSpPr>
          <p:cNvPr id="6" name="Rectangle 5">
            <a:extLst>
              <a:ext uri="{FF2B5EF4-FFF2-40B4-BE49-F238E27FC236}">
                <a16:creationId xmlns:a16="http://schemas.microsoft.com/office/drawing/2014/main" id="{85AD6A07-2BB4-B182-A504-C810BD23E6A7}"/>
              </a:ext>
            </a:extLst>
          </p:cNvPr>
          <p:cNvSpPr/>
          <p:nvPr/>
        </p:nvSpPr>
        <p:spPr>
          <a:xfrm>
            <a:off x="3215630" y="4836166"/>
            <a:ext cx="5553075" cy="676275"/>
          </a:xfrm>
          <a:prstGeom prst="rect">
            <a:avLst/>
          </a:prstGeom>
          <a:noFill/>
          <a:ln w="5715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18EE351F-1C29-238C-9764-5E44E995375B}"/>
              </a:ext>
            </a:extLst>
          </p:cNvPr>
          <p:cNvSpPr txBox="1"/>
          <p:nvPr/>
        </p:nvSpPr>
        <p:spPr>
          <a:xfrm>
            <a:off x="497149" y="4514850"/>
            <a:ext cx="1848017" cy="707886"/>
          </a:xfrm>
          <a:prstGeom prst="rect">
            <a:avLst/>
          </a:prstGeom>
          <a:noFill/>
        </p:spPr>
        <p:txBody>
          <a:bodyPr wrap="square" rtlCol="0">
            <a:spAutoFit/>
          </a:bodyPr>
          <a:lstStyle/>
          <a:p>
            <a:r>
              <a:rPr lang="en-US" sz="2000" dirty="0"/>
              <a:t>Desired range</a:t>
            </a:r>
          </a:p>
          <a:p>
            <a:endParaRPr lang="en-US" sz="2000" dirty="0"/>
          </a:p>
        </p:txBody>
      </p:sp>
      <p:sp>
        <p:nvSpPr>
          <p:cNvPr id="8" name="Rectangle 7">
            <a:extLst>
              <a:ext uri="{FF2B5EF4-FFF2-40B4-BE49-F238E27FC236}">
                <a16:creationId xmlns:a16="http://schemas.microsoft.com/office/drawing/2014/main" id="{91ACE256-E4EF-7583-E87A-CB8ECC411DF9}"/>
              </a:ext>
            </a:extLst>
          </p:cNvPr>
          <p:cNvSpPr/>
          <p:nvPr/>
        </p:nvSpPr>
        <p:spPr>
          <a:xfrm>
            <a:off x="629054" y="4873841"/>
            <a:ext cx="1565506" cy="317284"/>
          </a:xfrm>
          <a:prstGeom prst="rect">
            <a:avLst/>
          </a:prstGeom>
          <a:noFill/>
          <a:ln w="5715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8DA904-B62D-86EB-DA2F-ABECFD292D49}"/>
              </a:ext>
            </a:extLst>
          </p:cNvPr>
          <p:cNvSpPr>
            <a:spLocks noGrp="1"/>
          </p:cNvSpPr>
          <p:nvPr>
            <p:ph type="title"/>
          </p:nvPr>
        </p:nvSpPr>
        <p:spPr>
          <a:xfrm>
            <a:off x="838200" y="-1"/>
            <a:ext cx="10515600" cy="1105949"/>
          </a:xfrm>
        </p:spPr>
        <p:txBody>
          <a:bodyPr>
            <a:normAutofit/>
          </a:bodyPr>
          <a:lstStyle/>
          <a:p>
            <a:r>
              <a:rPr lang="en-US" dirty="0"/>
              <a:t>Anti-Xa (LMWH) Levels, q 12 h Weight-Adjusted SQ Treatment Dose, in ICU</a:t>
            </a:r>
          </a:p>
        </p:txBody>
      </p:sp>
    </p:spTree>
    <p:extLst>
      <p:ext uri="{BB962C8B-B14F-4D97-AF65-F5344CB8AC3E}">
        <p14:creationId xmlns:p14="http://schemas.microsoft.com/office/powerpoint/2010/main" val="3087983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F09C3A-99AC-7943-DD0B-3F2DE85000D2}"/>
              </a:ext>
            </a:extLst>
          </p:cNvPr>
          <p:cNvSpPr>
            <a:spLocks noGrp="1"/>
          </p:cNvSpPr>
          <p:nvPr>
            <p:ph idx="1"/>
          </p:nvPr>
        </p:nvSpPr>
        <p:spPr>
          <a:xfrm>
            <a:off x="838200" y="1285336"/>
            <a:ext cx="10515600" cy="4891627"/>
          </a:xfrm>
        </p:spPr>
        <p:txBody>
          <a:bodyPr>
            <a:normAutofit fontScale="62500" lnSpcReduction="20000"/>
          </a:bodyPr>
          <a:lstStyle/>
          <a:p>
            <a:pPr marL="0" indent="0">
              <a:lnSpc>
                <a:spcPct val="120000"/>
              </a:lnSpc>
              <a:buNone/>
            </a:pPr>
            <a:r>
              <a:rPr lang="en-US" dirty="0">
                <a:solidFill>
                  <a:schemeClr val="accent4"/>
                </a:solidFill>
                <a:latin typeface="+mn-lt"/>
              </a:rPr>
              <a:t>FURTHER PATIENT MANAGEMENT</a:t>
            </a:r>
          </a:p>
          <a:p>
            <a:pPr>
              <a:lnSpc>
                <a:spcPct val="120000"/>
              </a:lnSpc>
            </a:pPr>
            <a:r>
              <a:rPr lang="en-US" dirty="0">
                <a:latin typeface="+mn-lt"/>
              </a:rPr>
              <a:t>Oxygenate; monitor venous return (</a:t>
            </a:r>
            <a:r>
              <a:rPr lang="en-US" dirty="0" err="1">
                <a:latin typeface="+mn-lt"/>
              </a:rPr>
              <a:t>echoKG</a:t>
            </a:r>
            <a:r>
              <a:rPr lang="en-US" dirty="0">
                <a:latin typeface="+mn-lt"/>
              </a:rPr>
              <a:t>, CVP) if positive thoracic pressure (PEEP, ventilator) needed</a:t>
            </a:r>
          </a:p>
          <a:p>
            <a:pPr>
              <a:lnSpc>
                <a:spcPct val="120000"/>
              </a:lnSpc>
            </a:pPr>
            <a:r>
              <a:rPr lang="en-US" dirty="0">
                <a:latin typeface="+mn-lt"/>
              </a:rPr>
              <a:t>Provide adequate arterial perfusion (</a:t>
            </a:r>
            <a:r>
              <a:rPr lang="en-US" dirty="0" err="1">
                <a:latin typeface="+mn-lt"/>
              </a:rPr>
              <a:t>norepi</a:t>
            </a:r>
            <a:r>
              <a:rPr lang="en-US" dirty="0">
                <a:latin typeface="+mn-lt"/>
              </a:rPr>
              <a:t>, dobutamine, careful NS or RL)</a:t>
            </a:r>
          </a:p>
          <a:p>
            <a:pPr>
              <a:lnSpc>
                <a:spcPct val="120000"/>
              </a:lnSpc>
            </a:pPr>
            <a:r>
              <a:rPr lang="en-US" dirty="0">
                <a:latin typeface="+mn-lt"/>
              </a:rPr>
              <a:t>V-A ECMO if all above treatments don’t provide adequate oxygenation and perfusion</a:t>
            </a:r>
          </a:p>
          <a:p>
            <a:pPr marL="0" indent="0">
              <a:lnSpc>
                <a:spcPct val="120000"/>
              </a:lnSpc>
              <a:buNone/>
            </a:pPr>
            <a:r>
              <a:rPr lang="en-US" dirty="0">
                <a:solidFill>
                  <a:schemeClr val="accent4"/>
                </a:solidFill>
                <a:latin typeface="+mn-lt"/>
              </a:rPr>
              <a:t>MONITORING ACUTE PE</a:t>
            </a:r>
          </a:p>
          <a:p>
            <a:pPr>
              <a:lnSpc>
                <a:spcPct val="120000"/>
              </a:lnSpc>
            </a:pPr>
            <a:r>
              <a:rPr lang="en-US" dirty="0">
                <a:latin typeface="+mn-lt"/>
              </a:rPr>
              <a:t>BP, HR normal? Circulation time improved/normal? BNP normalized? O2 sat improved, stable with stair climbing?</a:t>
            </a:r>
          </a:p>
          <a:p>
            <a:pPr>
              <a:lnSpc>
                <a:spcPct val="120000"/>
              </a:lnSpc>
            </a:pPr>
            <a:r>
              <a:rPr lang="en-US" dirty="0">
                <a:latin typeface="+mn-lt"/>
              </a:rPr>
              <a:t>Pleuritic pain? Oral indomethacin, 50 mg with antacid q 8 h, not narcotic</a:t>
            </a:r>
          </a:p>
          <a:p>
            <a:pPr>
              <a:lnSpc>
                <a:spcPct val="120000"/>
              </a:lnSpc>
            </a:pPr>
            <a:r>
              <a:rPr lang="en-US" dirty="0">
                <a:latin typeface="+mn-lt"/>
              </a:rPr>
              <a:t>CXR acceptable?</a:t>
            </a:r>
          </a:p>
          <a:p>
            <a:pPr marL="0" indent="0">
              <a:lnSpc>
                <a:spcPct val="120000"/>
              </a:lnSpc>
              <a:buNone/>
            </a:pPr>
            <a:r>
              <a:rPr lang="en-US" dirty="0">
                <a:solidFill>
                  <a:schemeClr val="accent4"/>
                </a:solidFill>
                <a:latin typeface="+mn-lt"/>
              </a:rPr>
              <a:t>STABLE NORMAL PERFUSION AFTER IV HEPARIN BOLUS AND SQ LMWH OR IV HEPARIN INFUSION</a:t>
            </a:r>
          </a:p>
          <a:p>
            <a:pPr>
              <a:lnSpc>
                <a:spcPct val="120000"/>
              </a:lnSpc>
            </a:pPr>
            <a:r>
              <a:rPr lang="en-US" dirty="0">
                <a:latin typeface="+mn-lt"/>
              </a:rPr>
              <a:t>Can switch to q 12 h po rivaroxaban or apixaban</a:t>
            </a:r>
          </a:p>
        </p:txBody>
      </p:sp>
      <p:sp>
        <p:nvSpPr>
          <p:cNvPr id="2" name="Title 1">
            <a:extLst>
              <a:ext uri="{FF2B5EF4-FFF2-40B4-BE49-F238E27FC236}">
                <a16:creationId xmlns:a16="http://schemas.microsoft.com/office/drawing/2014/main" id="{2297CB5F-8B18-6726-CBBC-EF1FCDD01C55}"/>
              </a:ext>
            </a:extLst>
          </p:cNvPr>
          <p:cNvSpPr>
            <a:spLocks noGrp="1"/>
          </p:cNvSpPr>
          <p:nvPr>
            <p:ph type="title"/>
          </p:nvPr>
        </p:nvSpPr>
        <p:spPr>
          <a:xfrm>
            <a:off x="838200" y="-1"/>
            <a:ext cx="10515600" cy="1105949"/>
          </a:xfrm>
        </p:spPr>
        <p:txBody>
          <a:bodyPr>
            <a:normAutofit/>
          </a:bodyPr>
          <a:lstStyle/>
          <a:p>
            <a:r>
              <a:rPr lang="en-US" dirty="0"/>
              <a:t>PE Treatment: Simultaneous Actions (2)</a:t>
            </a:r>
          </a:p>
        </p:txBody>
      </p:sp>
    </p:spTree>
    <p:extLst>
      <p:ext uri="{BB962C8B-B14F-4D97-AF65-F5344CB8AC3E}">
        <p14:creationId xmlns:p14="http://schemas.microsoft.com/office/powerpoint/2010/main" val="4122140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theme/theme1.xml><?xml version="1.0" encoding="utf-8"?>
<a:theme xmlns:a="http://schemas.openxmlformats.org/drawingml/2006/main" name="DHOTG23">
  <a:themeElements>
    <a:clrScheme name="DHOTG -OFFICIAL-FINAL">
      <a:dk1>
        <a:srgbClr val="000000"/>
      </a:dk1>
      <a:lt1>
        <a:sysClr val="window" lastClr="FFFFFF"/>
      </a:lt1>
      <a:dk2>
        <a:srgbClr val="373648"/>
      </a:dk2>
      <a:lt2>
        <a:srgbClr val="F3F3F3"/>
      </a:lt2>
      <a:accent1>
        <a:srgbClr val="00539B"/>
      </a:accent1>
      <a:accent2>
        <a:srgbClr val="001A57"/>
      </a:accent2>
      <a:accent3>
        <a:srgbClr val="0736A4"/>
      </a:accent3>
      <a:accent4>
        <a:srgbClr val="005587"/>
      </a:accent4>
      <a:accent5>
        <a:srgbClr val="0577B1"/>
      </a:accent5>
      <a:accent6>
        <a:srgbClr val="339898"/>
      </a:accent6>
      <a:hlink>
        <a:srgbClr val="00539B"/>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3" id="{4F8807A5-9D20-CA40-B22D-639EC824FF87}" vid="{0FB61829-1EC4-F14C-8657-B4A34D8BFB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C680350CE9C149837DD9E5879C280B" ma:contentTypeVersion="15" ma:contentTypeDescription="Create a new document." ma:contentTypeScope="" ma:versionID="253f81baf9dbeeb19c3962fd02be5c00">
  <xsd:schema xmlns:xsd="http://www.w3.org/2001/XMLSchema" xmlns:xs="http://www.w3.org/2001/XMLSchema" xmlns:p="http://schemas.microsoft.com/office/2006/metadata/properties" xmlns:ns2="a9d8bbac-cce3-475c-b9fe-65ecbcec7edd" xmlns:ns3="f55e9ad1-4522-4e5b-8d2e-6f450f6d945f" targetNamespace="http://schemas.microsoft.com/office/2006/metadata/properties" ma:root="true" ma:fieldsID="6fed9c7c03c97ba4c9dbb438d9c3bb9b" ns2:_="" ns3:_="">
    <xsd:import namespace="a9d8bbac-cce3-475c-b9fe-65ecbcec7edd"/>
    <xsd:import namespace="f55e9ad1-4522-4e5b-8d2e-6f450f6d945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8bbac-cce3-475c-b9fe-65ecbcec7e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8c65fd77-5e27-4e0a-8152-efffb3417915"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55e9ad1-4522-4e5b-8d2e-6f450f6d94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18eb5337-1fcb-4779-9b12-3ebf5b838b56}" ma:internalName="TaxCatchAll" ma:showField="CatchAllData" ma:web="f55e9ad1-4522-4e5b-8d2e-6f450f6d945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f55e9ad1-4522-4e5b-8d2e-6f450f6d945f" xsi:nil="true"/>
    <lcf76f155ced4ddcb4097134ff3c332f xmlns="a9d8bbac-cce3-475c-b9fe-65ecbcec7ed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3EE5D3C-CE31-49AE-8C2D-11E20DDCF7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d8bbac-cce3-475c-b9fe-65ecbcec7edd"/>
    <ds:schemaRef ds:uri="f55e9ad1-4522-4e5b-8d2e-6f450f6d94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FC5359B-EB2E-426C-B291-10EE47433AFB}">
  <ds:schemaRefs>
    <ds:schemaRef ds:uri="http://schemas.microsoft.com/sharepoint/v3/contenttype/forms"/>
  </ds:schemaRefs>
</ds:datastoreItem>
</file>

<file path=customXml/itemProps3.xml><?xml version="1.0" encoding="utf-8"?>
<ds:datastoreItem xmlns:ds="http://schemas.openxmlformats.org/officeDocument/2006/customXml" ds:itemID="{56E407A7-98C0-441F-89F5-990F1A49A711}">
  <ds:schemaRefs>
    <ds:schemaRef ds:uri="http://purl.org/dc/elements/1.1/"/>
    <ds:schemaRef ds:uri="http://schemas.microsoft.com/office/2006/metadata/properties"/>
    <ds:schemaRef ds:uri="http://schemas.microsoft.com/office/2006/documentManagement/types"/>
    <ds:schemaRef ds:uri="f55e9ad1-4522-4e5b-8d2e-6f450f6d945f"/>
    <ds:schemaRef ds:uri="http://www.w3.org/XML/1998/namespace"/>
    <ds:schemaRef ds:uri="http://schemas.microsoft.com/office/infopath/2007/PartnerControls"/>
    <ds:schemaRef ds:uri="http://schemas.openxmlformats.org/package/2006/metadata/core-properties"/>
    <ds:schemaRef ds:uri="a9d8bbac-cce3-475c-b9fe-65ecbcec7edd"/>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Theme3</Template>
  <TotalTime>778</TotalTime>
  <Words>759</Words>
  <Application>Microsoft Office PowerPoint</Application>
  <PresentationFormat>Widescreen</PresentationFormat>
  <Paragraphs>66</Paragraphs>
  <Slides>8</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Arial</vt:lpstr>
      <vt:lpstr>Calibri</vt:lpstr>
      <vt:lpstr>Calibri Light</vt:lpstr>
      <vt:lpstr>Century Gothic</vt:lpstr>
      <vt:lpstr>Trebuchet MS</vt:lpstr>
      <vt:lpstr>DHOTG23</vt:lpstr>
      <vt:lpstr>Office Theme</vt:lpstr>
      <vt:lpstr>Right from the Onset:  PE Diagnosis, Management</vt:lpstr>
      <vt:lpstr>PowerPoint Presentation</vt:lpstr>
      <vt:lpstr>Disclaimer</vt:lpstr>
      <vt:lpstr>PE Diagnosis</vt:lpstr>
      <vt:lpstr>PE Management: Simultaneous Actions (1)</vt:lpstr>
      <vt:lpstr>Anti-Xa (LMWH) Levels, q 12 h Weight-Adjusted SQ Treatment Dose, in ICU</vt:lpstr>
      <vt:lpstr>PE Treatment: Simultaneous Actions (2)</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Right from the Onset:  PE Diagnosis, Management</dc:title>
  <dc:subject/>
  <dc:creator>MedEd On The Go</dc:creator>
  <cp:keywords/>
  <dc:description/>
  <cp:lastModifiedBy>Susan Diaz</cp:lastModifiedBy>
  <cp:revision>62</cp:revision>
  <dcterms:created xsi:type="dcterms:W3CDTF">2017-09-06T16:07:56Z</dcterms:created>
  <dcterms:modified xsi:type="dcterms:W3CDTF">2024-03-29T20:22:11Z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0x0101007CC680350CE9C149837DD9E5879C280B</vt:lpwstr>
  </property>
</Properties>
</file>