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6" r:id="rId4"/>
    <p:sldMasterId id="2147483677" r:id="rId5"/>
  </p:sldMasterIdLst>
  <p:notesMasterIdLst>
    <p:notesMasterId r:id="rId27"/>
  </p:notesMasterIdLst>
  <p:sldIdLst>
    <p:sldId id="261" r:id="rId6"/>
    <p:sldId id="9453" r:id="rId7"/>
    <p:sldId id="256" r:id="rId8"/>
    <p:sldId id="9448" r:id="rId9"/>
    <p:sldId id="9447" r:id="rId10"/>
    <p:sldId id="9413" r:id="rId11"/>
    <p:sldId id="9449" r:id="rId12"/>
    <p:sldId id="9450" r:id="rId13"/>
    <p:sldId id="9446" r:id="rId14"/>
    <p:sldId id="9451" r:id="rId15"/>
    <p:sldId id="316" r:id="rId16"/>
    <p:sldId id="9414" r:id="rId17"/>
    <p:sldId id="9381" r:id="rId18"/>
    <p:sldId id="769" r:id="rId19"/>
    <p:sldId id="9452" r:id="rId20"/>
    <p:sldId id="759" r:id="rId21"/>
    <p:sldId id="9415" r:id="rId22"/>
    <p:sldId id="9416" r:id="rId23"/>
    <p:sldId id="9417" r:id="rId24"/>
    <p:sldId id="9420" r:id="rId25"/>
    <p:sldId id="264"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720" userDrawn="1">
          <p15:clr>
            <a:srgbClr val="A4A3A4"/>
          </p15:clr>
        </p15:guide>
        <p15:guide id="4" pos="528" userDrawn="1">
          <p15:clr>
            <a:srgbClr val="A4A3A4"/>
          </p15:clr>
        </p15:guide>
        <p15:guide id="5" pos="720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5A65102-597A-C4D6-4A5A-EC0FC2E22EFC}" name="Susan Diaz" initials="SD" userId="S::sdiaz@ushealthconnect.com::0160f941-b42d-4e94-b274-ad4158d91f49" providerId="AD"/>
  <p188:author id="{A0795131-F131-DD8D-EC92-75A68C2343BF}" name="Tim Person" initials="TP" userId="S::tperson@ushealthconnect.com::b2b484d9-01a2-453c-8946-0f01071f09e2" providerId="AD"/>
  <p188:author id="{D152F57E-B2C8-EFF5-D23B-2510005833EF}" name="Miranda Rafferty" initials="MR" userId="S::mrafferty@ushealthconnect.com::5da9b471-329d-4caa-811b-8b7f79d54e2d" providerId="AD"/>
  <p188:author id="{B2634391-5F65-7D45-FB3F-D1EF4E8F513D}" name="Caitlin Roat" initials="CR" userId="0dad00d9dd685b97" providerId="Windows Live"/>
  <p188:author id="{ED06ABED-A05C-63D9-D63F-AC90D2E8514B}" name="Harley Kidner" initials="" userId="S::HKidner@ushealthconnect.com::5b13863f-857f-45ba-b29d-d3555fa5f84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4E4D"/>
    <a:srgbClr val="981A31"/>
    <a:srgbClr val="DF1918"/>
    <a:srgbClr val="E6822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2ADA943-B4CE-A04B-83AD-302DA7D93E1E}" v="4" dt="2024-03-29T15:34:52.285"/>
  </p1510:revLst>
</p1510:revInfo>
</file>

<file path=ppt/tableStyles.xml><?xml version="1.0" encoding="utf-8"?>
<a:tblStyleLst xmlns:a="http://schemas.openxmlformats.org/drawingml/2006/main" def="{5C22544A-7EE6-4342-B048-85BDC9FD1C3A}">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1191" autoAdjust="0"/>
    <p:restoredTop sz="94218" autoAdjust="0"/>
  </p:normalViewPr>
  <p:slideViewPr>
    <p:cSldViewPr snapToGrid="0">
      <p:cViewPr varScale="1">
        <p:scale>
          <a:sx n="100" d="100"/>
          <a:sy n="100" d="100"/>
        </p:scale>
        <p:origin x="1128" y="72"/>
      </p:cViewPr>
      <p:guideLst>
        <p:guide orient="horz" pos="2160"/>
        <p:guide pos="3840"/>
        <p:guide orient="horz" pos="720"/>
        <p:guide pos="528"/>
        <p:guide pos="7200"/>
      </p:guideLst>
    </p:cSldViewPr>
  </p:slideViewPr>
  <p:notesTextViewPr>
    <p:cViewPr>
      <p:scale>
        <a:sx n="3" d="2"/>
        <a:sy n="3" d="2"/>
      </p:scale>
      <p:origin x="0" y="0"/>
    </p:cViewPr>
  </p:notesTextViewPr>
  <p:sorterViewPr>
    <p:cViewPr>
      <p:scale>
        <a:sx n="100" d="100"/>
        <a:sy n="100" d="100"/>
      </p:scale>
      <p:origin x="0" y="-217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3.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B932EA-C5AF-404C-AB32-6EF969D179F2}" type="doc">
      <dgm:prSet loTypeId="urn:microsoft.com/office/officeart/2005/8/layout/default" loCatId="list" qsTypeId="urn:microsoft.com/office/officeart/2005/8/quickstyle/simple1" qsCatId="simple" csTypeId="urn:microsoft.com/office/officeart/2005/8/colors/accent1_1" csCatId="accent1" phldr="1"/>
      <dgm:spPr/>
      <dgm:t>
        <a:bodyPr/>
        <a:lstStyle/>
        <a:p>
          <a:endParaRPr lang="en-CA"/>
        </a:p>
      </dgm:t>
    </dgm:pt>
    <dgm:pt modelId="{C98D8DDB-EB98-4604-8507-D392595B5D4F}">
      <dgm:prSet/>
      <dgm:spPr>
        <a:xfrm>
          <a:off x="7647202" y="801012"/>
          <a:ext cx="3554515" cy="1609920"/>
        </a:xfrm>
        <a:prstGeom prst="rect">
          <a:avLst/>
        </a:prstGeom>
        <a:solidFill>
          <a:sysClr val="window" lastClr="FFFFFF">
            <a:hueOff val="0"/>
            <a:satOff val="0"/>
            <a:lumOff val="0"/>
            <a:alphaOff val="0"/>
          </a:sysClr>
        </a:solidFill>
        <a:ln w="12700" cap="flat" cmpd="sng" algn="ctr">
          <a:solidFill>
            <a:schemeClr val="accent2"/>
          </a:solidFill>
          <a:prstDash val="solid"/>
          <a:miter lim="800000"/>
        </a:ln>
        <a:effectLst/>
      </dgm:spPr>
      <dgm:t>
        <a:bodyPr/>
        <a:lstStyle/>
        <a:p>
          <a:pPr>
            <a:lnSpc>
              <a:spcPct val="100000"/>
            </a:lnSpc>
            <a:buNone/>
          </a:pPr>
          <a:r>
            <a:rPr lang="en-CA" b="1">
              <a:solidFill>
                <a:sysClr val="windowText" lastClr="000000">
                  <a:hueOff val="0"/>
                  <a:satOff val="0"/>
                  <a:lumOff val="0"/>
                  <a:alphaOff val="0"/>
                </a:sysClr>
              </a:solidFill>
              <a:latin typeface="+mn-lt"/>
              <a:ea typeface="+mn-ea"/>
              <a:cs typeface="+mn-cs"/>
            </a:rPr>
            <a:t>Investigations</a:t>
          </a:r>
        </a:p>
      </dgm:t>
    </dgm:pt>
    <dgm:pt modelId="{08BCDA03-895B-4D41-8D0E-54621C372768}" type="parTrans" cxnId="{521BFCF7-F566-4DBC-AB69-C3D1C6198DCF}">
      <dgm:prSet/>
      <dgm:spPr/>
      <dgm:t>
        <a:bodyPr/>
        <a:lstStyle/>
        <a:p>
          <a:endParaRPr lang="en-CA">
            <a:latin typeface="Tenorite" panose="00000500000000000000" pitchFamily="2" charset="0"/>
          </a:endParaRPr>
        </a:p>
      </dgm:t>
    </dgm:pt>
    <dgm:pt modelId="{455195E5-510A-4F20-80CA-B198A0769B33}" type="sibTrans" cxnId="{521BFCF7-F566-4DBC-AB69-C3D1C6198DCF}">
      <dgm:prSet/>
      <dgm:spPr/>
      <dgm:t>
        <a:bodyPr/>
        <a:lstStyle/>
        <a:p>
          <a:endParaRPr lang="en-CA">
            <a:latin typeface="Tenorite" panose="00000500000000000000" pitchFamily="2" charset="0"/>
          </a:endParaRPr>
        </a:p>
      </dgm:t>
    </dgm:pt>
    <dgm:pt modelId="{D813E348-2D9C-4833-A4AD-D41D018D9AF4}">
      <dgm:prSet/>
      <dgm:spPr>
        <a:xfrm>
          <a:off x="1531" y="801012"/>
          <a:ext cx="3554515" cy="1609920"/>
        </a:xfrm>
        <a:prstGeom prst="rect">
          <a:avLst/>
        </a:prstGeom>
        <a:solidFill>
          <a:sysClr val="window" lastClr="FFFFFF">
            <a:hueOff val="0"/>
            <a:satOff val="0"/>
            <a:lumOff val="0"/>
            <a:alphaOff val="0"/>
          </a:sysClr>
        </a:solidFill>
        <a:ln w="12700" cap="flat" cmpd="sng" algn="ctr">
          <a:solidFill>
            <a:schemeClr val="accent2"/>
          </a:solidFill>
          <a:prstDash val="solid"/>
          <a:miter lim="800000"/>
        </a:ln>
        <a:effectLst/>
      </dgm:spPr>
      <dgm:t>
        <a:bodyPr/>
        <a:lstStyle/>
        <a:p>
          <a:pPr eaLnBrk="1" latinLnBrk="0">
            <a:lnSpc>
              <a:spcPct val="100000"/>
            </a:lnSpc>
            <a:buChar char="•"/>
          </a:pPr>
          <a:r>
            <a:rPr lang="en-CA" dirty="0">
              <a:solidFill>
                <a:sysClr val="windowText" lastClr="000000">
                  <a:hueOff val="0"/>
                  <a:satOff val="0"/>
                  <a:lumOff val="0"/>
                  <a:alphaOff val="0"/>
                </a:sysClr>
              </a:solidFill>
              <a:latin typeface="+mn-lt"/>
              <a:ea typeface="+mn-ea"/>
              <a:cs typeface="+mn-cs"/>
            </a:rPr>
            <a:t>Hypertension, dyslipidemia, osteoarthritis, cholecystectomy</a:t>
          </a:r>
        </a:p>
      </dgm:t>
    </dgm:pt>
    <dgm:pt modelId="{B63069AE-A3D1-4A7F-A57C-DB3894505547}" type="parTrans" cxnId="{315FBFCF-E3B3-4ADF-80F5-48039C36D8AA}">
      <dgm:prSet/>
      <dgm:spPr/>
      <dgm:t>
        <a:bodyPr/>
        <a:lstStyle/>
        <a:p>
          <a:endParaRPr lang="en-CA">
            <a:latin typeface="Tenorite" panose="00000500000000000000" pitchFamily="2" charset="0"/>
          </a:endParaRPr>
        </a:p>
      </dgm:t>
    </dgm:pt>
    <dgm:pt modelId="{014384ED-51FE-46C6-8FF4-19873605F407}" type="sibTrans" cxnId="{315FBFCF-E3B3-4ADF-80F5-48039C36D8AA}">
      <dgm:prSet/>
      <dgm:spPr/>
      <dgm:t>
        <a:bodyPr/>
        <a:lstStyle/>
        <a:p>
          <a:endParaRPr lang="en-CA">
            <a:latin typeface="Tenorite" panose="00000500000000000000" pitchFamily="2" charset="0"/>
          </a:endParaRPr>
        </a:p>
      </dgm:t>
    </dgm:pt>
    <dgm:pt modelId="{E5311124-A19B-4568-A6B6-70521FA0CF3B}">
      <dgm:prSet/>
      <dgm:spPr>
        <a:xfrm>
          <a:off x="7647202" y="801012"/>
          <a:ext cx="3554515" cy="1609920"/>
        </a:xfrm>
        <a:prstGeom prst="rect">
          <a:avLst/>
        </a:prstGeom>
        <a:solidFill>
          <a:sysClr val="window" lastClr="FFFFFF">
            <a:hueOff val="0"/>
            <a:satOff val="0"/>
            <a:lumOff val="0"/>
            <a:alphaOff val="0"/>
          </a:sysClr>
        </a:solidFill>
        <a:ln w="12700" cap="flat" cmpd="sng" algn="ctr">
          <a:solidFill>
            <a:schemeClr val="accent2"/>
          </a:solidFill>
          <a:prstDash val="solid"/>
          <a:miter lim="800000"/>
        </a:ln>
        <a:effectLst/>
      </dgm:spPr>
      <dgm:t>
        <a:bodyPr/>
        <a:lstStyle/>
        <a:p>
          <a:pPr>
            <a:lnSpc>
              <a:spcPct val="100000"/>
            </a:lnSpc>
            <a:buChar char="•"/>
          </a:pPr>
          <a:r>
            <a:rPr lang="en-CA" dirty="0">
              <a:solidFill>
                <a:sysClr val="windowText" lastClr="000000">
                  <a:hueOff val="0"/>
                  <a:satOff val="0"/>
                  <a:lumOff val="0"/>
                  <a:alphaOff val="0"/>
                </a:sysClr>
              </a:solidFill>
              <a:latin typeface="+mn-lt"/>
              <a:ea typeface="+mn-ea"/>
              <a:cs typeface="+mn-cs"/>
            </a:rPr>
            <a:t>Hemoglobin 12.6 g/dL</a:t>
          </a:r>
        </a:p>
      </dgm:t>
    </dgm:pt>
    <dgm:pt modelId="{BDCD456D-A8EF-4C14-B040-E3429DFC99D9}" type="parTrans" cxnId="{E847818C-2B11-4F56-8813-9C1D7221982E}">
      <dgm:prSet/>
      <dgm:spPr/>
      <dgm:t>
        <a:bodyPr/>
        <a:lstStyle/>
        <a:p>
          <a:endParaRPr lang="en-CA">
            <a:latin typeface="Tenorite" panose="00000500000000000000" pitchFamily="2" charset="0"/>
          </a:endParaRPr>
        </a:p>
      </dgm:t>
    </dgm:pt>
    <dgm:pt modelId="{E126599B-5C7A-4A98-8323-5D88FF120B43}" type="sibTrans" cxnId="{E847818C-2B11-4F56-8813-9C1D7221982E}">
      <dgm:prSet/>
      <dgm:spPr/>
      <dgm:t>
        <a:bodyPr/>
        <a:lstStyle/>
        <a:p>
          <a:endParaRPr lang="en-CA">
            <a:latin typeface="Tenorite" panose="00000500000000000000" pitchFamily="2" charset="0"/>
          </a:endParaRPr>
        </a:p>
      </dgm:t>
    </dgm:pt>
    <dgm:pt modelId="{F0FD8318-C104-46AE-AFBF-41AA37D018D8}">
      <dgm:prSet/>
      <dgm:spPr>
        <a:xfrm>
          <a:off x="3824366" y="801012"/>
          <a:ext cx="3554515" cy="1609920"/>
        </a:xfrm>
        <a:prstGeom prst="rect">
          <a:avLst/>
        </a:prstGeom>
        <a:solidFill>
          <a:sysClr val="window" lastClr="FFFFFF">
            <a:hueOff val="0"/>
            <a:satOff val="0"/>
            <a:lumOff val="0"/>
            <a:alphaOff val="0"/>
          </a:sysClr>
        </a:solidFill>
        <a:ln w="12700" cap="flat" cmpd="sng" algn="ctr">
          <a:solidFill>
            <a:schemeClr val="accent2"/>
          </a:solidFill>
          <a:prstDash val="solid"/>
          <a:miter lim="800000"/>
        </a:ln>
        <a:effectLst/>
      </dgm:spPr>
      <dgm:t>
        <a:bodyPr/>
        <a:lstStyle/>
        <a:p>
          <a:pPr eaLnBrk="1" latinLnBrk="0">
            <a:lnSpc>
              <a:spcPct val="100000"/>
            </a:lnSpc>
            <a:buNone/>
          </a:pPr>
          <a:r>
            <a:rPr lang="en-CA" b="1">
              <a:solidFill>
                <a:sysClr val="windowText" lastClr="000000">
                  <a:hueOff val="0"/>
                  <a:satOff val="0"/>
                  <a:lumOff val="0"/>
                  <a:alphaOff val="0"/>
                </a:sysClr>
              </a:solidFill>
              <a:latin typeface="+mn-lt"/>
              <a:ea typeface="+mn-ea"/>
              <a:cs typeface="+mn-cs"/>
            </a:rPr>
            <a:t>Medications</a:t>
          </a:r>
        </a:p>
      </dgm:t>
    </dgm:pt>
    <dgm:pt modelId="{CD2C2C83-D03E-41F4-8FD6-B3DAFEDFB912}" type="parTrans" cxnId="{077F7C07-695B-4563-87C4-57288E566314}">
      <dgm:prSet/>
      <dgm:spPr/>
      <dgm:t>
        <a:bodyPr/>
        <a:lstStyle/>
        <a:p>
          <a:endParaRPr lang="en-CA">
            <a:latin typeface="Tenorite" panose="00000500000000000000" pitchFamily="2" charset="0"/>
          </a:endParaRPr>
        </a:p>
      </dgm:t>
    </dgm:pt>
    <dgm:pt modelId="{033E5402-48C0-4C59-9414-44479508FD99}" type="sibTrans" cxnId="{077F7C07-695B-4563-87C4-57288E566314}">
      <dgm:prSet/>
      <dgm:spPr/>
      <dgm:t>
        <a:bodyPr/>
        <a:lstStyle/>
        <a:p>
          <a:endParaRPr lang="en-CA">
            <a:latin typeface="Tenorite" panose="00000500000000000000" pitchFamily="2" charset="0"/>
          </a:endParaRPr>
        </a:p>
      </dgm:t>
    </dgm:pt>
    <dgm:pt modelId="{C1D7E127-3C18-431C-8A5D-4D49FD3B723A}">
      <dgm:prSet/>
      <dgm:spPr>
        <a:xfrm>
          <a:off x="3824366" y="801012"/>
          <a:ext cx="3554515" cy="1609920"/>
        </a:xfrm>
        <a:prstGeom prst="rect">
          <a:avLst/>
        </a:prstGeom>
        <a:solidFill>
          <a:sysClr val="window" lastClr="FFFFFF">
            <a:hueOff val="0"/>
            <a:satOff val="0"/>
            <a:lumOff val="0"/>
            <a:alphaOff val="0"/>
          </a:sysClr>
        </a:solidFill>
        <a:ln w="12700" cap="flat" cmpd="sng" algn="ctr">
          <a:solidFill>
            <a:schemeClr val="accent2"/>
          </a:solidFill>
          <a:prstDash val="solid"/>
          <a:miter lim="800000"/>
        </a:ln>
        <a:effectLst/>
      </dgm:spPr>
      <dgm:t>
        <a:bodyPr/>
        <a:lstStyle/>
        <a:p>
          <a:pPr>
            <a:lnSpc>
              <a:spcPct val="100000"/>
            </a:lnSpc>
            <a:buChar char="•"/>
          </a:pPr>
          <a:r>
            <a:rPr lang="en-CA" dirty="0">
              <a:solidFill>
                <a:sysClr val="windowText" lastClr="000000">
                  <a:hueOff val="0"/>
                  <a:satOff val="0"/>
                  <a:lumOff val="0"/>
                  <a:alphaOff val="0"/>
                </a:sysClr>
              </a:solidFill>
              <a:latin typeface="+mn-lt"/>
              <a:ea typeface="+mn-ea"/>
              <a:cs typeface="+mn-cs"/>
            </a:rPr>
            <a:t>perindopril, hydrochlorothiazide, rosuvastatin, acetaminophen prn</a:t>
          </a:r>
        </a:p>
      </dgm:t>
    </dgm:pt>
    <dgm:pt modelId="{09D146C0-E411-4673-9077-009981A14454}" type="parTrans" cxnId="{61087513-5B1F-42FB-9D25-86033C731676}">
      <dgm:prSet/>
      <dgm:spPr/>
      <dgm:t>
        <a:bodyPr/>
        <a:lstStyle/>
        <a:p>
          <a:endParaRPr lang="en-CA">
            <a:latin typeface="Tenorite" panose="00000500000000000000" pitchFamily="2" charset="0"/>
          </a:endParaRPr>
        </a:p>
      </dgm:t>
    </dgm:pt>
    <dgm:pt modelId="{01282334-0250-4403-9D29-DD9981136804}" type="sibTrans" cxnId="{61087513-5B1F-42FB-9D25-86033C731676}">
      <dgm:prSet/>
      <dgm:spPr/>
      <dgm:t>
        <a:bodyPr/>
        <a:lstStyle/>
        <a:p>
          <a:endParaRPr lang="en-CA">
            <a:latin typeface="Tenorite" panose="00000500000000000000" pitchFamily="2" charset="0"/>
          </a:endParaRPr>
        </a:p>
      </dgm:t>
    </dgm:pt>
    <dgm:pt modelId="{75C5F589-478A-40C4-8412-4D9B32BDBEAE}">
      <dgm:prSet/>
      <dgm:spPr>
        <a:xfrm>
          <a:off x="1531" y="801012"/>
          <a:ext cx="3554515" cy="1609920"/>
        </a:xfrm>
        <a:prstGeom prst="rect">
          <a:avLst/>
        </a:prstGeom>
        <a:solidFill>
          <a:sysClr val="window" lastClr="FFFFFF">
            <a:hueOff val="0"/>
            <a:satOff val="0"/>
            <a:lumOff val="0"/>
            <a:alphaOff val="0"/>
          </a:sysClr>
        </a:solidFill>
        <a:ln w="12700" cap="flat" cmpd="sng" algn="ctr">
          <a:solidFill>
            <a:schemeClr val="accent2"/>
          </a:solidFill>
          <a:prstDash val="solid"/>
          <a:miter lim="800000"/>
        </a:ln>
        <a:effectLst/>
      </dgm:spPr>
      <dgm:t>
        <a:bodyPr/>
        <a:lstStyle/>
        <a:p>
          <a:pPr eaLnBrk="1" latinLnBrk="0">
            <a:lnSpc>
              <a:spcPct val="100000"/>
            </a:lnSpc>
            <a:buChar char="•"/>
          </a:pPr>
          <a:r>
            <a:rPr lang="en-CA" dirty="0">
              <a:solidFill>
                <a:sysClr val="windowText" lastClr="000000">
                  <a:hueOff val="0"/>
                  <a:satOff val="0"/>
                  <a:lumOff val="0"/>
                  <a:alphaOff val="0"/>
                </a:sysClr>
              </a:solidFill>
              <a:latin typeface="+mn-lt"/>
              <a:ea typeface="+mn-ea"/>
              <a:cs typeface="+mn-cs"/>
            </a:rPr>
            <a:t>BMI 29</a:t>
          </a:r>
        </a:p>
      </dgm:t>
    </dgm:pt>
    <dgm:pt modelId="{8F5EF60A-4EB2-49B1-9A4A-1281F1D31DAA}" type="parTrans" cxnId="{D886789A-84B2-4AB7-9953-75E96579EDA7}">
      <dgm:prSet/>
      <dgm:spPr/>
      <dgm:t>
        <a:bodyPr/>
        <a:lstStyle/>
        <a:p>
          <a:endParaRPr lang="en-CA">
            <a:latin typeface="Tenorite" panose="00000500000000000000" pitchFamily="2" charset="0"/>
          </a:endParaRPr>
        </a:p>
      </dgm:t>
    </dgm:pt>
    <dgm:pt modelId="{C1110594-1BC6-4F50-8CC0-E0015F6AA43D}" type="sibTrans" cxnId="{D886789A-84B2-4AB7-9953-75E96579EDA7}">
      <dgm:prSet/>
      <dgm:spPr/>
      <dgm:t>
        <a:bodyPr/>
        <a:lstStyle/>
        <a:p>
          <a:endParaRPr lang="en-CA">
            <a:latin typeface="Tenorite" panose="00000500000000000000" pitchFamily="2" charset="0"/>
          </a:endParaRPr>
        </a:p>
      </dgm:t>
    </dgm:pt>
    <dgm:pt modelId="{217CD96F-251A-4ECC-AF47-E3BBE332BC65}">
      <dgm:prSet/>
      <dgm:spPr>
        <a:xfrm>
          <a:off x="7647202" y="801012"/>
          <a:ext cx="3554515" cy="1609920"/>
        </a:xfrm>
        <a:prstGeom prst="rect">
          <a:avLst/>
        </a:prstGeom>
        <a:solidFill>
          <a:sysClr val="window" lastClr="FFFFFF">
            <a:hueOff val="0"/>
            <a:satOff val="0"/>
            <a:lumOff val="0"/>
            <a:alphaOff val="0"/>
          </a:sysClr>
        </a:solidFill>
        <a:ln w="12700" cap="flat" cmpd="sng" algn="ctr">
          <a:solidFill>
            <a:schemeClr val="accent2"/>
          </a:solidFill>
          <a:prstDash val="solid"/>
          <a:miter lim="800000"/>
        </a:ln>
        <a:effectLst/>
      </dgm:spPr>
      <dgm:t>
        <a:bodyPr/>
        <a:lstStyle/>
        <a:p>
          <a:pPr>
            <a:lnSpc>
              <a:spcPct val="100000"/>
            </a:lnSpc>
            <a:buChar char="•"/>
          </a:pPr>
          <a:r>
            <a:rPr lang="en-CA">
              <a:solidFill>
                <a:sysClr val="windowText" lastClr="000000">
                  <a:hueOff val="0"/>
                  <a:satOff val="0"/>
                  <a:lumOff val="0"/>
                  <a:alphaOff val="0"/>
                </a:sysClr>
              </a:solidFill>
              <a:latin typeface="+mn-lt"/>
              <a:ea typeface="+mn-ea"/>
              <a:cs typeface="+mn-cs"/>
            </a:rPr>
            <a:t>Platelets 226x10</a:t>
          </a:r>
          <a:r>
            <a:rPr lang="en-CA" baseline="30000">
              <a:solidFill>
                <a:sysClr val="windowText" lastClr="000000">
                  <a:hueOff val="0"/>
                  <a:satOff val="0"/>
                  <a:lumOff val="0"/>
                  <a:alphaOff val="0"/>
                </a:sysClr>
              </a:solidFill>
              <a:latin typeface="+mn-lt"/>
              <a:ea typeface="+mn-ea"/>
              <a:cs typeface="+mn-cs"/>
            </a:rPr>
            <a:t>9</a:t>
          </a:r>
          <a:r>
            <a:rPr lang="en-CA">
              <a:solidFill>
                <a:sysClr val="windowText" lastClr="000000">
                  <a:hueOff val="0"/>
                  <a:satOff val="0"/>
                  <a:lumOff val="0"/>
                  <a:alphaOff val="0"/>
                </a:sysClr>
              </a:solidFill>
              <a:latin typeface="+mn-lt"/>
              <a:ea typeface="+mn-ea"/>
              <a:cs typeface="+mn-cs"/>
            </a:rPr>
            <a:t>/L</a:t>
          </a:r>
        </a:p>
      </dgm:t>
    </dgm:pt>
    <dgm:pt modelId="{0E7F9B4F-AA05-4C4A-BF39-34440A656D37}" type="parTrans" cxnId="{C340AA46-0082-4A5F-9E2C-A5C30A709FE9}">
      <dgm:prSet/>
      <dgm:spPr/>
      <dgm:t>
        <a:bodyPr/>
        <a:lstStyle/>
        <a:p>
          <a:endParaRPr lang="en-CA">
            <a:latin typeface="Tenorite" panose="00000500000000000000" pitchFamily="2" charset="0"/>
          </a:endParaRPr>
        </a:p>
      </dgm:t>
    </dgm:pt>
    <dgm:pt modelId="{39D8EB77-BE63-45C3-ACCF-BA53CB5EEC81}" type="sibTrans" cxnId="{C340AA46-0082-4A5F-9E2C-A5C30A709FE9}">
      <dgm:prSet/>
      <dgm:spPr/>
      <dgm:t>
        <a:bodyPr/>
        <a:lstStyle/>
        <a:p>
          <a:endParaRPr lang="en-CA">
            <a:latin typeface="Tenorite" panose="00000500000000000000" pitchFamily="2" charset="0"/>
          </a:endParaRPr>
        </a:p>
      </dgm:t>
    </dgm:pt>
    <dgm:pt modelId="{CBFF4F0B-80C2-4F84-B845-E3E8016E5EC0}">
      <dgm:prSet/>
      <dgm:spPr>
        <a:xfrm>
          <a:off x="7647202" y="801012"/>
          <a:ext cx="3554515" cy="1609920"/>
        </a:xfrm>
        <a:prstGeom prst="rect">
          <a:avLst/>
        </a:prstGeom>
        <a:solidFill>
          <a:sysClr val="window" lastClr="FFFFFF">
            <a:hueOff val="0"/>
            <a:satOff val="0"/>
            <a:lumOff val="0"/>
            <a:alphaOff val="0"/>
          </a:sysClr>
        </a:solidFill>
        <a:ln w="12700" cap="flat" cmpd="sng" algn="ctr">
          <a:solidFill>
            <a:schemeClr val="accent2"/>
          </a:solidFill>
          <a:prstDash val="solid"/>
          <a:miter lim="800000"/>
        </a:ln>
        <a:effectLst/>
      </dgm:spPr>
      <dgm:t>
        <a:bodyPr/>
        <a:lstStyle/>
        <a:p>
          <a:pPr>
            <a:lnSpc>
              <a:spcPct val="100000"/>
            </a:lnSpc>
            <a:buChar char="•"/>
          </a:pPr>
          <a:r>
            <a:rPr lang="en-CA" dirty="0">
              <a:solidFill>
                <a:sysClr val="windowText" lastClr="000000">
                  <a:hueOff val="0"/>
                  <a:satOff val="0"/>
                  <a:lumOff val="0"/>
                  <a:alphaOff val="0"/>
                </a:sysClr>
              </a:solidFill>
              <a:latin typeface="+mn-lt"/>
              <a:ea typeface="+mn-ea"/>
              <a:cs typeface="+mn-cs"/>
            </a:rPr>
            <a:t>Creatinine clearance 58 mL/min</a:t>
          </a:r>
        </a:p>
      </dgm:t>
    </dgm:pt>
    <dgm:pt modelId="{0F28852B-1944-4EA4-AC4F-E3F9CD0A01C4}" type="parTrans" cxnId="{40412C60-3037-47B0-82EC-2C61BCB5EE6D}">
      <dgm:prSet/>
      <dgm:spPr/>
      <dgm:t>
        <a:bodyPr/>
        <a:lstStyle/>
        <a:p>
          <a:endParaRPr lang="en-CA">
            <a:latin typeface="Tenorite" panose="00000500000000000000" pitchFamily="2" charset="0"/>
          </a:endParaRPr>
        </a:p>
      </dgm:t>
    </dgm:pt>
    <dgm:pt modelId="{E2972552-AC08-4F3B-B3CF-D7917E490026}" type="sibTrans" cxnId="{40412C60-3037-47B0-82EC-2C61BCB5EE6D}">
      <dgm:prSet/>
      <dgm:spPr/>
      <dgm:t>
        <a:bodyPr/>
        <a:lstStyle/>
        <a:p>
          <a:endParaRPr lang="en-CA">
            <a:latin typeface="Tenorite" panose="00000500000000000000" pitchFamily="2" charset="0"/>
          </a:endParaRPr>
        </a:p>
      </dgm:t>
    </dgm:pt>
    <dgm:pt modelId="{747F0E62-E4F6-4CAB-BEB5-BC8FCBCCF418}">
      <dgm:prSet phldrT="[Text]"/>
      <dgm:spPr>
        <a:xfrm>
          <a:off x="1531" y="801012"/>
          <a:ext cx="3554515" cy="1609920"/>
        </a:xfrm>
        <a:prstGeom prst="rect">
          <a:avLst/>
        </a:prstGeom>
        <a:solidFill>
          <a:sysClr val="window" lastClr="FFFFFF">
            <a:hueOff val="0"/>
            <a:satOff val="0"/>
            <a:lumOff val="0"/>
            <a:alphaOff val="0"/>
          </a:sysClr>
        </a:solidFill>
        <a:ln w="12700" cap="flat" cmpd="sng" algn="ctr">
          <a:solidFill>
            <a:schemeClr val="accent2"/>
          </a:solidFill>
          <a:prstDash val="solid"/>
          <a:miter lim="800000"/>
        </a:ln>
        <a:effectLst/>
      </dgm:spPr>
      <dgm:t>
        <a:bodyPr/>
        <a:lstStyle/>
        <a:p>
          <a:pPr>
            <a:lnSpc>
              <a:spcPct val="100000"/>
            </a:lnSpc>
            <a:buNone/>
          </a:pPr>
          <a:r>
            <a:rPr lang="en-CA" b="1" dirty="0">
              <a:solidFill>
                <a:sysClr val="windowText" lastClr="000000">
                  <a:hueOff val="0"/>
                  <a:satOff val="0"/>
                  <a:lumOff val="0"/>
                  <a:alphaOff val="0"/>
                </a:sysClr>
              </a:solidFill>
              <a:latin typeface="+mn-lt"/>
              <a:ea typeface="+mn-ea"/>
              <a:cs typeface="+mn-cs"/>
            </a:rPr>
            <a:t>Medical History</a:t>
          </a:r>
        </a:p>
      </dgm:t>
    </dgm:pt>
    <dgm:pt modelId="{5E843203-4E85-4190-8E58-F5B27F6F93A9}" type="parTrans" cxnId="{4D72C7A1-EBE1-4A67-8DBB-56CEB2F82FCF}">
      <dgm:prSet/>
      <dgm:spPr/>
      <dgm:t>
        <a:bodyPr/>
        <a:lstStyle/>
        <a:p>
          <a:endParaRPr lang="en-US">
            <a:latin typeface="Tenorite" panose="00000500000000000000" pitchFamily="2" charset="0"/>
          </a:endParaRPr>
        </a:p>
      </dgm:t>
    </dgm:pt>
    <dgm:pt modelId="{08044BD8-4875-4645-A601-A1160DC294DD}" type="sibTrans" cxnId="{4D72C7A1-EBE1-4A67-8DBB-56CEB2F82FCF}">
      <dgm:prSet/>
      <dgm:spPr/>
      <dgm:t>
        <a:bodyPr/>
        <a:lstStyle/>
        <a:p>
          <a:endParaRPr lang="en-US">
            <a:latin typeface="Tenorite" panose="00000500000000000000" pitchFamily="2" charset="0"/>
          </a:endParaRPr>
        </a:p>
      </dgm:t>
    </dgm:pt>
    <dgm:pt modelId="{43345F70-8A01-485B-B270-15F0BB2806FA}" type="pres">
      <dgm:prSet presAssocID="{44B932EA-C5AF-404C-AB32-6EF969D179F2}" presName="diagram" presStyleCnt="0">
        <dgm:presLayoutVars>
          <dgm:dir/>
          <dgm:resizeHandles val="exact"/>
        </dgm:presLayoutVars>
      </dgm:prSet>
      <dgm:spPr/>
    </dgm:pt>
    <dgm:pt modelId="{88F280DF-12DD-4015-89FD-701E74CAD8BA}" type="pres">
      <dgm:prSet presAssocID="{747F0E62-E4F6-4CAB-BEB5-BC8FCBCCF418}" presName="node" presStyleLbl="node1" presStyleIdx="0" presStyleCnt="3" custScaleX="132473">
        <dgm:presLayoutVars>
          <dgm:bulletEnabled val="1"/>
        </dgm:presLayoutVars>
      </dgm:prSet>
      <dgm:spPr/>
    </dgm:pt>
    <dgm:pt modelId="{FCE1694B-C2AC-41A8-9C48-620A20099FEF}" type="pres">
      <dgm:prSet presAssocID="{08044BD8-4875-4645-A601-A1160DC294DD}" presName="sibTrans" presStyleCnt="0"/>
      <dgm:spPr/>
    </dgm:pt>
    <dgm:pt modelId="{5FA1F022-B8E6-4E02-9C20-FCB501BBA537}" type="pres">
      <dgm:prSet presAssocID="{F0FD8318-C104-46AE-AFBF-41AA37D018D8}" presName="node" presStyleLbl="node1" presStyleIdx="1" presStyleCnt="3" custScaleX="132473">
        <dgm:presLayoutVars>
          <dgm:bulletEnabled val="1"/>
        </dgm:presLayoutVars>
      </dgm:prSet>
      <dgm:spPr/>
    </dgm:pt>
    <dgm:pt modelId="{C42E9FE4-509A-4A46-AB8E-CF7713E26D04}" type="pres">
      <dgm:prSet presAssocID="{033E5402-48C0-4C59-9414-44479508FD99}" presName="sibTrans" presStyleCnt="0"/>
      <dgm:spPr/>
    </dgm:pt>
    <dgm:pt modelId="{9E828490-BB4C-4DB8-90FB-91D2037D96FC}" type="pres">
      <dgm:prSet presAssocID="{C98D8DDB-EB98-4604-8507-D392595B5D4F}" presName="node" presStyleLbl="node1" presStyleIdx="2" presStyleCnt="3" custScaleX="132473">
        <dgm:presLayoutVars>
          <dgm:bulletEnabled val="1"/>
        </dgm:presLayoutVars>
      </dgm:prSet>
      <dgm:spPr/>
    </dgm:pt>
  </dgm:ptLst>
  <dgm:cxnLst>
    <dgm:cxn modelId="{8A692707-A914-4710-8456-3F6A942E5056}" type="presOf" srcId="{C1D7E127-3C18-431C-8A5D-4D49FD3B723A}" destId="{5FA1F022-B8E6-4E02-9C20-FCB501BBA537}" srcOrd="0" destOrd="1" presId="urn:microsoft.com/office/officeart/2005/8/layout/default"/>
    <dgm:cxn modelId="{077F7C07-695B-4563-87C4-57288E566314}" srcId="{44B932EA-C5AF-404C-AB32-6EF969D179F2}" destId="{F0FD8318-C104-46AE-AFBF-41AA37D018D8}" srcOrd="1" destOrd="0" parTransId="{CD2C2C83-D03E-41F4-8FD6-B3DAFEDFB912}" sibTransId="{033E5402-48C0-4C59-9414-44479508FD99}"/>
    <dgm:cxn modelId="{61087513-5B1F-42FB-9D25-86033C731676}" srcId="{F0FD8318-C104-46AE-AFBF-41AA37D018D8}" destId="{C1D7E127-3C18-431C-8A5D-4D49FD3B723A}" srcOrd="0" destOrd="0" parTransId="{09D146C0-E411-4673-9077-009981A14454}" sibTransId="{01282334-0250-4403-9D29-DD9981136804}"/>
    <dgm:cxn modelId="{6C0DFF19-539F-4B83-9E5D-6CE0594123AD}" type="presOf" srcId="{217CD96F-251A-4ECC-AF47-E3BBE332BC65}" destId="{9E828490-BB4C-4DB8-90FB-91D2037D96FC}" srcOrd="0" destOrd="2" presId="urn:microsoft.com/office/officeart/2005/8/layout/default"/>
    <dgm:cxn modelId="{A6012F1F-A952-4EA6-A67F-CE4CBE8EADF7}" type="presOf" srcId="{D813E348-2D9C-4833-A4AD-D41D018D9AF4}" destId="{88F280DF-12DD-4015-89FD-701E74CAD8BA}" srcOrd="0" destOrd="1" presId="urn:microsoft.com/office/officeart/2005/8/layout/default"/>
    <dgm:cxn modelId="{ADECE920-9A69-46D2-B97C-9BCFDC1626B9}" type="presOf" srcId="{75C5F589-478A-40C4-8412-4D9B32BDBEAE}" destId="{88F280DF-12DD-4015-89FD-701E74CAD8BA}" srcOrd="0" destOrd="2" presId="urn:microsoft.com/office/officeart/2005/8/layout/default"/>
    <dgm:cxn modelId="{67D72533-3392-4D42-91EF-54D05C8833DD}" type="presOf" srcId="{747F0E62-E4F6-4CAB-BEB5-BC8FCBCCF418}" destId="{88F280DF-12DD-4015-89FD-701E74CAD8BA}" srcOrd="0" destOrd="0" presId="urn:microsoft.com/office/officeart/2005/8/layout/default"/>
    <dgm:cxn modelId="{40412C60-3037-47B0-82EC-2C61BCB5EE6D}" srcId="{C98D8DDB-EB98-4604-8507-D392595B5D4F}" destId="{CBFF4F0B-80C2-4F84-B845-E3E8016E5EC0}" srcOrd="2" destOrd="0" parTransId="{0F28852B-1944-4EA4-AC4F-E3F9CD0A01C4}" sibTransId="{E2972552-AC08-4F3B-B3CF-D7917E490026}"/>
    <dgm:cxn modelId="{C340AA46-0082-4A5F-9E2C-A5C30A709FE9}" srcId="{C98D8DDB-EB98-4604-8507-D392595B5D4F}" destId="{217CD96F-251A-4ECC-AF47-E3BBE332BC65}" srcOrd="1" destOrd="0" parTransId="{0E7F9B4F-AA05-4C4A-BF39-34440A656D37}" sibTransId="{39D8EB77-BE63-45C3-ACCF-BA53CB5EEC81}"/>
    <dgm:cxn modelId="{E16C2868-9196-4735-B755-F84BFF3D5987}" type="presOf" srcId="{F0FD8318-C104-46AE-AFBF-41AA37D018D8}" destId="{5FA1F022-B8E6-4E02-9C20-FCB501BBA537}" srcOrd="0" destOrd="0" presId="urn:microsoft.com/office/officeart/2005/8/layout/default"/>
    <dgm:cxn modelId="{6FBF5268-9058-4A21-BA84-D326DD689FA6}" type="presOf" srcId="{C98D8DDB-EB98-4604-8507-D392595B5D4F}" destId="{9E828490-BB4C-4DB8-90FB-91D2037D96FC}" srcOrd="0" destOrd="0" presId="urn:microsoft.com/office/officeart/2005/8/layout/default"/>
    <dgm:cxn modelId="{E847818C-2B11-4F56-8813-9C1D7221982E}" srcId="{C98D8DDB-EB98-4604-8507-D392595B5D4F}" destId="{E5311124-A19B-4568-A6B6-70521FA0CF3B}" srcOrd="0" destOrd="0" parTransId="{BDCD456D-A8EF-4C14-B040-E3429DFC99D9}" sibTransId="{E126599B-5C7A-4A98-8323-5D88FF120B43}"/>
    <dgm:cxn modelId="{D886789A-84B2-4AB7-9953-75E96579EDA7}" srcId="{747F0E62-E4F6-4CAB-BEB5-BC8FCBCCF418}" destId="{75C5F589-478A-40C4-8412-4D9B32BDBEAE}" srcOrd="1" destOrd="0" parTransId="{8F5EF60A-4EB2-49B1-9A4A-1281F1D31DAA}" sibTransId="{C1110594-1BC6-4F50-8CC0-E0015F6AA43D}"/>
    <dgm:cxn modelId="{4D72C7A1-EBE1-4A67-8DBB-56CEB2F82FCF}" srcId="{44B932EA-C5AF-404C-AB32-6EF969D179F2}" destId="{747F0E62-E4F6-4CAB-BEB5-BC8FCBCCF418}" srcOrd="0" destOrd="0" parTransId="{5E843203-4E85-4190-8E58-F5B27F6F93A9}" sibTransId="{08044BD8-4875-4645-A601-A1160DC294DD}"/>
    <dgm:cxn modelId="{F04D78A2-F0CC-4DEB-BA18-90BBEBFEA001}" type="presOf" srcId="{CBFF4F0B-80C2-4F84-B845-E3E8016E5EC0}" destId="{9E828490-BB4C-4DB8-90FB-91D2037D96FC}" srcOrd="0" destOrd="3" presId="urn:microsoft.com/office/officeart/2005/8/layout/default"/>
    <dgm:cxn modelId="{955511AA-D397-4739-84D7-483126177B1A}" type="presOf" srcId="{44B932EA-C5AF-404C-AB32-6EF969D179F2}" destId="{43345F70-8A01-485B-B270-15F0BB2806FA}" srcOrd="0" destOrd="0" presId="urn:microsoft.com/office/officeart/2005/8/layout/default"/>
    <dgm:cxn modelId="{315FBFCF-E3B3-4ADF-80F5-48039C36D8AA}" srcId="{747F0E62-E4F6-4CAB-BEB5-BC8FCBCCF418}" destId="{D813E348-2D9C-4833-A4AD-D41D018D9AF4}" srcOrd="0" destOrd="0" parTransId="{B63069AE-A3D1-4A7F-A57C-DB3894505547}" sibTransId="{014384ED-51FE-46C6-8FF4-19873605F407}"/>
    <dgm:cxn modelId="{450436DB-EAC5-477E-A030-E7C20C115A0E}" type="presOf" srcId="{E5311124-A19B-4568-A6B6-70521FA0CF3B}" destId="{9E828490-BB4C-4DB8-90FB-91D2037D96FC}" srcOrd="0" destOrd="1" presId="urn:microsoft.com/office/officeart/2005/8/layout/default"/>
    <dgm:cxn modelId="{521BFCF7-F566-4DBC-AB69-C3D1C6198DCF}" srcId="{44B932EA-C5AF-404C-AB32-6EF969D179F2}" destId="{C98D8DDB-EB98-4604-8507-D392595B5D4F}" srcOrd="2" destOrd="0" parTransId="{08BCDA03-895B-4D41-8D0E-54621C372768}" sibTransId="{455195E5-510A-4F20-80CA-B198A0769B33}"/>
    <dgm:cxn modelId="{1ABD59AB-D277-4ACA-B59E-E841F131E13F}" type="presParOf" srcId="{43345F70-8A01-485B-B270-15F0BB2806FA}" destId="{88F280DF-12DD-4015-89FD-701E74CAD8BA}" srcOrd="0" destOrd="0" presId="urn:microsoft.com/office/officeart/2005/8/layout/default"/>
    <dgm:cxn modelId="{38AFA53D-B0FF-4C13-8DB0-169C484487F1}" type="presParOf" srcId="{43345F70-8A01-485B-B270-15F0BB2806FA}" destId="{FCE1694B-C2AC-41A8-9C48-620A20099FEF}" srcOrd="1" destOrd="0" presId="urn:microsoft.com/office/officeart/2005/8/layout/default"/>
    <dgm:cxn modelId="{43934386-3D07-4A82-AC08-1C4D6DB87544}" type="presParOf" srcId="{43345F70-8A01-485B-B270-15F0BB2806FA}" destId="{5FA1F022-B8E6-4E02-9C20-FCB501BBA537}" srcOrd="2" destOrd="0" presId="urn:microsoft.com/office/officeart/2005/8/layout/default"/>
    <dgm:cxn modelId="{96762D93-5EFE-435C-90C4-0A8126BD12C2}" type="presParOf" srcId="{43345F70-8A01-485B-B270-15F0BB2806FA}" destId="{C42E9FE4-509A-4A46-AB8E-CF7713E26D04}" srcOrd="3" destOrd="0" presId="urn:microsoft.com/office/officeart/2005/8/layout/default"/>
    <dgm:cxn modelId="{4A145892-0AF8-451C-9DDE-0E81BBAB1C0A}" type="presParOf" srcId="{43345F70-8A01-485B-B270-15F0BB2806FA}" destId="{9E828490-BB4C-4DB8-90FB-91D2037D96FC}"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633A84B-E351-4535-9040-59A811465B57}" type="doc">
      <dgm:prSet loTypeId="urn:microsoft.com/office/officeart/2005/8/layout/hierarchy2" loCatId="hierarchy" qsTypeId="urn:microsoft.com/office/officeart/2005/8/quickstyle/simple1" qsCatId="simple" csTypeId="urn:microsoft.com/office/officeart/2005/8/colors/accent0_3" csCatId="mainScheme" phldr="1"/>
      <dgm:spPr/>
      <dgm:t>
        <a:bodyPr/>
        <a:lstStyle/>
        <a:p>
          <a:endParaRPr lang="en-US"/>
        </a:p>
      </dgm:t>
    </dgm:pt>
    <dgm:pt modelId="{6AA39C18-4338-478A-B1DD-2C53CF08CB6A}">
      <dgm:prSet phldrT="[Text]" custT="1"/>
      <dgm:spPr/>
      <dgm:t>
        <a:bodyPr/>
        <a:lstStyle/>
        <a:p>
          <a:pPr>
            <a:lnSpc>
              <a:spcPct val="100000"/>
            </a:lnSpc>
          </a:pPr>
          <a:r>
            <a:rPr lang="en-US" sz="2000">
              <a:latin typeface="+mn-lt"/>
            </a:rPr>
            <a:t>For patients with DVT and/or PE who will continue a DOAC for </a:t>
          </a:r>
          <a:r>
            <a:rPr lang="en-CA" sz="2000">
              <a:latin typeface="+mn-lt"/>
            </a:rPr>
            <a:t>secondary prevention…</a:t>
          </a:r>
          <a:endParaRPr lang="en-US" sz="2000">
            <a:latin typeface="+mn-lt"/>
          </a:endParaRPr>
        </a:p>
      </dgm:t>
    </dgm:pt>
    <dgm:pt modelId="{0710DB6C-4100-49A6-80CC-B29CC491F8ED}" type="parTrans" cxnId="{6F2FA069-BCE4-4018-80CA-89C93C07E37A}">
      <dgm:prSet/>
      <dgm:spPr/>
      <dgm:t>
        <a:bodyPr/>
        <a:lstStyle/>
        <a:p>
          <a:endParaRPr lang="en-US">
            <a:latin typeface="Tenorite" panose="00000500000000000000" pitchFamily="2" charset="0"/>
          </a:endParaRPr>
        </a:p>
      </dgm:t>
    </dgm:pt>
    <dgm:pt modelId="{2E3D42EF-1D1A-4485-B248-2541C4565195}" type="sibTrans" cxnId="{6F2FA069-BCE4-4018-80CA-89C93C07E37A}">
      <dgm:prSet/>
      <dgm:spPr/>
      <dgm:t>
        <a:bodyPr/>
        <a:lstStyle/>
        <a:p>
          <a:endParaRPr lang="en-US">
            <a:latin typeface="Tenorite" panose="00000500000000000000" pitchFamily="2" charset="0"/>
          </a:endParaRPr>
        </a:p>
      </dgm:t>
    </dgm:pt>
    <dgm:pt modelId="{41BF3581-D634-4BFA-8C3F-0D77E3A3EA49}">
      <dgm:prSet phldrT="[Text]" custT="1"/>
      <dgm:spPr/>
      <dgm:t>
        <a:bodyPr/>
        <a:lstStyle/>
        <a:p>
          <a:pPr>
            <a:lnSpc>
              <a:spcPct val="100000"/>
            </a:lnSpc>
          </a:pPr>
          <a:r>
            <a:rPr lang="en-CA" sz="2000">
              <a:latin typeface="+mn-lt"/>
            </a:rPr>
            <a:t>Suggest using a standard-dose DOAC or a lower-dose DOAC</a:t>
          </a:r>
        </a:p>
        <a:p>
          <a:pPr>
            <a:lnSpc>
              <a:spcPct val="100000"/>
            </a:lnSpc>
          </a:pPr>
          <a:r>
            <a:rPr lang="en-CA" sz="1600" i="1">
              <a:latin typeface="+mn-lt"/>
            </a:rPr>
            <a:t>Conditional recommendation, </a:t>
          </a:r>
          <a:r>
            <a:rPr lang="en-US" sz="1600" i="1">
              <a:latin typeface="+mn-lt"/>
            </a:rPr>
            <a:t>moderate certainty evidence</a:t>
          </a:r>
          <a:endParaRPr lang="en-US" sz="1200" i="1">
            <a:latin typeface="+mn-lt"/>
          </a:endParaRPr>
        </a:p>
      </dgm:t>
    </dgm:pt>
    <dgm:pt modelId="{BEF4D11B-2709-4734-8511-1E06DC601C42}" type="parTrans" cxnId="{0DD7FD44-B098-4FEC-98B3-EE93657631A8}">
      <dgm:prSet/>
      <dgm:spPr>
        <a:ln w="38100">
          <a:solidFill>
            <a:srgbClr val="44546A"/>
          </a:solidFill>
          <a:headEnd type="none" w="med" len="med"/>
          <a:tailEnd type="triangle" w="med" len="med"/>
        </a:ln>
      </dgm:spPr>
      <dgm:t>
        <a:bodyPr/>
        <a:lstStyle/>
        <a:p>
          <a:endParaRPr lang="en-US">
            <a:latin typeface="Tenorite" panose="00000500000000000000" pitchFamily="2" charset="0"/>
          </a:endParaRPr>
        </a:p>
      </dgm:t>
    </dgm:pt>
    <dgm:pt modelId="{247DF489-2E3E-4DF1-889E-2F2D5EB975E8}" type="sibTrans" cxnId="{0DD7FD44-B098-4FEC-98B3-EE93657631A8}">
      <dgm:prSet/>
      <dgm:spPr/>
      <dgm:t>
        <a:bodyPr/>
        <a:lstStyle/>
        <a:p>
          <a:endParaRPr lang="en-US">
            <a:latin typeface="Tenorite" panose="00000500000000000000" pitchFamily="2" charset="0"/>
          </a:endParaRPr>
        </a:p>
      </dgm:t>
    </dgm:pt>
    <dgm:pt modelId="{6702A2FA-AAF5-4D97-B101-9656AA71BCA3}" type="pres">
      <dgm:prSet presAssocID="{E633A84B-E351-4535-9040-59A811465B57}" presName="diagram" presStyleCnt="0">
        <dgm:presLayoutVars>
          <dgm:chPref val="1"/>
          <dgm:dir/>
          <dgm:animOne val="branch"/>
          <dgm:animLvl val="lvl"/>
          <dgm:resizeHandles val="exact"/>
        </dgm:presLayoutVars>
      </dgm:prSet>
      <dgm:spPr/>
    </dgm:pt>
    <dgm:pt modelId="{2268B4B0-B5C5-46D3-AC1A-E49DB776262C}" type="pres">
      <dgm:prSet presAssocID="{6AA39C18-4338-478A-B1DD-2C53CF08CB6A}" presName="root1" presStyleCnt="0"/>
      <dgm:spPr/>
    </dgm:pt>
    <dgm:pt modelId="{9A4FAF93-CEB7-49CF-AC33-BB43B81DCCA0}" type="pres">
      <dgm:prSet presAssocID="{6AA39C18-4338-478A-B1DD-2C53CF08CB6A}" presName="LevelOneTextNode" presStyleLbl="node0" presStyleIdx="0" presStyleCnt="1" custScaleX="78670" custLinFactNeighborX="14636" custLinFactNeighborY="-931">
        <dgm:presLayoutVars>
          <dgm:chPref val="3"/>
        </dgm:presLayoutVars>
      </dgm:prSet>
      <dgm:spPr/>
    </dgm:pt>
    <dgm:pt modelId="{25E304DA-F575-49F1-B21D-8D8330103F36}" type="pres">
      <dgm:prSet presAssocID="{6AA39C18-4338-478A-B1DD-2C53CF08CB6A}" presName="level2hierChild" presStyleCnt="0"/>
      <dgm:spPr/>
    </dgm:pt>
    <dgm:pt modelId="{348D222C-4776-408B-837A-F276313DEB97}" type="pres">
      <dgm:prSet presAssocID="{BEF4D11B-2709-4734-8511-1E06DC601C42}" presName="conn2-1" presStyleLbl="parChTrans1D2" presStyleIdx="0" presStyleCnt="1"/>
      <dgm:spPr/>
    </dgm:pt>
    <dgm:pt modelId="{362CAE3A-50C5-4639-8967-FA8B89384986}" type="pres">
      <dgm:prSet presAssocID="{BEF4D11B-2709-4734-8511-1E06DC601C42}" presName="connTx" presStyleLbl="parChTrans1D2" presStyleIdx="0" presStyleCnt="1"/>
      <dgm:spPr/>
    </dgm:pt>
    <dgm:pt modelId="{A5ED20E5-00F8-472E-9F54-B28975CF10AB}" type="pres">
      <dgm:prSet presAssocID="{41BF3581-D634-4BFA-8C3F-0D77E3A3EA49}" presName="root2" presStyleCnt="0"/>
      <dgm:spPr/>
    </dgm:pt>
    <dgm:pt modelId="{F1941CA4-826F-4C7A-9070-7BBFB20C3B54}" type="pres">
      <dgm:prSet presAssocID="{41BF3581-D634-4BFA-8C3F-0D77E3A3EA49}" presName="LevelTwoTextNode" presStyleLbl="node2" presStyleIdx="0" presStyleCnt="1" custLinFactNeighborX="-12456" custLinFactNeighborY="-931">
        <dgm:presLayoutVars>
          <dgm:chPref val="3"/>
        </dgm:presLayoutVars>
      </dgm:prSet>
      <dgm:spPr/>
    </dgm:pt>
    <dgm:pt modelId="{A24EB866-F2EE-4549-BE02-0CA0B3A1017C}" type="pres">
      <dgm:prSet presAssocID="{41BF3581-D634-4BFA-8C3F-0D77E3A3EA49}" presName="level3hierChild" presStyleCnt="0"/>
      <dgm:spPr/>
    </dgm:pt>
  </dgm:ptLst>
  <dgm:cxnLst>
    <dgm:cxn modelId="{AE2D2705-9890-481C-ABC4-A7DADE1A1E47}" type="presOf" srcId="{41BF3581-D634-4BFA-8C3F-0D77E3A3EA49}" destId="{F1941CA4-826F-4C7A-9070-7BBFB20C3B54}" srcOrd="0" destOrd="0" presId="urn:microsoft.com/office/officeart/2005/8/layout/hierarchy2"/>
    <dgm:cxn modelId="{FB2ADD35-CC78-40A4-8CB5-0253238DB527}" type="presOf" srcId="{6AA39C18-4338-478A-B1DD-2C53CF08CB6A}" destId="{9A4FAF93-CEB7-49CF-AC33-BB43B81DCCA0}" srcOrd="0" destOrd="0" presId="urn:microsoft.com/office/officeart/2005/8/layout/hierarchy2"/>
    <dgm:cxn modelId="{0DD7FD44-B098-4FEC-98B3-EE93657631A8}" srcId="{6AA39C18-4338-478A-B1DD-2C53CF08CB6A}" destId="{41BF3581-D634-4BFA-8C3F-0D77E3A3EA49}" srcOrd="0" destOrd="0" parTransId="{BEF4D11B-2709-4734-8511-1E06DC601C42}" sibTransId="{247DF489-2E3E-4DF1-889E-2F2D5EB975E8}"/>
    <dgm:cxn modelId="{6F2FA069-BCE4-4018-80CA-89C93C07E37A}" srcId="{E633A84B-E351-4535-9040-59A811465B57}" destId="{6AA39C18-4338-478A-B1DD-2C53CF08CB6A}" srcOrd="0" destOrd="0" parTransId="{0710DB6C-4100-49A6-80CC-B29CC491F8ED}" sibTransId="{2E3D42EF-1D1A-4485-B248-2541C4565195}"/>
    <dgm:cxn modelId="{D82046CF-0E32-4C5F-AFB3-04BA48A5657F}" type="presOf" srcId="{E633A84B-E351-4535-9040-59A811465B57}" destId="{6702A2FA-AAF5-4D97-B101-9656AA71BCA3}" srcOrd="0" destOrd="0" presId="urn:microsoft.com/office/officeart/2005/8/layout/hierarchy2"/>
    <dgm:cxn modelId="{72C496E4-2CB9-4086-BFD5-2A7CAED0F5A7}" type="presOf" srcId="{BEF4D11B-2709-4734-8511-1E06DC601C42}" destId="{348D222C-4776-408B-837A-F276313DEB97}" srcOrd="0" destOrd="0" presId="urn:microsoft.com/office/officeart/2005/8/layout/hierarchy2"/>
    <dgm:cxn modelId="{592EA3EB-8C8D-4A1C-AD27-028D6F85A8F8}" type="presOf" srcId="{BEF4D11B-2709-4734-8511-1E06DC601C42}" destId="{362CAE3A-50C5-4639-8967-FA8B89384986}" srcOrd="1" destOrd="0" presId="urn:microsoft.com/office/officeart/2005/8/layout/hierarchy2"/>
    <dgm:cxn modelId="{FCC0006B-DFBF-408D-AE4A-8A3E75A4470F}" type="presParOf" srcId="{6702A2FA-AAF5-4D97-B101-9656AA71BCA3}" destId="{2268B4B0-B5C5-46D3-AC1A-E49DB776262C}" srcOrd="0" destOrd="0" presId="urn:microsoft.com/office/officeart/2005/8/layout/hierarchy2"/>
    <dgm:cxn modelId="{76C4D0BF-BB56-45DF-B2AE-6BA62D522EB3}" type="presParOf" srcId="{2268B4B0-B5C5-46D3-AC1A-E49DB776262C}" destId="{9A4FAF93-CEB7-49CF-AC33-BB43B81DCCA0}" srcOrd="0" destOrd="0" presId="urn:microsoft.com/office/officeart/2005/8/layout/hierarchy2"/>
    <dgm:cxn modelId="{2DBFB009-DE56-45C8-880F-D59CA40A1F61}" type="presParOf" srcId="{2268B4B0-B5C5-46D3-AC1A-E49DB776262C}" destId="{25E304DA-F575-49F1-B21D-8D8330103F36}" srcOrd="1" destOrd="0" presId="urn:microsoft.com/office/officeart/2005/8/layout/hierarchy2"/>
    <dgm:cxn modelId="{8FD3AE41-4DD8-4075-9129-F3084289E767}" type="presParOf" srcId="{25E304DA-F575-49F1-B21D-8D8330103F36}" destId="{348D222C-4776-408B-837A-F276313DEB97}" srcOrd="0" destOrd="0" presId="urn:microsoft.com/office/officeart/2005/8/layout/hierarchy2"/>
    <dgm:cxn modelId="{9BE88570-0FE0-46C2-BF42-88DC3386EE59}" type="presParOf" srcId="{348D222C-4776-408B-837A-F276313DEB97}" destId="{362CAE3A-50C5-4639-8967-FA8B89384986}" srcOrd="0" destOrd="0" presId="urn:microsoft.com/office/officeart/2005/8/layout/hierarchy2"/>
    <dgm:cxn modelId="{B2545612-6324-4DDB-B17D-75D5399B514D}" type="presParOf" srcId="{25E304DA-F575-49F1-B21D-8D8330103F36}" destId="{A5ED20E5-00F8-472E-9F54-B28975CF10AB}" srcOrd="1" destOrd="0" presId="urn:microsoft.com/office/officeart/2005/8/layout/hierarchy2"/>
    <dgm:cxn modelId="{1B00249F-2D9E-4159-AA99-71E3079F9C0E}" type="presParOf" srcId="{A5ED20E5-00F8-472E-9F54-B28975CF10AB}" destId="{F1941CA4-826F-4C7A-9070-7BBFB20C3B54}" srcOrd="0" destOrd="0" presId="urn:microsoft.com/office/officeart/2005/8/layout/hierarchy2"/>
    <dgm:cxn modelId="{9D003889-EB01-4845-9D1F-DFF472C4F47E}" type="presParOf" srcId="{A5ED20E5-00F8-472E-9F54-B28975CF10AB}" destId="{A24EB866-F2EE-4549-BE02-0CA0B3A1017C}" srcOrd="1" destOrd="0" presId="urn:microsoft.com/office/officeart/2005/8/layout/hierarchy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1D91E69-0490-4087-AD14-4BF32E74FEA3}" type="doc">
      <dgm:prSet loTypeId="urn:microsoft.com/office/officeart/2005/8/layout/hierarchy2" loCatId="hierarchy" qsTypeId="urn:microsoft.com/office/officeart/2005/8/quickstyle/simple1" qsCatId="simple" csTypeId="urn:microsoft.com/office/officeart/2005/8/colors/accent3_3" csCatId="accent3" phldr="1"/>
      <dgm:spPr/>
      <dgm:t>
        <a:bodyPr/>
        <a:lstStyle/>
        <a:p>
          <a:endParaRPr lang="en-CA"/>
        </a:p>
      </dgm:t>
    </dgm:pt>
    <dgm:pt modelId="{A5A29314-2169-4270-92B3-47C2BEF16633}">
      <dgm:prSet phldrT="[Text]"/>
      <dgm:spPr>
        <a:solidFill>
          <a:schemeClr val="tx2">
            <a:lumMod val="50000"/>
          </a:schemeClr>
        </a:solidFill>
      </dgm:spPr>
      <dgm:t>
        <a:bodyPr/>
        <a:lstStyle/>
        <a:p>
          <a:r>
            <a:rPr lang="en-CA">
              <a:latin typeface="+mn-lt"/>
              <a:cs typeface="Segoe UI" panose="020B0502040204020203" pitchFamily="34" charset="0"/>
            </a:rPr>
            <a:t>Completion of primary treatment for DVT and/or PE (3 to 6 months of anticoagulation) </a:t>
          </a:r>
        </a:p>
      </dgm:t>
    </dgm:pt>
    <dgm:pt modelId="{0A52D5F2-DA7A-4FAF-8F4D-9D4726B9FEEE}" type="parTrans" cxnId="{7E65E84C-2EBA-4A1A-B1B1-0DC7CDB30F36}">
      <dgm:prSet/>
      <dgm:spPr/>
      <dgm:t>
        <a:bodyPr/>
        <a:lstStyle/>
        <a:p>
          <a:endParaRPr lang="en-CA">
            <a:latin typeface="+mn-lt"/>
            <a:cs typeface="Segoe UI" panose="020B0502040204020203" pitchFamily="34" charset="0"/>
          </a:endParaRPr>
        </a:p>
      </dgm:t>
    </dgm:pt>
    <dgm:pt modelId="{59EBEC5E-083D-4A9C-A030-E5777E9F3ABC}" type="sibTrans" cxnId="{7E65E84C-2EBA-4A1A-B1B1-0DC7CDB30F36}">
      <dgm:prSet/>
      <dgm:spPr/>
      <dgm:t>
        <a:bodyPr/>
        <a:lstStyle/>
        <a:p>
          <a:endParaRPr lang="en-CA">
            <a:latin typeface="+mn-lt"/>
            <a:cs typeface="Segoe UI" panose="020B0502040204020203" pitchFamily="34" charset="0"/>
          </a:endParaRPr>
        </a:p>
      </dgm:t>
    </dgm:pt>
    <dgm:pt modelId="{08AF3946-B750-4D34-8662-BB65B275962B}">
      <dgm:prSet phldrT="[Text]"/>
      <dgm:spPr>
        <a:solidFill>
          <a:schemeClr val="tx2"/>
        </a:solidFill>
      </dgm:spPr>
      <dgm:t>
        <a:bodyPr/>
        <a:lstStyle/>
        <a:p>
          <a:r>
            <a:rPr lang="en-CA">
              <a:latin typeface="+mn-lt"/>
              <a:cs typeface="Segoe UI" panose="020B0502040204020203" pitchFamily="34" charset="0"/>
            </a:rPr>
            <a:t>Assessment of provoking factors</a:t>
          </a:r>
        </a:p>
      </dgm:t>
    </dgm:pt>
    <dgm:pt modelId="{58D29522-844E-4AD2-BB67-BC09B721D4C6}" type="parTrans" cxnId="{732E5019-7635-4F64-AF01-E2B0C5E2F57B}">
      <dgm:prSet>
        <dgm:style>
          <a:lnRef idx="1">
            <a:schemeClr val="accent1"/>
          </a:lnRef>
          <a:fillRef idx="0">
            <a:schemeClr val="accent1"/>
          </a:fillRef>
          <a:effectRef idx="0">
            <a:schemeClr val="accent1"/>
          </a:effectRef>
          <a:fontRef idx="minor">
            <a:schemeClr val="tx1"/>
          </a:fontRef>
        </dgm:style>
      </dgm:prSet>
      <dgm:spPr/>
      <dgm:t>
        <a:bodyPr/>
        <a:lstStyle/>
        <a:p>
          <a:endParaRPr lang="en-CA">
            <a:latin typeface="+mn-lt"/>
            <a:cs typeface="Segoe UI" panose="020B0502040204020203" pitchFamily="34" charset="0"/>
          </a:endParaRPr>
        </a:p>
      </dgm:t>
    </dgm:pt>
    <dgm:pt modelId="{0DD2FDB5-F5FC-4B7E-8C18-7BDC40B9A40F}" type="sibTrans" cxnId="{732E5019-7635-4F64-AF01-E2B0C5E2F57B}">
      <dgm:prSet/>
      <dgm:spPr/>
      <dgm:t>
        <a:bodyPr/>
        <a:lstStyle/>
        <a:p>
          <a:endParaRPr lang="en-CA">
            <a:latin typeface="+mn-lt"/>
            <a:cs typeface="Segoe UI" panose="020B0502040204020203" pitchFamily="34" charset="0"/>
          </a:endParaRPr>
        </a:p>
      </dgm:t>
    </dgm:pt>
    <dgm:pt modelId="{4FE7FF2E-539C-492F-A73D-3221B7E106AA}">
      <dgm:prSet phldrT="[Text]"/>
      <dgm:spPr>
        <a:solidFill>
          <a:schemeClr val="accent3">
            <a:lumMod val="75000"/>
          </a:schemeClr>
        </a:solidFill>
      </dgm:spPr>
      <dgm:t>
        <a:bodyPr/>
        <a:lstStyle/>
        <a:p>
          <a:r>
            <a:rPr lang="en-CA">
              <a:latin typeface="+mn-lt"/>
              <a:cs typeface="Segoe UI" panose="020B0502040204020203" pitchFamily="34" charset="0"/>
            </a:rPr>
            <a:t>Transient</a:t>
          </a:r>
        </a:p>
      </dgm:t>
    </dgm:pt>
    <dgm:pt modelId="{79221529-453C-4515-984A-E53414BA574D}" type="parTrans" cxnId="{56664111-ED9B-42E9-9FF7-18F1A93E607B}">
      <dgm:prSet/>
      <dgm:spPr/>
      <dgm:t>
        <a:bodyPr/>
        <a:lstStyle/>
        <a:p>
          <a:endParaRPr lang="en-CA">
            <a:latin typeface="+mn-lt"/>
            <a:cs typeface="Segoe UI" panose="020B0502040204020203" pitchFamily="34" charset="0"/>
          </a:endParaRPr>
        </a:p>
      </dgm:t>
    </dgm:pt>
    <dgm:pt modelId="{7BBBCF6F-0325-48E6-B129-4A3FBA3C0797}" type="sibTrans" cxnId="{56664111-ED9B-42E9-9FF7-18F1A93E607B}">
      <dgm:prSet/>
      <dgm:spPr/>
      <dgm:t>
        <a:bodyPr/>
        <a:lstStyle/>
        <a:p>
          <a:endParaRPr lang="en-CA">
            <a:latin typeface="+mn-lt"/>
            <a:cs typeface="Segoe UI" panose="020B0502040204020203" pitchFamily="34" charset="0"/>
          </a:endParaRPr>
        </a:p>
      </dgm:t>
    </dgm:pt>
    <dgm:pt modelId="{1F04E769-050D-4D1F-8442-5EA421C1D635}">
      <dgm:prSet phldrT="[Text]"/>
      <dgm:spPr>
        <a:solidFill>
          <a:schemeClr val="accent4">
            <a:lumMod val="75000"/>
          </a:schemeClr>
        </a:solidFill>
      </dgm:spPr>
      <dgm:t>
        <a:bodyPr/>
        <a:lstStyle/>
        <a:p>
          <a:r>
            <a:rPr lang="en-CA">
              <a:latin typeface="+mn-lt"/>
              <a:cs typeface="Segoe UI" panose="020B0502040204020203" pitchFamily="34" charset="0"/>
            </a:rPr>
            <a:t>Persistent</a:t>
          </a:r>
        </a:p>
      </dgm:t>
    </dgm:pt>
    <dgm:pt modelId="{7E4FFC7E-D5BB-49F2-9645-58F62366DEA3}" type="parTrans" cxnId="{1B8BD395-A9EC-4E53-8C50-A8EACB26AAD1}">
      <dgm:prSet/>
      <dgm:spPr/>
      <dgm:t>
        <a:bodyPr/>
        <a:lstStyle/>
        <a:p>
          <a:endParaRPr lang="en-CA">
            <a:latin typeface="+mn-lt"/>
            <a:cs typeface="Segoe UI" panose="020B0502040204020203" pitchFamily="34" charset="0"/>
          </a:endParaRPr>
        </a:p>
      </dgm:t>
    </dgm:pt>
    <dgm:pt modelId="{9A923D7D-655B-413A-9BE2-6F05CC4DA1DF}" type="sibTrans" cxnId="{1B8BD395-A9EC-4E53-8C50-A8EACB26AAD1}">
      <dgm:prSet/>
      <dgm:spPr/>
      <dgm:t>
        <a:bodyPr/>
        <a:lstStyle/>
        <a:p>
          <a:endParaRPr lang="en-CA">
            <a:latin typeface="+mn-lt"/>
            <a:cs typeface="Segoe UI" panose="020B0502040204020203" pitchFamily="34" charset="0"/>
          </a:endParaRPr>
        </a:p>
      </dgm:t>
    </dgm:pt>
    <dgm:pt modelId="{C1413BDD-975B-43A0-83DA-247E33585EC4}">
      <dgm:prSet phldrT="[Text]"/>
      <dgm:spPr>
        <a:solidFill>
          <a:schemeClr val="accent5">
            <a:lumMod val="75000"/>
          </a:schemeClr>
        </a:solidFill>
      </dgm:spPr>
      <dgm:t>
        <a:bodyPr/>
        <a:lstStyle/>
        <a:p>
          <a:r>
            <a:rPr lang="en-CA">
              <a:latin typeface="+mn-lt"/>
              <a:cs typeface="Segoe UI" panose="020B0502040204020203" pitchFamily="34" charset="0"/>
            </a:rPr>
            <a:t>Unprovoked</a:t>
          </a:r>
        </a:p>
      </dgm:t>
    </dgm:pt>
    <dgm:pt modelId="{21369615-030C-404B-81C6-D8008DE8080C}" type="parTrans" cxnId="{F73001F8-BEBE-48B0-AF08-69431F6D2D92}">
      <dgm:prSet/>
      <dgm:spPr/>
      <dgm:t>
        <a:bodyPr/>
        <a:lstStyle/>
        <a:p>
          <a:endParaRPr lang="en-CA">
            <a:latin typeface="+mn-lt"/>
            <a:cs typeface="Segoe UI" panose="020B0502040204020203" pitchFamily="34" charset="0"/>
          </a:endParaRPr>
        </a:p>
      </dgm:t>
    </dgm:pt>
    <dgm:pt modelId="{653A708C-4666-4E6D-AE47-D9BE74A78FE8}" type="sibTrans" cxnId="{F73001F8-BEBE-48B0-AF08-69431F6D2D92}">
      <dgm:prSet/>
      <dgm:spPr/>
      <dgm:t>
        <a:bodyPr/>
        <a:lstStyle/>
        <a:p>
          <a:endParaRPr lang="en-CA">
            <a:latin typeface="+mn-lt"/>
            <a:cs typeface="Segoe UI" panose="020B0502040204020203" pitchFamily="34" charset="0"/>
          </a:endParaRPr>
        </a:p>
      </dgm:t>
    </dgm:pt>
    <dgm:pt modelId="{55869EC5-8245-4514-803E-CD63F32FFBD4}" type="pres">
      <dgm:prSet presAssocID="{F1D91E69-0490-4087-AD14-4BF32E74FEA3}" presName="diagram" presStyleCnt="0">
        <dgm:presLayoutVars>
          <dgm:chPref val="1"/>
          <dgm:dir/>
          <dgm:animOne val="branch"/>
          <dgm:animLvl val="lvl"/>
          <dgm:resizeHandles val="exact"/>
        </dgm:presLayoutVars>
      </dgm:prSet>
      <dgm:spPr/>
    </dgm:pt>
    <dgm:pt modelId="{F794DCA1-FB1D-4A9E-869A-44D8317DA500}" type="pres">
      <dgm:prSet presAssocID="{A5A29314-2169-4270-92B3-47C2BEF16633}" presName="root1" presStyleCnt="0"/>
      <dgm:spPr/>
    </dgm:pt>
    <dgm:pt modelId="{DA8D1D21-FC7C-4195-9302-39F5DDB3B55F}" type="pres">
      <dgm:prSet presAssocID="{A5A29314-2169-4270-92B3-47C2BEF16633}" presName="LevelOneTextNode" presStyleLbl="node0" presStyleIdx="0" presStyleCnt="1" custScaleY="119149">
        <dgm:presLayoutVars>
          <dgm:chPref val="3"/>
        </dgm:presLayoutVars>
      </dgm:prSet>
      <dgm:spPr/>
    </dgm:pt>
    <dgm:pt modelId="{5E9E44C6-8856-4628-966D-928581FD0D53}" type="pres">
      <dgm:prSet presAssocID="{A5A29314-2169-4270-92B3-47C2BEF16633}" presName="level2hierChild" presStyleCnt="0"/>
      <dgm:spPr/>
    </dgm:pt>
    <dgm:pt modelId="{8F7D5E9C-F7E2-488E-8450-4FF9BABF2885}" type="pres">
      <dgm:prSet presAssocID="{58D29522-844E-4AD2-BB67-BC09B721D4C6}" presName="conn2-1" presStyleLbl="parChTrans1D2" presStyleIdx="0" presStyleCnt="1"/>
      <dgm:spPr/>
    </dgm:pt>
    <dgm:pt modelId="{1FB6BD9C-9750-4FCE-A176-A38F9B372E94}" type="pres">
      <dgm:prSet presAssocID="{58D29522-844E-4AD2-BB67-BC09B721D4C6}" presName="connTx" presStyleLbl="parChTrans1D2" presStyleIdx="0" presStyleCnt="1"/>
      <dgm:spPr/>
    </dgm:pt>
    <dgm:pt modelId="{D630DC47-7336-4D7D-A66A-E9B00B174E5F}" type="pres">
      <dgm:prSet presAssocID="{08AF3946-B750-4D34-8662-BB65B275962B}" presName="root2" presStyleCnt="0"/>
      <dgm:spPr/>
    </dgm:pt>
    <dgm:pt modelId="{222EA35E-9291-4508-A002-86D32A3A2942}" type="pres">
      <dgm:prSet presAssocID="{08AF3946-B750-4D34-8662-BB65B275962B}" presName="LevelTwoTextNode" presStyleLbl="node2" presStyleIdx="0" presStyleCnt="1" custScaleY="119850">
        <dgm:presLayoutVars>
          <dgm:chPref val="3"/>
        </dgm:presLayoutVars>
      </dgm:prSet>
      <dgm:spPr/>
    </dgm:pt>
    <dgm:pt modelId="{752DCE22-B27D-4C1B-BC2E-64F8EB60FF4D}" type="pres">
      <dgm:prSet presAssocID="{08AF3946-B750-4D34-8662-BB65B275962B}" presName="level3hierChild" presStyleCnt="0"/>
      <dgm:spPr/>
    </dgm:pt>
    <dgm:pt modelId="{ED0C3F68-476A-4737-8793-9F07BC6BD551}" type="pres">
      <dgm:prSet presAssocID="{79221529-453C-4515-984A-E53414BA574D}" presName="conn2-1" presStyleLbl="parChTrans1D3" presStyleIdx="0" presStyleCnt="3"/>
      <dgm:spPr/>
    </dgm:pt>
    <dgm:pt modelId="{F3834C58-905A-4EA3-9999-8D6274129287}" type="pres">
      <dgm:prSet presAssocID="{79221529-453C-4515-984A-E53414BA574D}" presName="connTx" presStyleLbl="parChTrans1D3" presStyleIdx="0" presStyleCnt="3"/>
      <dgm:spPr/>
    </dgm:pt>
    <dgm:pt modelId="{D46F9955-3287-4188-842B-F9AD3F7100D2}" type="pres">
      <dgm:prSet presAssocID="{4FE7FF2E-539C-492F-A73D-3221B7E106AA}" presName="root2" presStyleCnt="0"/>
      <dgm:spPr/>
    </dgm:pt>
    <dgm:pt modelId="{206FCDB6-FD19-4F97-9027-7815717394BD}" type="pres">
      <dgm:prSet presAssocID="{4FE7FF2E-539C-492F-A73D-3221B7E106AA}" presName="LevelTwoTextNode" presStyleLbl="node3" presStyleIdx="0" presStyleCnt="3">
        <dgm:presLayoutVars>
          <dgm:chPref val="3"/>
        </dgm:presLayoutVars>
      </dgm:prSet>
      <dgm:spPr/>
    </dgm:pt>
    <dgm:pt modelId="{0A771953-78F8-42D3-B42A-1FB26AE0B587}" type="pres">
      <dgm:prSet presAssocID="{4FE7FF2E-539C-492F-A73D-3221B7E106AA}" presName="level3hierChild" presStyleCnt="0"/>
      <dgm:spPr/>
    </dgm:pt>
    <dgm:pt modelId="{50C31FCB-FA26-41CC-A9F3-50D378CBB912}" type="pres">
      <dgm:prSet presAssocID="{7E4FFC7E-D5BB-49F2-9645-58F62366DEA3}" presName="conn2-1" presStyleLbl="parChTrans1D3" presStyleIdx="1" presStyleCnt="3"/>
      <dgm:spPr/>
    </dgm:pt>
    <dgm:pt modelId="{F81F1C2B-30EB-44BB-AE48-F536CCC2CEE5}" type="pres">
      <dgm:prSet presAssocID="{7E4FFC7E-D5BB-49F2-9645-58F62366DEA3}" presName="connTx" presStyleLbl="parChTrans1D3" presStyleIdx="1" presStyleCnt="3"/>
      <dgm:spPr/>
    </dgm:pt>
    <dgm:pt modelId="{325A3503-0DD3-47E5-B3C4-75E1C33CD874}" type="pres">
      <dgm:prSet presAssocID="{1F04E769-050D-4D1F-8442-5EA421C1D635}" presName="root2" presStyleCnt="0"/>
      <dgm:spPr/>
    </dgm:pt>
    <dgm:pt modelId="{6B73A6D9-0071-457E-A37B-7B820E7743DD}" type="pres">
      <dgm:prSet presAssocID="{1F04E769-050D-4D1F-8442-5EA421C1D635}" presName="LevelTwoTextNode" presStyleLbl="node3" presStyleIdx="1" presStyleCnt="3">
        <dgm:presLayoutVars>
          <dgm:chPref val="3"/>
        </dgm:presLayoutVars>
      </dgm:prSet>
      <dgm:spPr/>
    </dgm:pt>
    <dgm:pt modelId="{168679F2-F48D-4049-94A2-FA28DB6F775D}" type="pres">
      <dgm:prSet presAssocID="{1F04E769-050D-4D1F-8442-5EA421C1D635}" presName="level3hierChild" presStyleCnt="0"/>
      <dgm:spPr/>
    </dgm:pt>
    <dgm:pt modelId="{D303E2BF-784B-4F2E-8ECF-49DC27C91571}" type="pres">
      <dgm:prSet presAssocID="{21369615-030C-404B-81C6-D8008DE8080C}" presName="conn2-1" presStyleLbl="parChTrans1D3" presStyleIdx="2" presStyleCnt="3"/>
      <dgm:spPr/>
    </dgm:pt>
    <dgm:pt modelId="{4EBA0F7E-5CA1-4C56-941A-D3297FB76B76}" type="pres">
      <dgm:prSet presAssocID="{21369615-030C-404B-81C6-D8008DE8080C}" presName="connTx" presStyleLbl="parChTrans1D3" presStyleIdx="2" presStyleCnt="3"/>
      <dgm:spPr/>
    </dgm:pt>
    <dgm:pt modelId="{006CC17E-65E1-413A-9F9D-71AD8CCB162E}" type="pres">
      <dgm:prSet presAssocID="{C1413BDD-975B-43A0-83DA-247E33585EC4}" presName="root2" presStyleCnt="0"/>
      <dgm:spPr/>
    </dgm:pt>
    <dgm:pt modelId="{5A2B567F-999B-4C7C-8047-21AF24415598}" type="pres">
      <dgm:prSet presAssocID="{C1413BDD-975B-43A0-83DA-247E33585EC4}" presName="LevelTwoTextNode" presStyleLbl="node3" presStyleIdx="2" presStyleCnt="3">
        <dgm:presLayoutVars>
          <dgm:chPref val="3"/>
        </dgm:presLayoutVars>
      </dgm:prSet>
      <dgm:spPr/>
    </dgm:pt>
    <dgm:pt modelId="{9EE34F1F-ADB5-4C53-8A83-1B75E6D53F6E}" type="pres">
      <dgm:prSet presAssocID="{C1413BDD-975B-43A0-83DA-247E33585EC4}" presName="level3hierChild" presStyleCnt="0"/>
      <dgm:spPr/>
    </dgm:pt>
  </dgm:ptLst>
  <dgm:cxnLst>
    <dgm:cxn modelId="{2BC79A0C-E238-4D12-AA06-16CDB0666D16}" type="presOf" srcId="{79221529-453C-4515-984A-E53414BA574D}" destId="{F3834C58-905A-4EA3-9999-8D6274129287}" srcOrd="1" destOrd="0" presId="urn:microsoft.com/office/officeart/2005/8/layout/hierarchy2"/>
    <dgm:cxn modelId="{56664111-ED9B-42E9-9FF7-18F1A93E607B}" srcId="{08AF3946-B750-4D34-8662-BB65B275962B}" destId="{4FE7FF2E-539C-492F-A73D-3221B7E106AA}" srcOrd="0" destOrd="0" parTransId="{79221529-453C-4515-984A-E53414BA574D}" sibTransId="{7BBBCF6F-0325-48E6-B129-4A3FBA3C0797}"/>
    <dgm:cxn modelId="{7F457612-772B-469D-A0A3-7E2235188DC7}" type="presOf" srcId="{4FE7FF2E-539C-492F-A73D-3221B7E106AA}" destId="{206FCDB6-FD19-4F97-9027-7815717394BD}" srcOrd="0" destOrd="0" presId="urn:microsoft.com/office/officeart/2005/8/layout/hierarchy2"/>
    <dgm:cxn modelId="{732E5019-7635-4F64-AF01-E2B0C5E2F57B}" srcId="{A5A29314-2169-4270-92B3-47C2BEF16633}" destId="{08AF3946-B750-4D34-8662-BB65B275962B}" srcOrd="0" destOrd="0" parTransId="{58D29522-844E-4AD2-BB67-BC09B721D4C6}" sibTransId="{0DD2FDB5-F5FC-4B7E-8C18-7BDC40B9A40F}"/>
    <dgm:cxn modelId="{64099C1D-C404-406D-B44D-A276E531203F}" type="presOf" srcId="{08AF3946-B750-4D34-8662-BB65B275962B}" destId="{222EA35E-9291-4508-A002-86D32A3A2942}" srcOrd="0" destOrd="0" presId="urn:microsoft.com/office/officeart/2005/8/layout/hierarchy2"/>
    <dgm:cxn modelId="{A88C8C1F-6872-4BE1-B201-D4DE1C4729CE}" type="presOf" srcId="{79221529-453C-4515-984A-E53414BA574D}" destId="{ED0C3F68-476A-4737-8793-9F07BC6BD551}" srcOrd="0" destOrd="0" presId="urn:microsoft.com/office/officeart/2005/8/layout/hierarchy2"/>
    <dgm:cxn modelId="{BEA6D21F-A1F4-4503-B3A1-1E00A9736554}" type="presOf" srcId="{21369615-030C-404B-81C6-D8008DE8080C}" destId="{4EBA0F7E-5CA1-4C56-941A-D3297FB76B76}" srcOrd="1" destOrd="0" presId="urn:microsoft.com/office/officeart/2005/8/layout/hierarchy2"/>
    <dgm:cxn modelId="{974F892D-1AE3-4DC9-8185-F038E260BE5D}" type="presOf" srcId="{58D29522-844E-4AD2-BB67-BC09B721D4C6}" destId="{8F7D5E9C-F7E2-488E-8450-4FF9BABF2885}" srcOrd="0" destOrd="0" presId="urn:microsoft.com/office/officeart/2005/8/layout/hierarchy2"/>
    <dgm:cxn modelId="{D6435F5F-2BC5-4EE9-8547-04C049714E20}" type="presOf" srcId="{58D29522-844E-4AD2-BB67-BC09B721D4C6}" destId="{1FB6BD9C-9750-4FCE-A176-A38F9B372E94}" srcOrd="1" destOrd="0" presId="urn:microsoft.com/office/officeart/2005/8/layout/hierarchy2"/>
    <dgm:cxn modelId="{6B504E5F-608B-48B4-91F1-43415A87E0DB}" type="presOf" srcId="{A5A29314-2169-4270-92B3-47C2BEF16633}" destId="{DA8D1D21-FC7C-4195-9302-39F5DDB3B55F}" srcOrd="0" destOrd="0" presId="urn:microsoft.com/office/officeart/2005/8/layout/hierarchy2"/>
    <dgm:cxn modelId="{7E65E84C-2EBA-4A1A-B1B1-0DC7CDB30F36}" srcId="{F1D91E69-0490-4087-AD14-4BF32E74FEA3}" destId="{A5A29314-2169-4270-92B3-47C2BEF16633}" srcOrd="0" destOrd="0" parTransId="{0A52D5F2-DA7A-4FAF-8F4D-9D4726B9FEEE}" sibTransId="{59EBEC5E-083D-4A9C-A030-E5777E9F3ABC}"/>
    <dgm:cxn modelId="{55B66C90-4808-43CE-A11A-67F7FFDCEAD0}" type="presOf" srcId="{7E4FFC7E-D5BB-49F2-9645-58F62366DEA3}" destId="{F81F1C2B-30EB-44BB-AE48-F536CCC2CEE5}" srcOrd="1" destOrd="0" presId="urn:microsoft.com/office/officeart/2005/8/layout/hierarchy2"/>
    <dgm:cxn modelId="{1B8BD395-A9EC-4E53-8C50-A8EACB26AAD1}" srcId="{08AF3946-B750-4D34-8662-BB65B275962B}" destId="{1F04E769-050D-4D1F-8442-5EA421C1D635}" srcOrd="1" destOrd="0" parTransId="{7E4FFC7E-D5BB-49F2-9645-58F62366DEA3}" sibTransId="{9A923D7D-655B-413A-9BE2-6F05CC4DA1DF}"/>
    <dgm:cxn modelId="{59282CBE-B994-49B3-AF49-E698D69D808E}" type="presOf" srcId="{C1413BDD-975B-43A0-83DA-247E33585EC4}" destId="{5A2B567F-999B-4C7C-8047-21AF24415598}" srcOrd="0" destOrd="0" presId="urn:microsoft.com/office/officeart/2005/8/layout/hierarchy2"/>
    <dgm:cxn modelId="{C2CD99C7-88DF-4A66-8465-30C04D77C82F}" type="presOf" srcId="{F1D91E69-0490-4087-AD14-4BF32E74FEA3}" destId="{55869EC5-8245-4514-803E-CD63F32FFBD4}" srcOrd="0" destOrd="0" presId="urn:microsoft.com/office/officeart/2005/8/layout/hierarchy2"/>
    <dgm:cxn modelId="{BA5941EA-7525-4900-BC93-B41C1E0E428F}" type="presOf" srcId="{1F04E769-050D-4D1F-8442-5EA421C1D635}" destId="{6B73A6D9-0071-457E-A37B-7B820E7743DD}" srcOrd="0" destOrd="0" presId="urn:microsoft.com/office/officeart/2005/8/layout/hierarchy2"/>
    <dgm:cxn modelId="{D39AC5F1-30DE-4941-873A-1245E2F93A28}" type="presOf" srcId="{7E4FFC7E-D5BB-49F2-9645-58F62366DEA3}" destId="{50C31FCB-FA26-41CC-A9F3-50D378CBB912}" srcOrd="0" destOrd="0" presId="urn:microsoft.com/office/officeart/2005/8/layout/hierarchy2"/>
    <dgm:cxn modelId="{40C9D0F6-A63F-43A5-AEF9-AF98E4B87DE8}" type="presOf" srcId="{21369615-030C-404B-81C6-D8008DE8080C}" destId="{D303E2BF-784B-4F2E-8ECF-49DC27C91571}" srcOrd="0" destOrd="0" presId="urn:microsoft.com/office/officeart/2005/8/layout/hierarchy2"/>
    <dgm:cxn modelId="{F73001F8-BEBE-48B0-AF08-69431F6D2D92}" srcId="{08AF3946-B750-4D34-8662-BB65B275962B}" destId="{C1413BDD-975B-43A0-83DA-247E33585EC4}" srcOrd="2" destOrd="0" parTransId="{21369615-030C-404B-81C6-D8008DE8080C}" sibTransId="{653A708C-4666-4E6D-AE47-D9BE74A78FE8}"/>
    <dgm:cxn modelId="{D4993D3E-3B3E-4062-8283-255F2437EE9C}" type="presParOf" srcId="{55869EC5-8245-4514-803E-CD63F32FFBD4}" destId="{F794DCA1-FB1D-4A9E-869A-44D8317DA500}" srcOrd="0" destOrd="0" presId="urn:microsoft.com/office/officeart/2005/8/layout/hierarchy2"/>
    <dgm:cxn modelId="{E63DEE2A-3E9D-415A-BD54-E12AA297F92F}" type="presParOf" srcId="{F794DCA1-FB1D-4A9E-869A-44D8317DA500}" destId="{DA8D1D21-FC7C-4195-9302-39F5DDB3B55F}" srcOrd="0" destOrd="0" presId="urn:microsoft.com/office/officeart/2005/8/layout/hierarchy2"/>
    <dgm:cxn modelId="{ACB8BCF5-289C-454E-BAB5-FDE566E81019}" type="presParOf" srcId="{F794DCA1-FB1D-4A9E-869A-44D8317DA500}" destId="{5E9E44C6-8856-4628-966D-928581FD0D53}" srcOrd="1" destOrd="0" presId="urn:microsoft.com/office/officeart/2005/8/layout/hierarchy2"/>
    <dgm:cxn modelId="{7F5D2E60-8958-4D49-853D-AEF9F39E6006}" type="presParOf" srcId="{5E9E44C6-8856-4628-966D-928581FD0D53}" destId="{8F7D5E9C-F7E2-488E-8450-4FF9BABF2885}" srcOrd="0" destOrd="0" presId="urn:microsoft.com/office/officeart/2005/8/layout/hierarchy2"/>
    <dgm:cxn modelId="{DA2E937C-E9CA-4DFD-92E1-9DAC6C528A12}" type="presParOf" srcId="{8F7D5E9C-F7E2-488E-8450-4FF9BABF2885}" destId="{1FB6BD9C-9750-4FCE-A176-A38F9B372E94}" srcOrd="0" destOrd="0" presId="urn:microsoft.com/office/officeart/2005/8/layout/hierarchy2"/>
    <dgm:cxn modelId="{949007A3-E0CD-4C2C-980D-98BB65CD7039}" type="presParOf" srcId="{5E9E44C6-8856-4628-966D-928581FD0D53}" destId="{D630DC47-7336-4D7D-A66A-E9B00B174E5F}" srcOrd="1" destOrd="0" presId="urn:microsoft.com/office/officeart/2005/8/layout/hierarchy2"/>
    <dgm:cxn modelId="{8018699D-66F5-4265-8F5C-EA15304C301D}" type="presParOf" srcId="{D630DC47-7336-4D7D-A66A-E9B00B174E5F}" destId="{222EA35E-9291-4508-A002-86D32A3A2942}" srcOrd="0" destOrd="0" presId="urn:microsoft.com/office/officeart/2005/8/layout/hierarchy2"/>
    <dgm:cxn modelId="{B78F019F-00A4-4F0F-854E-CF6B6FA835C4}" type="presParOf" srcId="{D630DC47-7336-4D7D-A66A-E9B00B174E5F}" destId="{752DCE22-B27D-4C1B-BC2E-64F8EB60FF4D}" srcOrd="1" destOrd="0" presId="urn:microsoft.com/office/officeart/2005/8/layout/hierarchy2"/>
    <dgm:cxn modelId="{A205D9B1-613C-4B44-9426-067AB4ABE6CB}" type="presParOf" srcId="{752DCE22-B27D-4C1B-BC2E-64F8EB60FF4D}" destId="{ED0C3F68-476A-4737-8793-9F07BC6BD551}" srcOrd="0" destOrd="0" presId="urn:microsoft.com/office/officeart/2005/8/layout/hierarchy2"/>
    <dgm:cxn modelId="{0538E422-AEDD-4523-B6C0-5B3251C3FCF7}" type="presParOf" srcId="{ED0C3F68-476A-4737-8793-9F07BC6BD551}" destId="{F3834C58-905A-4EA3-9999-8D6274129287}" srcOrd="0" destOrd="0" presId="urn:microsoft.com/office/officeart/2005/8/layout/hierarchy2"/>
    <dgm:cxn modelId="{ADE7F877-D260-49CC-AD5F-9943669D55DC}" type="presParOf" srcId="{752DCE22-B27D-4C1B-BC2E-64F8EB60FF4D}" destId="{D46F9955-3287-4188-842B-F9AD3F7100D2}" srcOrd="1" destOrd="0" presId="urn:microsoft.com/office/officeart/2005/8/layout/hierarchy2"/>
    <dgm:cxn modelId="{DB2458AC-21BF-453B-8352-6B713F316EE5}" type="presParOf" srcId="{D46F9955-3287-4188-842B-F9AD3F7100D2}" destId="{206FCDB6-FD19-4F97-9027-7815717394BD}" srcOrd="0" destOrd="0" presId="urn:microsoft.com/office/officeart/2005/8/layout/hierarchy2"/>
    <dgm:cxn modelId="{0B237C82-9842-4842-8FBE-8C5592DD43A0}" type="presParOf" srcId="{D46F9955-3287-4188-842B-F9AD3F7100D2}" destId="{0A771953-78F8-42D3-B42A-1FB26AE0B587}" srcOrd="1" destOrd="0" presId="urn:microsoft.com/office/officeart/2005/8/layout/hierarchy2"/>
    <dgm:cxn modelId="{AEA42CB3-DAAF-4A75-96CA-5DF77688C48A}" type="presParOf" srcId="{752DCE22-B27D-4C1B-BC2E-64F8EB60FF4D}" destId="{50C31FCB-FA26-41CC-A9F3-50D378CBB912}" srcOrd="2" destOrd="0" presId="urn:microsoft.com/office/officeart/2005/8/layout/hierarchy2"/>
    <dgm:cxn modelId="{89074B24-A6A4-461D-895F-0C40040CD757}" type="presParOf" srcId="{50C31FCB-FA26-41CC-A9F3-50D378CBB912}" destId="{F81F1C2B-30EB-44BB-AE48-F536CCC2CEE5}" srcOrd="0" destOrd="0" presId="urn:microsoft.com/office/officeart/2005/8/layout/hierarchy2"/>
    <dgm:cxn modelId="{04B50E1E-971A-4913-8045-E0D2A813530D}" type="presParOf" srcId="{752DCE22-B27D-4C1B-BC2E-64F8EB60FF4D}" destId="{325A3503-0DD3-47E5-B3C4-75E1C33CD874}" srcOrd="3" destOrd="0" presId="urn:microsoft.com/office/officeart/2005/8/layout/hierarchy2"/>
    <dgm:cxn modelId="{921ED9A3-B324-405F-91B5-4D239F98BEF9}" type="presParOf" srcId="{325A3503-0DD3-47E5-B3C4-75E1C33CD874}" destId="{6B73A6D9-0071-457E-A37B-7B820E7743DD}" srcOrd="0" destOrd="0" presId="urn:microsoft.com/office/officeart/2005/8/layout/hierarchy2"/>
    <dgm:cxn modelId="{B4172635-11DB-4659-A3CD-D65A7B50985A}" type="presParOf" srcId="{325A3503-0DD3-47E5-B3C4-75E1C33CD874}" destId="{168679F2-F48D-4049-94A2-FA28DB6F775D}" srcOrd="1" destOrd="0" presId="urn:microsoft.com/office/officeart/2005/8/layout/hierarchy2"/>
    <dgm:cxn modelId="{BC0C0A8D-9FCC-4D4D-B8FF-58B979DE8831}" type="presParOf" srcId="{752DCE22-B27D-4C1B-BC2E-64F8EB60FF4D}" destId="{D303E2BF-784B-4F2E-8ECF-49DC27C91571}" srcOrd="4" destOrd="0" presId="urn:microsoft.com/office/officeart/2005/8/layout/hierarchy2"/>
    <dgm:cxn modelId="{FB62046A-6FC2-4CF6-9612-28075C8C0E7F}" type="presParOf" srcId="{D303E2BF-784B-4F2E-8ECF-49DC27C91571}" destId="{4EBA0F7E-5CA1-4C56-941A-D3297FB76B76}" srcOrd="0" destOrd="0" presId="urn:microsoft.com/office/officeart/2005/8/layout/hierarchy2"/>
    <dgm:cxn modelId="{8B9836A5-B813-42CA-AE3B-D8B64E3F3603}" type="presParOf" srcId="{752DCE22-B27D-4C1B-BC2E-64F8EB60FF4D}" destId="{006CC17E-65E1-413A-9F9D-71AD8CCB162E}" srcOrd="5" destOrd="0" presId="urn:microsoft.com/office/officeart/2005/8/layout/hierarchy2"/>
    <dgm:cxn modelId="{045FADB7-86EE-465D-BB86-E1CF4BA1979B}" type="presParOf" srcId="{006CC17E-65E1-413A-9F9D-71AD8CCB162E}" destId="{5A2B567F-999B-4C7C-8047-21AF24415598}" srcOrd="0" destOrd="0" presId="urn:microsoft.com/office/officeart/2005/8/layout/hierarchy2"/>
    <dgm:cxn modelId="{C5BA3524-17D9-40FF-AF4E-0FE2D475A4CE}" type="presParOf" srcId="{006CC17E-65E1-413A-9F9D-71AD8CCB162E}" destId="{9EE34F1F-ADB5-4C53-8A83-1B75E6D53F6E}"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1D91E69-0490-4087-AD14-4BF32E74FEA3}" type="doc">
      <dgm:prSet loTypeId="urn:microsoft.com/office/officeart/2005/8/layout/hierarchy2" loCatId="hierarchy" qsTypeId="urn:microsoft.com/office/officeart/2005/8/quickstyle/simple1" qsCatId="simple" csTypeId="urn:microsoft.com/office/officeart/2005/8/colors/accent3_3" csCatId="accent3" phldr="1"/>
      <dgm:spPr/>
      <dgm:t>
        <a:bodyPr/>
        <a:lstStyle/>
        <a:p>
          <a:endParaRPr lang="en-CA"/>
        </a:p>
      </dgm:t>
    </dgm:pt>
    <dgm:pt modelId="{A5A29314-2169-4270-92B3-47C2BEF16633}">
      <dgm:prSet phldrT="[Text]"/>
      <dgm:spPr>
        <a:solidFill>
          <a:schemeClr val="tx2">
            <a:lumMod val="50000"/>
          </a:schemeClr>
        </a:solidFill>
      </dgm:spPr>
      <dgm:t>
        <a:bodyPr/>
        <a:lstStyle/>
        <a:p>
          <a:r>
            <a:rPr lang="en-CA">
              <a:latin typeface="+mn-lt"/>
              <a:cs typeface="Segoe UI" panose="020B0502040204020203" pitchFamily="34" charset="0"/>
            </a:rPr>
            <a:t>Completion of primary treatment for DVT and/or PE (3 to 6 months of anticoagulation) </a:t>
          </a:r>
        </a:p>
      </dgm:t>
    </dgm:pt>
    <dgm:pt modelId="{0A52D5F2-DA7A-4FAF-8F4D-9D4726B9FEEE}" type="parTrans" cxnId="{7E65E84C-2EBA-4A1A-B1B1-0DC7CDB30F36}">
      <dgm:prSet/>
      <dgm:spPr/>
      <dgm:t>
        <a:bodyPr/>
        <a:lstStyle/>
        <a:p>
          <a:endParaRPr lang="en-CA">
            <a:latin typeface="+mn-lt"/>
            <a:cs typeface="Segoe UI" panose="020B0502040204020203" pitchFamily="34" charset="0"/>
          </a:endParaRPr>
        </a:p>
      </dgm:t>
    </dgm:pt>
    <dgm:pt modelId="{59EBEC5E-083D-4A9C-A030-E5777E9F3ABC}" type="sibTrans" cxnId="{7E65E84C-2EBA-4A1A-B1B1-0DC7CDB30F36}">
      <dgm:prSet/>
      <dgm:spPr/>
      <dgm:t>
        <a:bodyPr/>
        <a:lstStyle/>
        <a:p>
          <a:endParaRPr lang="en-CA">
            <a:latin typeface="+mn-lt"/>
            <a:cs typeface="Segoe UI" panose="020B0502040204020203" pitchFamily="34" charset="0"/>
          </a:endParaRPr>
        </a:p>
      </dgm:t>
    </dgm:pt>
    <dgm:pt modelId="{08AF3946-B750-4D34-8662-BB65B275962B}">
      <dgm:prSet phldrT="[Text]"/>
      <dgm:spPr>
        <a:solidFill>
          <a:schemeClr val="tx2"/>
        </a:solidFill>
      </dgm:spPr>
      <dgm:t>
        <a:bodyPr/>
        <a:lstStyle/>
        <a:p>
          <a:r>
            <a:rPr lang="en-CA">
              <a:latin typeface="+mn-lt"/>
              <a:cs typeface="Segoe UI" panose="020B0502040204020203" pitchFamily="34" charset="0"/>
            </a:rPr>
            <a:t>Assessment of provoking factors</a:t>
          </a:r>
        </a:p>
      </dgm:t>
    </dgm:pt>
    <dgm:pt modelId="{58D29522-844E-4AD2-BB67-BC09B721D4C6}" type="parTrans" cxnId="{732E5019-7635-4F64-AF01-E2B0C5E2F57B}">
      <dgm:prSet>
        <dgm:style>
          <a:lnRef idx="1">
            <a:schemeClr val="accent1"/>
          </a:lnRef>
          <a:fillRef idx="0">
            <a:schemeClr val="accent1"/>
          </a:fillRef>
          <a:effectRef idx="0">
            <a:schemeClr val="accent1"/>
          </a:effectRef>
          <a:fontRef idx="minor">
            <a:schemeClr val="tx1"/>
          </a:fontRef>
        </dgm:style>
      </dgm:prSet>
      <dgm:spPr/>
      <dgm:t>
        <a:bodyPr/>
        <a:lstStyle/>
        <a:p>
          <a:endParaRPr lang="en-CA">
            <a:latin typeface="+mn-lt"/>
            <a:cs typeface="Segoe UI" panose="020B0502040204020203" pitchFamily="34" charset="0"/>
          </a:endParaRPr>
        </a:p>
      </dgm:t>
    </dgm:pt>
    <dgm:pt modelId="{0DD2FDB5-F5FC-4B7E-8C18-7BDC40B9A40F}" type="sibTrans" cxnId="{732E5019-7635-4F64-AF01-E2B0C5E2F57B}">
      <dgm:prSet/>
      <dgm:spPr/>
      <dgm:t>
        <a:bodyPr/>
        <a:lstStyle/>
        <a:p>
          <a:endParaRPr lang="en-CA">
            <a:latin typeface="+mn-lt"/>
            <a:cs typeface="Segoe UI" panose="020B0502040204020203" pitchFamily="34" charset="0"/>
          </a:endParaRPr>
        </a:p>
      </dgm:t>
    </dgm:pt>
    <dgm:pt modelId="{4FE7FF2E-539C-492F-A73D-3221B7E106AA}">
      <dgm:prSet phldrT="[Text]"/>
      <dgm:spPr>
        <a:solidFill>
          <a:schemeClr val="accent3">
            <a:lumMod val="75000"/>
          </a:schemeClr>
        </a:solidFill>
      </dgm:spPr>
      <dgm:t>
        <a:bodyPr/>
        <a:lstStyle/>
        <a:p>
          <a:r>
            <a:rPr lang="en-CA">
              <a:latin typeface="+mn-lt"/>
              <a:cs typeface="Segoe UI" panose="020B0502040204020203" pitchFamily="34" charset="0"/>
            </a:rPr>
            <a:t>Transient</a:t>
          </a:r>
        </a:p>
      </dgm:t>
    </dgm:pt>
    <dgm:pt modelId="{79221529-453C-4515-984A-E53414BA574D}" type="parTrans" cxnId="{56664111-ED9B-42E9-9FF7-18F1A93E607B}">
      <dgm:prSet/>
      <dgm:spPr/>
      <dgm:t>
        <a:bodyPr/>
        <a:lstStyle/>
        <a:p>
          <a:endParaRPr lang="en-CA">
            <a:latin typeface="+mn-lt"/>
            <a:cs typeface="Segoe UI" panose="020B0502040204020203" pitchFamily="34" charset="0"/>
          </a:endParaRPr>
        </a:p>
      </dgm:t>
    </dgm:pt>
    <dgm:pt modelId="{7BBBCF6F-0325-48E6-B129-4A3FBA3C0797}" type="sibTrans" cxnId="{56664111-ED9B-42E9-9FF7-18F1A93E607B}">
      <dgm:prSet/>
      <dgm:spPr/>
      <dgm:t>
        <a:bodyPr/>
        <a:lstStyle/>
        <a:p>
          <a:endParaRPr lang="en-CA">
            <a:latin typeface="+mn-lt"/>
            <a:cs typeface="Segoe UI" panose="020B0502040204020203" pitchFamily="34" charset="0"/>
          </a:endParaRPr>
        </a:p>
      </dgm:t>
    </dgm:pt>
    <dgm:pt modelId="{1F04E769-050D-4D1F-8442-5EA421C1D635}">
      <dgm:prSet phldrT="[Text]"/>
      <dgm:spPr>
        <a:solidFill>
          <a:schemeClr val="accent4">
            <a:lumMod val="75000"/>
          </a:schemeClr>
        </a:solidFill>
      </dgm:spPr>
      <dgm:t>
        <a:bodyPr/>
        <a:lstStyle/>
        <a:p>
          <a:r>
            <a:rPr lang="en-CA">
              <a:latin typeface="+mn-lt"/>
              <a:cs typeface="Segoe UI" panose="020B0502040204020203" pitchFamily="34" charset="0"/>
            </a:rPr>
            <a:t>Persistent</a:t>
          </a:r>
        </a:p>
      </dgm:t>
    </dgm:pt>
    <dgm:pt modelId="{7E4FFC7E-D5BB-49F2-9645-58F62366DEA3}" type="parTrans" cxnId="{1B8BD395-A9EC-4E53-8C50-A8EACB26AAD1}">
      <dgm:prSet/>
      <dgm:spPr/>
      <dgm:t>
        <a:bodyPr/>
        <a:lstStyle/>
        <a:p>
          <a:endParaRPr lang="en-CA">
            <a:latin typeface="+mn-lt"/>
            <a:cs typeface="Segoe UI" panose="020B0502040204020203" pitchFamily="34" charset="0"/>
          </a:endParaRPr>
        </a:p>
      </dgm:t>
    </dgm:pt>
    <dgm:pt modelId="{9A923D7D-655B-413A-9BE2-6F05CC4DA1DF}" type="sibTrans" cxnId="{1B8BD395-A9EC-4E53-8C50-A8EACB26AAD1}">
      <dgm:prSet/>
      <dgm:spPr/>
      <dgm:t>
        <a:bodyPr/>
        <a:lstStyle/>
        <a:p>
          <a:endParaRPr lang="en-CA">
            <a:latin typeface="+mn-lt"/>
            <a:cs typeface="Segoe UI" panose="020B0502040204020203" pitchFamily="34" charset="0"/>
          </a:endParaRPr>
        </a:p>
      </dgm:t>
    </dgm:pt>
    <dgm:pt modelId="{C1413BDD-975B-43A0-83DA-247E33585EC4}">
      <dgm:prSet phldrT="[Text]"/>
      <dgm:spPr>
        <a:solidFill>
          <a:schemeClr val="accent5">
            <a:lumMod val="75000"/>
          </a:schemeClr>
        </a:solidFill>
      </dgm:spPr>
      <dgm:t>
        <a:bodyPr/>
        <a:lstStyle/>
        <a:p>
          <a:r>
            <a:rPr lang="en-CA">
              <a:latin typeface="+mn-lt"/>
              <a:cs typeface="Segoe UI" panose="020B0502040204020203" pitchFamily="34" charset="0"/>
            </a:rPr>
            <a:t>Unprovoked</a:t>
          </a:r>
        </a:p>
      </dgm:t>
    </dgm:pt>
    <dgm:pt modelId="{21369615-030C-404B-81C6-D8008DE8080C}" type="parTrans" cxnId="{F73001F8-BEBE-48B0-AF08-69431F6D2D92}">
      <dgm:prSet/>
      <dgm:spPr/>
      <dgm:t>
        <a:bodyPr/>
        <a:lstStyle/>
        <a:p>
          <a:endParaRPr lang="en-CA">
            <a:latin typeface="+mn-lt"/>
            <a:cs typeface="Segoe UI" panose="020B0502040204020203" pitchFamily="34" charset="0"/>
          </a:endParaRPr>
        </a:p>
      </dgm:t>
    </dgm:pt>
    <dgm:pt modelId="{653A708C-4666-4E6D-AE47-D9BE74A78FE8}" type="sibTrans" cxnId="{F73001F8-BEBE-48B0-AF08-69431F6D2D92}">
      <dgm:prSet/>
      <dgm:spPr/>
      <dgm:t>
        <a:bodyPr/>
        <a:lstStyle/>
        <a:p>
          <a:endParaRPr lang="en-CA">
            <a:latin typeface="+mn-lt"/>
            <a:cs typeface="Segoe UI" panose="020B0502040204020203" pitchFamily="34" charset="0"/>
          </a:endParaRPr>
        </a:p>
      </dgm:t>
    </dgm:pt>
    <dgm:pt modelId="{55869EC5-8245-4514-803E-CD63F32FFBD4}" type="pres">
      <dgm:prSet presAssocID="{F1D91E69-0490-4087-AD14-4BF32E74FEA3}" presName="diagram" presStyleCnt="0">
        <dgm:presLayoutVars>
          <dgm:chPref val="1"/>
          <dgm:dir/>
          <dgm:animOne val="branch"/>
          <dgm:animLvl val="lvl"/>
          <dgm:resizeHandles val="exact"/>
        </dgm:presLayoutVars>
      </dgm:prSet>
      <dgm:spPr/>
    </dgm:pt>
    <dgm:pt modelId="{F794DCA1-FB1D-4A9E-869A-44D8317DA500}" type="pres">
      <dgm:prSet presAssocID="{A5A29314-2169-4270-92B3-47C2BEF16633}" presName="root1" presStyleCnt="0"/>
      <dgm:spPr/>
    </dgm:pt>
    <dgm:pt modelId="{DA8D1D21-FC7C-4195-9302-39F5DDB3B55F}" type="pres">
      <dgm:prSet presAssocID="{A5A29314-2169-4270-92B3-47C2BEF16633}" presName="LevelOneTextNode" presStyleLbl="node0" presStyleIdx="0" presStyleCnt="1" custScaleY="119149">
        <dgm:presLayoutVars>
          <dgm:chPref val="3"/>
        </dgm:presLayoutVars>
      </dgm:prSet>
      <dgm:spPr/>
    </dgm:pt>
    <dgm:pt modelId="{5E9E44C6-8856-4628-966D-928581FD0D53}" type="pres">
      <dgm:prSet presAssocID="{A5A29314-2169-4270-92B3-47C2BEF16633}" presName="level2hierChild" presStyleCnt="0"/>
      <dgm:spPr/>
    </dgm:pt>
    <dgm:pt modelId="{8F7D5E9C-F7E2-488E-8450-4FF9BABF2885}" type="pres">
      <dgm:prSet presAssocID="{58D29522-844E-4AD2-BB67-BC09B721D4C6}" presName="conn2-1" presStyleLbl="parChTrans1D2" presStyleIdx="0" presStyleCnt="1"/>
      <dgm:spPr/>
    </dgm:pt>
    <dgm:pt modelId="{1FB6BD9C-9750-4FCE-A176-A38F9B372E94}" type="pres">
      <dgm:prSet presAssocID="{58D29522-844E-4AD2-BB67-BC09B721D4C6}" presName="connTx" presStyleLbl="parChTrans1D2" presStyleIdx="0" presStyleCnt="1"/>
      <dgm:spPr/>
    </dgm:pt>
    <dgm:pt modelId="{D630DC47-7336-4D7D-A66A-E9B00B174E5F}" type="pres">
      <dgm:prSet presAssocID="{08AF3946-B750-4D34-8662-BB65B275962B}" presName="root2" presStyleCnt="0"/>
      <dgm:spPr/>
    </dgm:pt>
    <dgm:pt modelId="{222EA35E-9291-4508-A002-86D32A3A2942}" type="pres">
      <dgm:prSet presAssocID="{08AF3946-B750-4D34-8662-BB65B275962B}" presName="LevelTwoTextNode" presStyleLbl="node2" presStyleIdx="0" presStyleCnt="1" custScaleY="119850">
        <dgm:presLayoutVars>
          <dgm:chPref val="3"/>
        </dgm:presLayoutVars>
      </dgm:prSet>
      <dgm:spPr/>
    </dgm:pt>
    <dgm:pt modelId="{752DCE22-B27D-4C1B-BC2E-64F8EB60FF4D}" type="pres">
      <dgm:prSet presAssocID="{08AF3946-B750-4D34-8662-BB65B275962B}" presName="level3hierChild" presStyleCnt="0"/>
      <dgm:spPr/>
    </dgm:pt>
    <dgm:pt modelId="{ED0C3F68-476A-4737-8793-9F07BC6BD551}" type="pres">
      <dgm:prSet presAssocID="{79221529-453C-4515-984A-E53414BA574D}" presName="conn2-1" presStyleLbl="parChTrans1D3" presStyleIdx="0" presStyleCnt="3"/>
      <dgm:spPr/>
    </dgm:pt>
    <dgm:pt modelId="{F3834C58-905A-4EA3-9999-8D6274129287}" type="pres">
      <dgm:prSet presAssocID="{79221529-453C-4515-984A-E53414BA574D}" presName="connTx" presStyleLbl="parChTrans1D3" presStyleIdx="0" presStyleCnt="3"/>
      <dgm:spPr/>
    </dgm:pt>
    <dgm:pt modelId="{D46F9955-3287-4188-842B-F9AD3F7100D2}" type="pres">
      <dgm:prSet presAssocID="{4FE7FF2E-539C-492F-A73D-3221B7E106AA}" presName="root2" presStyleCnt="0"/>
      <dgm:spPr/>
    </dgm:pt>
    <dgm:pt modelId="{206FCDB6-FD19-4F97-9027-7815717394BD}" type="pres">
      <dgm:prSet presAssocID="{4FE7FF2E-539C-492F-A73D-3221B7E106AA}" presName="LevelTwoTextNode" presStyleLbl="node3" presStyleIdx="0" presStyleCnt="3">
        <dgm:presLayoutVars>
          <dgm:chPref val="3"/>
        </dgm:presLayoutVars>
      </dgm:prSet>
      <dgm:spPr/>
    </dgm:pt>
    <dgm:pt modelId="{0A771953-78F8-42D3-B42A-1FB26AE0B587}" type="pres">
      <dgm:prSet presAssocID="{4FE7FF2E-539C-492F-A73D-3221B7E106AA}" presName="level3hierChild" presStyleCnt="0"/>
      <dgm:spPr/>
    </dgm:pt>
    <dgm:pt modelId="{50C31FCB-FA26-41CC-A9F3-50D378CBB912}" type="pres">
      <dgm:prSet presAssocID="{7E4FFC7E-D5BB-49F2-9645-58F62366DEA3}" presName="conn2-1" presStyleLbl="parChTrans1D3" presStyleIdx="1" presStyleCnt="3"/>
      <dgm:spPr/>
    </dgm:pt>
    <dgm:pt modelId="{F81F1C2B-30EB-44BB-AE48-F536CCC2CEE5}" type="pres">
      <dgm:prSet presAssocID="{7E4FFC7E-D5BB-49F2-9645-58F62366DEA3}" presName="connTx" presStyleLbl="parChTrans1D3" presStyleIdx="1" presStyleCnt="3"/>
      <dgm:spPr/>
    </dgm:pt>
    <dgm:pt modelId="{325A3503-0DD3-47E5-B3C4-75E1C33CD874}" type="pres">
      <dgm:prSet presAssocID="{1F04E769-050D-4D1F-8442-5EA421C1D635}" presName="root2" presStyleCnt="0"/>
      <dgm:spPr/>
    </dgm:pt>
    <dgm:pt modelId="{6B73A6D9-0071-457E-A37B-7B820E7743DD}" type="pres">
      <dgm:prSet presAssocID="{1F04E769-050D-4D1F-8442-5EA421C1D635}" presName="LevelTwoTextNode" presStyleLbl="node3" presStyleIdx="1" presStyleCnt="3">
        <dgm:presLayoutVars>
          <dgm:chPref val="3"/>
        </dgm:presLayoutVars>
      </dgm:prSet>
      <dgm:spPr/>
    </dgm:pt>
    <dgm:pt modelId="{168679F2-F48D-4049-94A2-FA28DB6F775D}" type="pres">
      <dgm:prSet presAssocID="{1F04E769-050D-4D1F-8442-5EA421C1D635}" presName="level3hierChild" presStyleCnt="0"/>
      <dgm:spPr/>
    </dgm:pt>
    <dgm:pt modelId="{D303E2BF-784B-4F2E-8ECF-49DC27C91571}" type="pres">
      <dgm:prSet presAssocID="{21369615-030C-404B-81C6-D8008DE8080C}" presName="conn2-1" presStyleLbl="parChTrans1D3" presStyleIdx="2" presStyleCnt="3"/>
      <dgm:spPr/>
    </dgm:pt>
    <dgm:pt modelId="{4EBA0F7E-5CA1-4C56-941A-D3297FB76B76}" type="pres">
      <dgm:prSet presAssocID="{21369615-030C-404B-81C6-D8008DE8080C}" presName="connTx" presStyleLbl="parChTrans1D3" presStyleIdx="2" presStyleCnt="3"/>
      <dgm:spPr/>
    </dgm:pt>
    <dgm:pt modelId="{006CC17E-65E1-413A-9F9D-71AD8CCB162E}" type="pres">
      <dgm:prSet presAssocID="{C1413BDD-975B-43A0-83DA-247E33585EC4}" presName="root2" presStyleCnt="0"/>
      <dgm:spPr/>
    </dgm:pt>
    <dgm:pt modelId="{5A2B567F-999B-4C7C-8047-21AF24415598}" type="pres">
      <dgm:prSet presAssocID="{C1413BDD-975B-43A0-83DA-247E33585EC4}" presName="LevelTwoTextNode" presStyleLbl="node3" presStyleIdx="2" presStyleCnt="3">
        <dgm:presLayoutVars>
          <dgm:chPref val="3"/>
        </dgm:presLayoutVars>
      </dgm:prSet>
      <dgm:spPr/>
    </dgm:pt>
    <dgm:pt modelId="{9EE34F1F-ADB5-4C53-8A83-1B75E6D53F6E}" type="pres">
      <dgm:prSet presAssocID="{C1413BDD-975B-43A0-83DA-247E33585EC4}" presName="level3hierChild" presStyleCnt="0"/>
      <dgm:spPr/>
    </dgm:pt>
  </dgm:ptLst>
  <dgm:cxnLst>
    <dgm:cxn modelId="{2BC79A0C-E238-4D12-AA06-16CDB0666D16}" type="presOf" srcId="{79221529-453C-4515-984A-E53414BA574D}" destId="{F3834C58-905A-4EA3-9999-8D6274129287}" srcOrd="1" destOrd="0" presId="urn:microsoft.com/office/officeart/2005/8/layout/hierarchy2"/>
    <dgm:cxn modelId="{56664111-ED9B-42E9-9FF7-18F1A93E607B}" srcId="{08AF3946-B750-4D34-8662-BB65B275962B}" destId="{4FE7FF2E-539C-492F-A73D-3221B7E106AA}" srcOrd="0" destOrd="0" parTransId="{79221529-453C-4515-984A-E53414BA574D}" sibTransId="{7BBBCF6F-0325-48E6-B129-4A3FBA3C0797}"/>
    <dgm:cxn modelId="{7F457612-772B-469D-A0A3-7E2235188DC7}" type="presOf" srcId="{4FE7FF2E-539C-492F-A73D-3221B7E106AA}" destId="{206FCDB6-FD19-4F97-9027-7815717394BD}" srcOrd="0" destOrd="0" presId="urn:microsoft.com/office/officeart/2005/8/layout/hierarchy2"/>
    <dgm:cxn modelId="{732E5019-7635-4F64-AF01-E2B0C5E2F57B}" srcId="{A5A29314-2169-4270-92B3-47C2BEF16633}" destId="{08AF3946-B750-4D34-8662-BB65B275962B}" srcOrd="0" destOrd="0" parTransId="{58D29522-844E-4AD2-BB67-BC09B721D4C6}" sibTransId="{0DD2FDB5-F5FC-4B7E-8C18-7BDC40B9A40F}"/>
    <dgm:cxn modelId="{64099C1D-C404-406D-B44D-A276E531203F}" type="presOf" srcId="{08AF3946-B750-4D34-8662-BB65B275962B}" destId="{222EA35E-9291-4508-A002-86D32A3A2942}" srcOrd="0" destOrd="0" presId="urn:microsoft.com/office/officeart/2005/8/layout/hierarchy2"/>
    <dgm:cxn modelId="{A88C8C1F-6872-4BE1-B201-D4DE1C4729CE}" type="presOf" srcId="{79221529-453C-4515-984A-E53414BA574D}" destId="{ED0C3F68-476A-4737-8793-9F07BC6BD551}" srcOrd="0" destOrd="0" presId="urn:microsoft.com/office/officeart/2005/8/layout/hierarchy2"/>
    <dgm:cxn modelId="{BEA6D21F-A1F4-4503-B3A1-1E00A9736554}" type="presOf" srcId="{21369615-030C-404B-81C6-D8008DE8080C}" destId="{4EBA0F7E-5CA1-4C56-941A-D3297FB76B76}" srcOrd="1" destOrd="0" presId="urn:microsoft.com/office/officeart/2005/8/layout/hierarchy2"/>
    <dgm:cxn modelId="{974F892D-1AE3-4DC9-8185-F038E260BE5D}" type="presOf" srcId="{58D29522-844E-4AD2-BB67-BC09B721D4C6}" destId="{8F7D5E9C-F7E2-488E-8450-4FF9BABF2885}" srcOrd="0" destOrd="0" presId="urn:microsoft.com/office/officeart/2005/8/layout/hierarchy2"/>
    <dgm:cxn modelId="{D6435F5F-2BC5-4EE9-8547-04C049714E20}" type="presOf" srcId="{58D29522-844E-4AD2-BB67-BC09B721D4C6}" destId="{1FB6BD9C-9750-4FCE-A176-A38F9B372E94}" srcOrd="1" destOrd="0" presId="urn:microsoft.com/office/officeart/2005/8/layout/hierarchy2"/>
    <dgm:cxn modelId="{6B504E5F-608B-48B4-91F1-43415A87E0DB}" type="presOf" srcId="{A5A29314-2169-4270-92B3-47C2BEF16633}" destId="{DA8D1D21-FC7C-4195-9302-39F5DDB3B55F}" srcOrd="0" destOrd="0" presId="urn:microsoft.com/office/officeart/2005/8/layout/hierarchy2"/>
    <dgm:cxn modelId="{7E65E84C-2EBA-4A1A-B1B1-0DC7CDB30F36}" srcId="{F1D91E69-0490-4087-AD14-4BF32E74FEA3}" destId="{A5A29314-2169-4270-92B3-47C2BEF16633}" srcOrd="0" destOrd="0" parTransId="{0A52D5F2-DA7A-4FAF-8F4D-9D4726B9FEEE}" sibTransId="{59EBEC5E-083D-4A9C-A030-E5777E9F3ABC}"/>
    <dgm:cxn modelId="{55B66C90-4808-43CE-A11A-67F7FFDCEAD0}" type="presOf" srcId="{7E4FFC7E-D5BB-49F2-9645-58F62366DEA3}" destId="{F81F1C2B-30EB-44BB-AE48-F536CCC2CEE5}" srcOrd="1" destOrd="0" presId="urn:microsoft.com/office/officeart/2005/8/layout/hierarchy2"/>
    <dgm:cxn modelId="{1B8BD395-A9EC-4E53-8C50-A8EACB26AAD1}" srcId="{08AF3946-B750-4D34-8662-BB65B275962B}" destId="{1F04E769-050D-4D1F-8442-5EA421C1D635}" srcOrd="1" destOrd="0" parTransId="{7E4FFC7E-D5BB-49F2-9645-58F62366DEA3}" sibTransId="{9A923D7D-655B-413A-9BE2-6F05CC4DA1DF}"/>
    <dgm:cxn modelId="{59282CBE-B994-49B3-AF49-E698D69D808E}" type="presOf" srcId="{C1413BDD-975B-43A0-83DA-247E33585EC4}" destId="{5A2B567F-999B-4C7C-8047-21AF24415598}" srcOrd="0" destOrd="0" presId="urn:microsoft.com/office/officeart/2005/8/layout/hierarchy2"/>
    <dgm:cxn modelId="{C2CD99C7-88DF-4A66-8465-30C04D77C82F}" type="presOf" srcId="{F1D91E69-0490-4087-AD14-4BF32E74FEA3}" destId="{55869EC5-8245-4514-803E-CD63F32FFBD4}" srcOrd="0" destOrd="0" presId="urn:microsoft.com/office/officeart/2005/8/layout/hierarchy2"/>
    <dgm:cxn modelId="{BA5941EA-7525-4900-BC93-B41C1E0E428F}" type="presOf" srcId="{1F04E769-050D-4D1F-8442-5EA421C1D635}" destId="{6B73A6D9-0071-457E-A37B-7B820E7743DD}" srcOrd="0" destOrd="0" presId="urn:microsoft.com/office/officeart/2005/8/layout/hierarchy2"/>
    <dgm:cxn modelId="{D39AC5F1-30DE-4941-873A-1245E2F93A28}" type="presOf" srcId="{7E4FFC7E-D5BB-49F2-9645-58F62366DEA3}" destId="{50C31FCB-FA26-41CC-A9F3-50D378CBB912}" srcOrd="0" destOrd="0" presId="urn:microsoft.com/office/officeart/2005/8/layout/hierarchy2"/>
    <dgm:cxn modelId="{40C9D0F6-A63F-43A5-AEF9-AF98E4B87DE8}" type="presOf" srcId="{21369615-030C-404B-81C6-D8008DE8080C}" destId="{D303E2BF-784B-4F2E-8ECF-49DC27C91571}" srcOrd="0" destOrd="0" presId="urn:microsoft.com/office/officeart/2005/8/layout/hierarchy2"/>
    <dgm:cxn modelId="{F73001F8-BEBE-48B0-AF08-69431F6D2D92}" srcId="{08AF3946-B750-4D34-8662-BB65B275962B}" destId="{C1413BDD-975B-43A0-83DA-247E33585EC4}" srcOrd="2" destOrd="0" parTransId="{21369615-030C-404B-81C6-D8008DE8080C}" sibTransId="{653A708C-4666-4E6D-AE47-D9BE74A78FE8}"/>
    <dgm:cxn modelId="{D4993D3E-3B3E-4062-8283-255F2437EE9C}" type="presParOf" srcId="{55869EC5-8245-4514-803E-CD63F32FFBD4}" destId="{F794DCA1-FB1D-4A9E-869A-44D8317DA500}" srcOrd="0" destOrd="0" presId="urn:microsoft.com/office/officeart/2005/8/layout/hierarchy2"/>
    <dgm:cxn modelId="{E63DEE2A-3E9D-415A-BD54-E12AA297F92F}" type="presParOf" srcId="{F794DCA1-FB1D-4A9E-869A-44D8317DA500}" destId="{DA8D1D21-FC7C-4195-9302-39F5DDB3B55F}" srcOrd="0" destOrd="0" presId="urn:microsoft.com/office/officeart/2005/8/layout/hierarchy2"/>
    <dgm:cxn modelId="{ACB8BCF5-289C-454E-BAB5-FDE566E81019}" type="presParOf" srcId="{F794DCA1-FB1D-4A9E-869A-44D8317DA500}" destId="{5E9E44C6-8856-4628-966D-928581FD0D53}" srcOrd="1" destOrd="0" presId="urn:microsoft.com/office/officeart/2005/8/layout/hierarchy2"/>
    <dgm:cxn modelId="{7F5D2E60-8958-4D49-853D-AEF9F39E6006}" type="presParOf" srcId="{5E9E44C6-8856-4628-966D-928581FD0D53}" destId="{8F7D5E9C-F7E2-488E-8450-4FF9BABF2885}" srcOrd="0" destOrd="0" presId="urn:microsoft.com/office/officeart/2005/8/layout/hierarchy2"/>
    <dgm:cxn modelId="{DA2E937C-E9CA-4DFD-92E1-9DAC6C528A12}" type="presParOf" srcId="{8F7D5E9C-F7E2-488E-8450-4FF9BABF2885}" destId="{1FB6BD9C-9750-4FCE-A176-A38F9B372E94}" srcOrd="0" destOrd="0" presId="urn:microsoft.com/office/officeart/2005/8/layout/hierarchy2"/>
    <dgm:cxn modelId="{949007A3-E0CD-4C2C-980D-98BB65CD7039}" type="presParOf" srcId="{5E9E44C6-8856-4628-966D-928581FD0D53}" destId="{D630DC47-7336-4D7D-A66A-E9B00B174E5F}" srcOrd="1" destOrd="0" presId="urn:microsoft.com/office/officeart/2005/8/layout/hierarchy2"/>
    <dgm:cxn modelId="{8018699D-66F5-4265-8F5C-EA15304C301D}" type="presParOf" srcId="{D630DC47-7336-4D7D-A66A-E9B00B174E5F}" destId="{222EA35E-9291-4508-A002-86D32A3A2942}" srcOrd="0" destOrd="0" presId="urn:microsoft.com/office/officeart/2005/8/layout/hierarchy2"/>
    <dgm:cxn modelId="{B78F019F-00A4-4F0F-854E-CF6B6FA835C4}" type="presParOf" srcId="{D630DC47-7336-4D7D-A66A-E9B00B174E5F}" destId="{752DCE22-B27D-4C1B-BC2E-64F8EB60FF4D}" srcOrd="1" destOrd="0" presId="urn:microsoft.com/office/officeart/2005/8/layout/hierarchy2"/>
    <dgm:cxn modelId="{A205D9B1-613C-4B44-9426-067AB4ABE6CB}" type="presParOf" srcId="{752DCE22-B27D-4C1B-BC2E-64F8EB60FF4D}" destId="{ED0C3F68-476A-4737-8793-9F07BC6BD551}" srcOrd="0" destOrd="0" presId="urn:microsoft.com/office/officeart/2005/8/layout/hierarchy2"/>
    <dgm:cxn modelId="{0538E422-AEDD-4523-B6C0-5B3251C3FCF7}" type="presParOf" srcId="{ED0C3F68-476A-4737-8793-9F07BC6BD551}" destId="{F3834C58-905A-4EA3-9999-8D6274129287}" srcOrd="0" destOrd="0" presId="urn:microsoft.com/office/officeart/2005/8/layout/hierarchy2"/>
    <dgm:cxn modelId="{ADE7F877-D260-49CC-AD5F-9943669D55DC}" type="presParOf" srcId="{752DCE22-B27D-4C1B-BC2E-64F8EB60FF4D}" destId="{D46F9955-3287-4188-842B-F9AD3F7100D2}" srcOrd="1" destOrd="0" presId="urn:microsoft.com/office/officeart/2005/8/layout/hierarchy2"/>
    <dgm:cxn modelId="{DB2458AC-21BF-453B-8352-6B713F316EE5}" type="presParOf" srcId="{D46F9955-3287-4188-842B-F9AD3F7100D2}" destId="{206FCDB6-FD19-4F97-9027-7815717394BD}" srcOrd="0" destOrd="0" presId="urn:microsoft.com/office/officeart/2005/8/layout/hierarchy2"/>
    <dgm:cxn modelId="{0B237C82-9842-4842-8FBE-8C5592DD43A0}" type="presParOf" srcId="{D46F9955-3287-4188-842B-F9AD3F7100D2}" destId="{0A771953-78F8-42D3-B42A-1FB26AE0B587}" srcOrd="1" destOrd="0" presId="urn:microsoft.com/office/officeart/2005/8/layout/hierarchy2"/>
    <dgm:cxn modelId="{AEA42CB3-DAAF-4A75-96CA-5DF77688C48A}" type="presParOf" srcId="{752DCE22-B27D-4C1B-BC2E-64F8EB60FF4D}" destId="{50C31FCB-FA26-41CC-A9F3-50D378CBB912}" srcOrd="2" destOrd="0" presId="urn:microsoft.com/office/officeart/2005/8/layout/hierarchy2"/>
    <dgm:cxn modelId="{89074B24-A6A4-461D-895F-0C40040CD757}" type="presParOf" srcId="{50C31FCB-FA26-41CC-A9F3-50D378CBB912}" destId="{F81F1C2B-30EB-44BB-AE48-F536CCC2CEE5}" srcOrd="0" destOrd="0" presId="urn:microsoft.com/office/officeart/2005/8/layout/hierarchy2"/>
    <dgm:cxn modelId="{04B50E1E-971A-4913-8045-E0D2A813530D}" type="presParOf" srcId="{752DCE22-B27D-4C1B-BC2E-64F8EB60FF4D}" destId="{325A3503-0DD3-47E5-B3C4-75E1C33CD874}" srcOrd="3" destOrd="0" presId="urn:microsoft.com/office/officeart/2005/8/layout/hierarchy2"/>
    <dgm:cxn modelId="{921ED9A3-B324-405F-91B5-4D239F98BEF9}" type="presParOf" srcId="{325A3503-0DD3-47E5-B3C4-75E1C33CD874}" destId="{6B73A6D9-0071-457E-A37B-7B820E7743DD}" srcOrd="0" destOrd="0" presId="urn:microsoft.com/office/officeart/2005/8/layout/hierarchy2"/>
    <dgm:cxn modelId="{B4172635-11DB-4659-A3CD-D65A7B50985A}" type="presParOf" srcId="{325A3503-0DD3-47E5-B3C4-75E1C33CD874}" destId="{168679F2-F48D-4049-94A2-FA28DB6F775D}" srcOrd="1" destOrd="0" presId="urn:microsoft.com/office/officeart/2005/8/layout/hierarchy2"/>
    <dgm:cxn modelId="{BC0C0A8D-9FCC-4D4D-B8FF-58B979DE8831}" type="presParOf" srcId="{752DCE22-B27D-4C1B-BC2E-64F8EB60FF4D}" destId="{D303E2BF-784B-4F2E-8ECF-49DC27C91571}" srcOrd="4" destOrd="0" presId="urn:microsoft.com/office/officeart/2005/8/layout/hierarchy2"/>
    <dgm:cxn modelId="{FB62046A-6FC2-4CF6-9612-28075C8C0E7F}" type="presParOf" srcId="{D303E2BF-784B-4F2E-8ECF-49DC27C91571}" destId="{4EBA0F7E-5CA1-4C56-941A-D3297FB76B76}" srcOrd="0" destOrd="0" presId="urn:microsoft.com/office/officeart/2005/8/layout/hierarchy2"/>
    <dgm:cxn modelId="{8B9836A5-B813-42CA-AE3B-D8B64E3F3603}" type="presParOf" srcId="{752DCE22-B27D-4C1B-BC2E-64F8EB60FF4D}" destId="{006CC17E-65E1-413A-9F9D-71AD8CCB162E}" srcOrd="5" destOrd="0" presId="urn:microsoft.com/office/officeart/2005/8/layout/hierarchy2"/>
    <dgm:cxn modelId="{045FADB7-86EE-465D-BB86-E1CF4BA1979B}" type="presParOf" srcId="{006CC17E-65E1-413A-9F9D-71AD8CCB162E}" destId="{5A2B567F-999B-4C7C-8047-21AF24415598}" srcOrd="0" destOrd="0" presId="urn:microsoft.com/office/officeart/2005/8/layout/hierarchy2"/>
    <dgm:cxn modelId="{C5BA3524-17D9-40FF-AF4E-0FE2D475A4CE}" type="presParOf" srcId="{006CC17E-65E1-413A-9F9D-71AD8CCB162E}" destId="{9EE34F1F-ADB5-4C53-8A83-1B75E6D53F6E}"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1D91E69-0490-4087-AD14-4BF32E74FEA3}" type="doc">
      <dgm:prSet loTypeId="urn:microsoft.com/office/officeart/2005/8/layout/hierarchy2" loCatId="hierarchy" qsTypeId="urn:microsoft.com/office/officeart/2005/8/quickstyle/simple1" qsCatId="simple" csTypeId="urn:microsoft.com/office/officeart/2005/8/colors/accent3_3" csCatId="accent3" phldr="1"/>
      <dgm:spPr/>
      <dgm:t>
        <a:bodyPr/>
        <a:lstStyle/>
        <a:p>
          <a:endParaRPr lang="en-CA"/>
        </a:p>
      </dgm:t>
    </dgm:pt>
    <dgm:pt modelId="{A5A29314-2169-4270-92B3-47C2BEF16633}">
      <dgm:prSet phldrT="[Text]"/>
      <dgm:spPr>
        <a:solidFill>
          <a:schemeClr val="tx2">
            <a:lumMod val="50000"/>
          </a:schemeClr>
        </a:solidFill>
      </dgm:spPr>
      <dgm:t>
        <a:bodyPr/>
        <a:lstStyle/>
        <a:p>
          <a:r>
            <a:rPr lang="en-CA">
              <a:latin typeface="+mn-lt"/>
              <a:cs typeface="Segoe UI" panose="020B0502040204020203" pitchFamily="34" charset="0"/>
            </a:rPr>
            <a:t>Completion of primary treatment for DVT and/or PE (3 to 6 months of anticoagulation) </a:t>
          </a:r>
        </a:p>
      </dgm:t>
    </dgm:pt>
    <dgm:pt modelId="{0A52D5F2-DA7A-4FAF-8F4D-9D4726B9FEEE}" type="parTrans" cxnId="{7E65E84C-2EBA-4A1A-B1B1-0DC7CDB30F36}">
      <dgm:prSet/>
      <dgm:spPr/>
      <dgm:t>
        <a:bodyPr/>
        <a:lstStyle/>
        <a:p>
          <a:endParaRPr lang="en-CA">
            <a:latin typeface="+mn-lt"/>
            <a:cs typeface="Segoe UI" panose="020B0502040204020203" pitchFamily="34" charset="0"/>
          </a:endParaRPr>
        </a:p>
      </dgm:t>
    </dgm:pt>
    <dgm:pt modelId="{59EBEC5E-083D-4A9C-A030-E5777E9F3ABC}" type="sibTrans" cxnId="{7E65E84C-2EBA-4A1A-B1B1-0DC7CDB30F36}">
      <dgm:prSet/>
      <dgm:spPr/>
      <dgm:t>
        <a:bodyPr/>
        <a:lstStyle/>
        <a:p>
          <a:endParaRPr lang="en-CA">
            <a:latin typeface="+mn-lt"/>
            <a:cs typeface="Segoe UI" panose="020B0502040204020203" pitchFamily="34" charset="0"/>
          </a:endParaRPr>
        </a:p>
      </dgm:t>
    </dgm:pt>
    <dgm:pt modelId="{08AF3946-B750-4D34-8662-BB65B275962B}">
      <dgm:prSet phldrT="[Text]"/>
      <dgm:spPr>
        <a:solidFill>
          <a:schemeClr val="tx2"/>
        </a:solidFill>
      </dgm:spPr>
      <dgm:t>
        <a:bodyPr/>
        <a:lstStyle/>
        <a:p>
          <a:r>
            <a:rPr lang="en-CA">
              <a:latin typeface="+mn-lt"/>
              <a:cs typeface="Segoe UI" panose="020B0502040204020203" pitchFamily="34" charset="0"/>
            </a:rPr>
            <a:t>Assessment of provoking factors</a:t>
          </a:r>
        </a:p>
      </dgm:t>
    </dgm:pt>
    <dgm:pt modelId="{58D29522-844E-4AD2-BB67-BC09B721D4C6}" type="parTrans" cxnId="{732E5019-7635-4F64-AF01-E2B0C5E2F57B}">
      <dgm:prSet>
        <dgm:style>
          <a:lnRef idx="1">
            <a:schemeClr val="accent1"/>
          </a:lnRef>
          <a:fillRef idx="0">
            <a:schemeClr val="accent1"/>
          </a:fillRef>
          <a:effectRef idx="0">
            <a:schemeClr val="accent1"/>
          </a:effectRef>
          <a:fontRef idx="minor">
            <a:schemeClr val="tx1"/>
          </a:fontRef>
        </dgm:style>
      </dgm:prSet>
      <dgm:spPr/>
      <dgm:t>
        <a:bodyPr/>
        <a:lstStyle/>
        <a:p>
          <a:endParaRPr lang="en-CA">
            <a:latin typeface="+mn-lt"/>
            <a:cs typeface="Segoe UI" panose="020B0502040204020203" pitchFamily="34" charset="0"/>
          </a:endParaRPr>
        </a:p>
      </dgm:t>
    </dgm:pt>
    <dgm:pt modelId="{0DD2FDB5-F5FC-4B7E-8C18-7BDC40B9A40F}" type="sibTrans" cxnId="{732E5019-7635-4F64-AF01-E2B0C5E2F57B}">
      <dgm:prSet/>
      <dgm:spPr/>
      <dgm:t>
        <a:bodyPr/>
        <a:lstStyle/>
        <a:p>
          <a:endParaRPr lang="en-CA">
            <a:latin typeface="+mn-lt"/>
            <a:cs typeface="Segoe UI" panose="020B0502040204020203" pitchFamily="34" charset="0"/>
          </a:endParaRPr>
        </a:p>
      </dgm:t>
    </dgm:pt>
    <dgm:pt modelId="{4FE7FF2E-539C-492F-A73D-3221B7E106AA}">
      <dgm:prSet phldrT="[Text]"/>
      <dgm:spPr>
        <a:solidFill>
          <a:schemeClr val="accent3">
            <a:lumMod val="75000"/>
          </a:schemeClr>
        </a:solidFill>
      </dgm:spPr>
      <dgm:t>
        <a:bodyPr/>
        <a:lstStyle/>
        <a:p>
          <a:r>
            <a:rPr lang="en-CA">
              <a:latin typeface="+mn-lt"/>
              <a:cs typeface="Segoe UI" panose="020B0502040204020203" pitchFamily="34" charset="0"/>
            </a:rPr>
            <a:t>Transient</a:t>
          </a:r>
        </a:p>
      </dgm:t>
    </dgm:pt>
    <dgm:pt modelId="{79221529-453C-4515-984A-E53414BA574D}" type="parTrans" cxnId="{56664111-ED9B-42E9-9FF7-18F1A93E607B}">
      <dgm:prSet/>
      <dgm:spPr/>
      <dgm:t>
        <a:bodyPr/>
        <a:lstStyle/>
        <a:p>
          <a:endParaRPr lang="en-CA">
            <a:latin typeface="+mn-lt"/>
            <a:cs typeface="Segoe UI" panose="020B0502040204020203" pitchFamily="34" charset="0"/>
          </a:endParaRPr>
        </a:p>
      </dgm:t>
    </dgm:pt>
    <dgm:pt modelId="{7BBBCF6F-0325-48E6-B129-4A3FBA3C0797}" type="sibTrans" cxnId="{56664111-ED9B-42E9-9FF7-18F1A93E607B}">
      <dgm:prSet/>
      <dgm:spPr/>
      <dgm:t>
        <a:bodyPr/>
        <a:lstStyle/>
        <a:p>
          <a:endParaRPr lang="en-CA">
            <a:latin typeface="+mn-lt"/>
            <a:cs typeface="Segoe UI" panose="020B0502040204020203" pitchFamily="34" charset="0"/>
          </a:endParaRPr>
        </a:p>
      </dgm:t>
    </dgm:pt>
    <dgm:pt modelId="{1F04E769-050D-4D1F-8442-5EA421C1D635}">
      <dgm:prSet phldrT="[Text]"/>
      <dgm:spPr>
        <a:solidFill>
          <a:schemeClr val="accent4">
            <a:lumMod val="75000"/>
          </a:schemeClr>
        </a:solidFill>
      </dgm:spPr>
      <dgm:t>
        <a:bodyPr/>
        <a:lstStyle/>
        <a:p>
          <a:r>
            <a:rPr lang="en-CA">
              <a:latin typeface="+mn-lt"/>
              <a:cs typeface="Segoe UI" panose="020B0502040204020203" pitchFamily="34" charset="0"/>
            </a:rPr>
            <a:t>Persistent</a:t>
          </a:r>
        </a:p>
      </dgm:t>
    </dgm:pt>
    <dgm:pt modelId="{7E4FFC7E-D5BB-49F2-9645-58F62366DEA3}" type="parTrans" cxnId="{1B8BD395-A9EC-4E53-8C50-A8EACB26AAD1}">
      <dgm:prSet/>
      <dgm:spPr/>
      <dgm:t>
        <a:bodyPr/>
        <a:lstStyle/>
        <a:p>
          <a:endParaRPr lang="en-CA">
            <a:latin typeface="+mn-lt"/>
            <a:cs typeface="Segoe UI" panose="020B0502040204020203" pitchFamily="34" charset="0"/>
          </a:endParaRPr>
        </a:p>
      </dgm:t>
    </dgm:pt>
    <dgm:pt modelId="{9A923D7D-655B-413A-9BE2-6F05CC4DA1DF}" type="sibTrans" cxnId="{1B8BD395-A9EC-4E53-8C50-A8EACB26AAD1}">
      <dgm:prSet/>
      <dgm:spPr/>
      <dgm:t>
        <a:bodyPr/>
        <a:lstStyle/>
        <a:p>
          <a:endParaRPr lang="en-CA">
            <a:latin typeface="+mn-lt"/>
            <a:cs typeface="Segoe UI" panose="020B0502040204020203" pitchFamily="34" charset="0"/>
          </a:endParaRPr>
        </a:p>
      </dgm:t>
    </dgm:pt>
    <dgm:pt modelId="{C1413BDD-975B-43A0-83DA-247E33585EC4}">
      <dgm:prSet phldrT="[Text]"/>
      <dgm:spPr>
        <a:solidFill>
          <a:schemeClr val="accent5">
            <a:lumMod val="75000"/>
          </a:schemeClr>
        </a:solidFill>
      </dgm:spPr>
      <dgm:t>
        <a:bodyPr/>
        <a:lstStyle/>
        <a:p>
          <a:r>
            <a:rPr lang="en-CA">
              <a:latin typeface="+mn-lt"/>
              <a:cs typeface="Segoe UI" panose="020B0502040204020203" pitchFamily="34" charset="0"/>
            </a:rPr>
            <a:t>Unprovoked</a:t>
          </a:r>
        </a:p>
      </dgm:t>
    </dgm:pt>
    <dgm:pt modelId="{21369615-030C-404B-81C6-D8008DE8080C}" type="parTrans" cxnId="{F73001F8-BEBE-48B0-AF08-69431F6D2D92}">
      <dgm:prSet/>
      <dgm:spPr/>
      <dgm:t>
        <a:bodyPr/>
        <a:lstStyle/>
        <a:p>
          <a:endParaRPr lang="en-CA">
            <a:latin typeface="+mn-lt"/>
            <a:cs typeface="Segoe UI" panose="020B0502040204020203" pitchFamily="34" charset="0"/>
          </a:endParaRPr>
        </a:p>
      </dgm:t>
    </dgm:pt>
    <dgm:pt modelId="{653A708C-4666-4E6D-AE47-D9BE74A78FE8}" type="sibTrans" cxnId="{F73001F8-BEBE-48B0-AF08-69431F6D2D92}">
      <dgm:prSet/>
      <dgm:spPr/>
      <dgm:t>
        <a:bodyPr/>
        <a:lstStyle/>
        <a:p>
          <a:endParaRPr lang="en-CA">
            <a:latin typeface="+mn-lt"/>
            <a:cs typeface="Segoe UI" panose="020B0502040204020203" pitchFamily="34" charset="0"/>
          </a:endParaRPr>
        </a:p>
      </dgm:t>
    </dgm:pt>
    <dgm:pt modelId="{55869EC5-8245-4514-803E-CD63F32FFBD4}" type="pres">
      <dgm:prSet presAssocID="{F1D91E69-0490-4087-AD14-4BF32E74FEA3}" presName="diagram" presStyleCnt="0">
        <dgm:presLayoutVars>
          <dgm:chPref val="1"/>
          <dgm:dir/>
          <dgm:animOne val="branch"/>
          <dgm:animLvl val="lvl"/>
          <dgm:resizeHandles val="exact"/>
        </dgm:presLayoutVars>
      </dgm:prSet>
      <dgm:spPr/>
    </dgm:pt>
    <dgm:pt modelId="{F794DCA1-FB1D-4A9E-869A-44D8317DA500}" type="pres">
      <dgm:prSet presAssocID="{A5A29314-2169-4270-92B3-47C2BEF16633}" presName="root1" presStyleCnt="0"/>
      <dgm:spPr/>
    </dgm:pt>
    <dgm:pt modelId="{DA8D1D21-FC7C-4195-9302-39F5DDB3B55F}" type="pres">
      <dgm:prSet presAssocID="{A5A29314-2169-4270-92B3-47C2BEF16633}" presName="LevelOneTextNode" presStyleLbl="node0" presStyleIdx="0" presStyleCnt="1" custScaleY="119149">
        <dgm:presLayoutVars>
          <dgm:chPref val="3"/>
        </dgm:presLayoutVars>
      </dgm:prSet>
      <dgm:spPr/>
    </dgm:pt>
    <dgm:pt modelId="{5E9E44C6-8856-4628-966D-928581FD0D53}" type="pres">
      <dgm:prSet presAssocID="{A5A29314-2169-4270-92B3-47C2BEF16633}" presName="level2hierChild" presStyleCnt="0"/>
      <dgm:spPr/>
    </dgm:pt>
    <dgm:pt modelId="{8F7D5E9C-F7E2-488E-8450-4FF9BABF2885}" type="pres">
      <dgm:prSet presAssocID="{58D29522-844E-4AD2-BB67-BC09B721D4C6}" presName="conn2-1" presStyleLbl="parChTrans1D2" presStyleIdx="0" presStyleCnt="1"/>
      <dgm:spPr/>
    </dgm:pt>
    <dgm:pt modelId="{1FB6BD9C-9750-4FCE-A176-A38F9B372E94}" type="pres">
      <dgm:prSet presAssocID="{58D29522-844E-4AD2-BB67-BC09B721D4C6}" presName="connTx" presStyleLbl="parChTrans1D2" presStyleIdx="0" presStyleCnt="1"/>
      <dgm:spPr/>
    </dgm:pt>
    <dgm:pt modelId="{D630DC47-7336-4D7D-A66A-E9B00B174E5F}" type="pres">
      <dgm:prSet presAssocID="{08AF3946-B750-4D34-8662-BB65B275962B}" presName="root2" presStyleCnt="0"/>
      <dgm:spPr/>
    </dgm:pt>
    <dgm:pt modelId="{222EA35E-9291-4508-A002-86D32A3A2942}" type="pres">
      <dgm:prSet presAssocID="{08AF3946-B750-4D34-8662-BB65B275962B}" presName="LevelTwoTextNode" presStyleLbl="node2" presStyleIdx="0" presStyleCnt="1" custScaleY="119850">
        <dgm:presLayoutVars>
          <dgm:chPref val="3"/>
        </dgm:presLayoutVars>
      </dgm:prSet>
      <dgm:spPr/>
    </dgm:pt>
    <dgm:pt modelId="{752DCE22-B27D-4C1B-BC2E-64F8EB60FF4D}" type="pres">
      <dgm:prSet presAssocID="{08AF3946-B750-4D34-8662-BB65B275962B}" presName="level3hierChild" presStyleCnt="0"/>
      <dgm:spPr/>
    </dgm:pt>
    <dgm:pt modelId="{ED0C3F68-476A-4737-8793-9F07BC6BD551}" type="pres">
      <dgm:prSet presAssocID="{79221529-453C-4515-984A-E53414BA574D}" presName="conn2-1" presStyleLbl="parChTrans1D3" presStyleIdx="0" presStyleCnt="3"/>
      <dgm:spPr/>
    </dgm:pt>
    <dgm:pt modelId="{F3834C58-905A-4EA3-9999-8D6274129287}" type="pres">
      <dgm:prSet presAssocID="{79221529-453C-4515-984A-E53414BA574D}" presName="connTx" presStyleLbl="parChTrans1D3" presStyleIdx="0" presStyleCnt="3"/>
      <dgm:spPr/>
    </dgm:pt>
    <dgm:pt modelId="{D46F9955-3287-4188-842B-F9AD3F7100D2}" type="pres">
      <dgm:prSet presAssocID="{4FE7FF2E-539C-492F-A73D-3221B7E106AA}" presName="root2" presStyleCnt="0"/>
      <dgm:spPr/>
    </dgm:pt>
    <dgm:pt modelId="{206FCDB6-FD19-4F97-9027-7815717394BD}" type="pres">
      <dgm:prSet presAssocID="{4FE7FF2E-539C-492F-A73D-3221B7E106AA}" presName="LevelTwoTextNode" presStyleLbl="node3" presStyleIdx="0" presStyleCnt="3">
        <dgm:presLayoutVars>
          <dgm:chPref val="3"/>
        </dgm:presLayoutVars>
      </dgm:prSet>
      <dgm:spPr/>
    </dgm:pt>
    <dgm:pt modelId="{0A771953-78F8-42D3-B42A-1FB26AE0B587}" type="pres">
      <dgm:prSet presAssocID="{4FE7FF2E-539C-492F-A73D-3221B7E106AA}" presName="level3hierChild" presStyleCnt="0"/>
      <dgm:spPr/>
    </dgm:pt>
    <dgm:pt modelId="{50C31FCB-FA26-41CC-A9F3-50D378CBB912}" type="pres">
      <dgm:prSet presAssocID="{7E4FFC7E-D5BB-49F2-9645-58F62366DEA3}" presName="conn2-1" presStyleLbl="parChTrans1D3" presStyleIdx="1" presStyleCnt="3"/>
      <dgm:spPr/>
    </dgm:pt>
    <dgm:pt modelId="{F81F1C2B-30EB-44BB-AE48-F536CCC2CEE5}" type="pres">
      <dgm:prSet presAssocID="{7E4FFC7E-D5BB-49F2-9645-58F62366DEA3}" presName="connTx" presStyleLbl="parChTrans1D3" presStyleIdx="1" presStyleCnt="3"/>
      <dgm:spPr/>
    </dgm:pt>
    <dgm:pt modelId="{325A3503-0DD3-47E5-B3C4-75E1C33CD874}" type="pres">
      <dgm:prSet presAssocID="{1F04E769-050D-4D1F-8442-5EA421C1D635}" presName="root2" presStyleCnt="0"/>
      <dgm:spPr/>
    </dgm:pt>
    <dgm:pt modelId="{6B73A6D9-0071-457E-A37B-7B820E7743DD}" type="pres">
      <dgm:prSet presAssocID="{1F04E769-050D-4D1F-8442-5EA421C1D635}" presName="LevelTwoTextNode" presStyleLbl="node3" presStyleIdx="1" presStyleCnt="3">
        <dgm:presLayoutVars>
          <dgm:chPref val="3"/>
        </dgm:presLayoutVars>
      </dgm:prSet>
      <dgm:spPr/>
    </dgm:pt>
    <dgm:pt modelId="{168679F2-F48D-4049-94A2-FA28DB6F775D}" type="pres">
      <dgm:prSet presAssocID="{1F04E769-050D-4D1F-8442-5EA421C1D635}" presName="level3hierChild" presStyleCnt="0"/>
      <dgm:spPr/>
    </dgm:pt>
    <dgm:pt modelId="{D303E2BF-784B-4F2E-8ECF-49DC27C91571}" type="pres">
      <dgm:prSet presAssocID="{21369615-030C-404B-81C6-D8008DE8080C}" presName="conn2-1" presStyleLbl="parChTrans1D3" presStyleIdx="2" presStyleCnt="3"/>
      <dgm:spPr/>
    </dgm:pt>
    <dgm:pt modelId="{4EBA0F7E-5CA1-4C56-941A-D3297FB76B76}" type="pres">
      <dgm:prSet presAssocID="{21369615-030C-404B-81C6-D8008DE8080C}" presName="connTx" presStyleLbl="parChTrans1D3" presStyleIdx="2" presStyleCnt="3"/>
      <dgm:spPr/>
    </dgm:pt>
    <dgm:pt modelId="{006CC17E-65E1-413A-9F9D-71AD8CCB162E}" type="pres">
      <dgm:prSet presAssocID="{C1413BDD-975B-43A0-83DA-247E33585EC4}" presName="root2" presStyleCnt="0"/>
      <dgm:spPr/>
    </dgm:pt>
    <dgm:pt modelId="{5A2B567F-999B-4C7C-8047-21AF24415598}" type="pres">
      <dgm:prSet presAssocID="{C1413BDD-975B-43A0-83DA-247E33585EC4}" presName="LevelTwoTextNode" presStyleLbl="node3" presStyleIdx="2" presStyleCnt="3">
        <dgm:presLayoutVars>
          <dgm:chPref val="3"/>
        </dgm:presLayoutVars>
      </dgm:prSet>
      <dgm:spPr/>
    </dgm:pt>
    <dgm:pt modelId="{9EE34F1F-ADB5-4C53-8A83-1B75E6D53F6E}" type="pres">
      <dgm:prSet presAssocID="{C1413BDD-975B-43A0-83DA-247E33585EC4}" presName="level3hierChild" presStyleCnt="0"/>
      <dgm:spPr/>
    </dgm:pt>
  </dgm:ptLst>
  <dgm:cxnLst>
    <dgm:cxn modelId="{2BC79A0C-E238-4D12-AA06-16CDB0666D16}" type="presOf" srcId="{79221529-453C-4515-984A-E53414BA574D}" destId="{F3834C58-905A-4EA3-9999-8D6274129287}" srcOrd="1" destOrd="0" presId="urn:microsoft.com/office/officeart/2005/8/layout/hierarchy2"/>
    <dgm:cxn modelId="{56664111-ED9B-42E9-9FF7-18F1A93E607B}" srcId="{08AF3946-B750-4D34-8662-BB65B275962B}" destId="{4FE7FF2E-539C-492F-A73D-3221B7E106AA}" srcOrd="0" destOrd="0" parTransId="{79221529-453C-4515-984A-E53414BA574D}" sibTransId="{7BBBCF6F-0325-48E6-B129-4A3FBA3C0797}"/>
    <dgm:cxn modelId="{7F457612-772B-469D-A0A3-7E2235188DC7}" type="presOf" srcId="{4FE7FF2E-539C-492F-A73D-3221B7E106AA}" destId="{206FCDB6-FD19-4F97-9027-7815717394BD}" srcOrd="0" destOrd="0" presId="urn:microsoft.com/office/officeart/2005/8/layout/hierarchy2"/>
    <dgm:cxn modelId="{732E5019-7635-4F64-AF01-E2B0C5E2F57B}" srcId="{A5A29314-2169-4270-92B3-47C2BEF16633}" destId="{08AF3946-B750-4D34-8662-BB65B275962B}" srcOrd="0" destOrd="0" parTransId="{58D29522-844E-4AD2-BB67-BC09B721D4C6}" sibTransId="{0DD2FDB5-F5FC-4B7E-8C18-7BDC40B9A40F}"/>
    <dgm:cxn modelId="{64099C1D-C404-406D-B44D-A276E531203F}" type="presOf" srcId="{08AF3946-B750-4D34-8662-BB65B275962B}" destId="{222EA35E-9291-4508-A002-86D32A3A2942}" srcOrd="0" destOrd="0" presId="urn:microsoft.com/office/officeart/2005/8/layout/hierarchy2"/>
    <dgm:cxn modelId="{A88C8C1F-6872-4BE1-B201-D4DE1C4729CE}" type="presOf" srcId="{79221529-453C-4515-984A-E53414BA574D}" destId="{ED0C3F68-476A-4737-8793-9F07BC6BD551}" srcOrd="0" destOrd="0" presId="urn:microsoft.com/office/officeart/2005/8/layout/hierarchy2"/>
    <dgm:cxn modelId="{BEA6D21F-A1F4-4503-B3A1-1E00A9736554}" type="presOf" srcId="{21369615-030C-404B-81C6-D8008DE8080C}" destId="{4EBA0F7E-5CA1-4C56-941A-D3297FB76B76}" srcOrd="1" destOrd="0" presId="urn:microsoft.com/office/officeart/2005/8/layout/hierarchy2"/>
    <dgm:cxn modelId="{974F892D-1AE3-4DC9-8185-F038E260BE5D}" type="presOf" srcId="{58D29522-844E-4AD2-BB67-BC09B721D4C6}" destId="{8F7D5E9C-F7E2-488E-8450-4FF9BABF2885}" srcOrd="0" destOrd="0" presId="urn:microsoft.com/office/officeart/2005/8/layout/hierarchy2"/>
    <dgm:cxn modelId="{D6435F5F-2BC5-4EE9-8547-04C049714E20}" type="presOf" srcId="{58D29522-844E-4AD2-BB67-BC09B721D4C6}" destId="{1FB6BD9C-9750-4FCE-A176-A38F9B372E94}" srcOrd="1" destOrd="0" presId="urn:microsoft.com/office/officeart/2005/8/layout/hierarchy2"/>
    <dgm:cxn modelId="{6B504E5F-608B-48B4-91F1-43415A87E0DB}" type="presOf" srcId="{A5A29314-2169-4270-92B3-47C2BEF16633}" destId="{DA8D1D21-FC7C-4195-9302-39F5DDB3B55F}" srcOrd="0" destOrd="0" presId="urn:microsoft.com/office/officeart/2005/8/layout/hierarchy2"/>
    <dgm:cxn modelId="{7E65E84C-2EBA-4A1A-B1B1-0DC7CDB30F36}" srcId="{F1D91E69-0490-4087-AD14-4BF32E74FEA3}" destId="{A5A29314-2169-4270-92B3-47C2BEF16633}" srcOrd="0" destOrd="0" parTransId="{0A52D5F2-DA7A-4FAF-8F4D-9D4726B9FEEE}" sibTransId="{59EBEC5E-083D-4A9C-A030-E5777E9F3ABC}"/>
    <dgm:cxn modelId="{55B66C90-4808-43CE-A11A-67F7FFDCEAD0}" type="presOf" srcId="{7E4FFC7E-D5BB-49F2-9645-58F62366DEA3}" destId="{F81F1C2B-30EB-44BB-AE48-F536CCC2CEE5}" srcOrd="1" destOrd="0" presId="urn:microsoft.com/office/officeart/2005/8/layout/hierarchy2"/>
    <dgm:cxn modelId="{1B8BD395-A9EC-4E53-8C50-A8EACB26AAD1}" srcId="{08AF3946-B750-4D34-8662-BB65B275962B}" destId="{1F04E769-050D-4D1F-8442-5EA421C1D635}" srcOrd="1" destOrd="0" parTransId="{7E4FFC7E-D5BB-49F2-9645-58F62366DEA3}" sibTransId="{9A923D7D-655B-413A-9BE2-6F05CC4DA1DF}"/>
    <dgm:cxn modelId="{59282CBE-B994-49B3-AF49-E698D69D808E}" type="presOf" srcId="{C1413BDD-975B-43A0-83DA-247E33585EC4}" destId="{5A2B567F-999B-4C7C-8047-21AF24415598}" srcOrd="0" destOrd="0" presId="urn:microsoft.com/office/officeart/2005/8/layout/hierarchy2"/>
    <dgm:cxn modelId="{C2CD99C7-88DF-4A66-8465-30C04D77C82F}" type="presOf" srcId="{F1D91E69-0490-4087-AD14-4BF32E74FEA3}" destId="{55869EC5-8245-4514-803E-CD63F32FFBD4}" srcOrd="0" destOrd="0" presId="urn:microsoft.com/office/officeart/2005/8/layout/hierarchy2"/>
    <dgm:cxn modelId="{BA5941EA-7525-4900-BC93-B41C1E0E428F}" type="presOf" srcId="{1F04E769-050D-4D1F-8442-5EA421C1D635}" destId="{6B73A6D9-0071-457E-A37B-7B820E7743DD}" srcOrd="0" destOrd="0" presId="urn:microsoft.com/office/officeart/2005/8/layout/hierarchy2"/>
    <dgm:cxn modelId="{D39AC5F1-30DE-4941-873A-1245E2F93A28}" type="presOf" srcId="{7E4FFC7E-D5BB-49F2-9645-58F62366DEA3}" destId="{50C31FCB-FA26-41CC-A9F3-50D378CBB912}" srcOrd="0" destOrd="0" presId="urn:microsoft.com/office/officeart/2005/8/layout/hierarchy2"/>
    <dgm:cxn modelId="{40C9D0F6-A63F-43A5-AEF9-AF98E4B87DE8}" type="presOf" srcId="{21369615-030C-404B-81C6-D8008DE8080C}" destId="{D303E2BF-784B-4F2E-8ECF-49DC27C91571}" srcOrd="0" destOrd="0" presId="urn:microsoft.com/office/officeart/2005/8/layout/hierarchy2"/>
    <dgm:cxn modelId="{F73001F8-BEBE-48B0-AF08-69431F6D2D92}" srcId="{08AF3946-B750-4D34-8662-BB65B275962B}" destId="{C1413BDD-975B-43A0-83DA-247E33585EC4}" srcOrd="2" destOrd="0" parTransId="{21369615-030C-404B-81C6-D8008DE8080C}" sibTransId="{653A708C-4666-4E6D-AE47-D9BE74A78FE8}"/>
    <dgm:cxn modelId="{D4993D3E-3B3E-4062-8283-255F2437EE9C}" type="presParOf" srcId="{55869EC5-8245-4514-803E-CD63F32FFBD4}" destId="{F794DCA1-FB1D-4A9E-869A-44D8317DA500}" srcOrd="0" destOrd="0" presId="urn:microsoft.com/office/officeart/2005/8/layout/hierarchy2"/>
    <dgm:cxn modelId="{E63DEE2A-3E9D-415A-BD54-E12AA297F92F}" type="presParOf" srcId="{F794DCA1-FB1D-4A9E-869A-44D8317DA500}" destId="{DA8D1D21-FC7C-4195-9302-39F5DDB3B55F}" srcOrd="0" destOrd="0" presId="urn:microsoft.com/office/officeart/2005/8/layout/hierarchy2"/>
    <dgm:cxn modelId="{ACB8BCF5-289C-454E-BAB5-FDE566E81019}" type="presParOf" srcId="{F794DCA1-FB1D-4A9E-869A-44D8317DA500}" destId="{5E9E44C6-8856-4628-966D-928581FD0D53}" srcOrd="1" destOrd="0" presId="urn:microsoft.com/office/officeart/2005/8/layout/hierarchy2"/>
    <dgm:cxn modelId="{7F5D2E60-8958-4D49-853D-AEF9F39E6006}" type="presParOf" srcId="{5E9E44C6-8856-4628-966D-928581FD0D53}" destId="{8F7D5E9C-F7E2-488E-8450-4FF9BABF2885}" srcOrd="0" destOrd="0" presId="urn:microsoft.com/office/officeart/2005/8/layout/hierarchy2"/>
    <dgm:cxn modelId="{DA2E937C-E9CA-4DFD-92E1-9DAC6C528A12}" type="presParOf" srcId="{8F7D5E9C-F7E2-488E-8450-4FF9BABF2885}" destId="{1FB6BD9C-9750-4FCE-A176-A38F9B372E94}" srcOrd="0" destOrd="0" presId="urn:microsoft.com/office/officeart/2005/8/layout/hierarchy2"/>
    <dgm:cxn modelId="{949007A3-E0CD-4C2C-980D-98BB65CD7039}" type="presParOf" srcId="{5E9E44C6-8856-4628-966D-928581FD0D53}" destId="{D630DC47-7336-4D7D-A66A-E9B00B174E5F}" srcOrd="1" destOrd="0" presId="urn:microsoft.com/office/officeart/2005/8/layout/hierarchy2"/>
    <dgm:cxn modelId="{8018699D-66F5-4265-8F5C-EA15304C301D}" type="presParOf" srcId="{D630DC47-7336-4D7D-A66A-E9B00B174E5F}" destId="{222EA35E-9291-4508-A002-86D32A3A2942}" srcOrd="0" destOrd="0" presId="urn:microsoft.com/office/officeart/2005/8/layout/hierarchy2"/>
    <dgm:cxn modelId="{B78F019F-00A4-4F0F-854E-CF6B6FA835C4}" type="presParOf" srcId="{D630DC47-7336-4D7D-A66A-E9B00B174E5F}" destId="{752DCE22-B27D-4C1B-BC2E-64F8EB60FF4D}" srcOrd="1" destOrd="0" presId="urn:microsoft.com/office/officeart/2005/8/layout/hierarchy2"/>
    <dgm:cxn modelId="{A205D9B1-613C-4B44-9426-067AB4ABE6CB}" type="presParOf" srcId="{752DCE22-B27D-4C1B-BC2E-64F8EB60FF4D}" destId="{ED0C3F68-476A-4737-8793-9F07BC6BD551}" srcOrd="0" destOrd="0" presId="urn:microsoft.com/office/officeart/2005/8/layout/hierarchy2"/>
    <dgm:cxn modelId="{0538E422-AEDD-4523-B6C0-5B3251C3FCF7}" type="presParOf" srcId="{ED0C3F68-476A-4737-8793-9F07BC6BD551}" destId="{F3834C58-905A-4EA3-9999-8D6274129287}" srcOrd="0" destOrd="0" presId="urn:microsoft.com/office/officeart/2005/8/layout/hierarchy2"/>
    <dgm:cxn modelId="{ADE7F877-D260-49CC-AD5F-9943669D55DC}" type="presParOf" srcId="{752DCE22-B27D-4C1B-BC2E-64F8EB60FF4D}" destId="{D46F9955-3287-4188-842B-F9AD3F7100D2}" srcOrd="1" destOrd="0" presId="urn:microsoft.com/office/officeart/2005/8/layout/hierarchy2"/>
    <dgm:cxn modelId="{DB2458AC-21BF-453B-8352-6B713F316EE5}" type="presParOf" srcId="{D46F9955-3287-4188-842B-F9AD3F7100D2}" destId="{206FCDB6-FD19-4F97-9027-7815717394BD}" srcOrd="0" destOrd="0" presId="urn:microsoft.com/office/officeart/2005/8/layout/hierarchy2"/>
    <dgm:cxn modelId="{0B237C82-9842-4842-8FBE-8C5592DD43A0}" type="presParOf" srcId="{D46F9955-3287-4188-842B-F9AD3F7100D2}" destId="{0A771953-78F8-42D3-B42A-1FB26AE0B587}" srcOrd="1" destOrd="0" presId="urn:microsoft.com/office/officeart/2005/8/layout/hierarchy2"/>
    <dgm:cxn modelId="{AEA42CB3-DAAF-4A75-96CA-5DF77688C48A}" type="presParOf" srcId="{752DCE22-B27D-4C1B-BC2E-64F8EB60FF4D}" destId="{50C31FCB-FA26-41CC-A9F3-50D378CBB912}" srcOrd="2" destOrd="0" presId="urn:microsoft.com/office/officeart/2005/8/layout/hierarchy2"/>
    <dgm:cxn modelId="{89074B24-A6A4-461D-895F-0C40040CD757}" type="presParOf" srcId="{50C31FCB-FA26-41CC-A9F3-50D378CBB912}" destId="{F81F1C2B-30EB-44BB-AE48-F536CCC2CEE5}" srcOrd="0" destOrd="0" presId="urn:microsoft.com/office/officeart/2005/8/layout/hierarchy2"/>
    <dgm:cxn modelId="{04B50E1E-971A-4913-8045-E0D2A813530D}" type="presParOf" srcId="{752DCE22-B27D-4C1B-BC2E-64F8EB60FF4D}" destId="{325A3503-0DD3-47E5-B3C4-75E1C33CD874}" srcOrd="3" destOrd="0" presId="urn:microsoft.com/office/officeart/2005/8/layout/hierarchy2"/>
    <dgm:cxn modelId="{921ED9A3-B324-405F-91B5-4D239F98BEF9}" type="presParOf" srcId="{325A3503-0DD3-47E5-B3C4-75E1C33CD874}" destId="{6B73A6D9-0071-457E-A37B-7B820E7743DD}" srcOrd="0" destOrd="0" presId="urn:microsoft.com/office/officeart/2005/8/layout/hierarchy2"/>
    <dgm:cxn modelId="{B4172635-11DB-4659-A3CD-D65A7B50985A}" type="presParOf" srcId="{325A3503-0DD3-47E5-B3C4-75E1C33CD874}" destId="{168679F2-F48D-4049-94A2-FA28DB6F775D}" srcOrd="1" destOrd="0" presId="urn:microsoft.com/office/officeart/2005/8/layout/hierarchy2"/>
    <dgm:cxn modelId="{BC0C0A8D-9FCC-4D4D-B8FF-58B979DE8831}" type="presParOf" srcId="{752DCE22-B27D-4C1B-BC2E-64F8EB60FF4D}" destId="{D303E2BF-784B-4F2E-8ECF-49DC27C91571}" srcOrd="4" destOrd="0" presId="urn:microsoft.com/office/officeart/2005/8/layout/hierarchy2"/>
    <dgm:cxn modelId="{FB62046A-6FC2-4CF6-9612-28075C8C0E7F}" type="presParOf" srcId="{D303E2BF-784B-4F2E-8ECF-49DC27C91571}" destId="{4EBA0F7E-5CA1-4C56-941A-D3297FB76B76}" srcOrd="0" destOrd="0" presId="urn:microsoft.com/office/officeart/2005/8/layout/hierarchy2"/>
    <dgm:cxn modelId="{8B9836A5-B813-42CA-AE3B-D8B64E3F3603}" type="presParOf" srcId="{752DCE22-B27D-4C1B-BC2E-64F8EB60FF4D}" destId="{006CC17E-65E1-413A-9F9D-71AD8CCB162E}" srcOrd="5" destOrd="0" presId="urn:microsoft.com/office/officeart/2005/8/layout/hierarchy2"/>
    <dgm:cxn modelId="{045FADB7-86EE-465D-BB86-E1CF4BA1979B}" type="presParOf" srcId="{006CC17E-65E1-413A-9F9D-71AD8CCB162E}" destId="{5A2B567F-999B-4C7C-8047-21AF24415598}" srcOrd="0" destOrd="0" presId="urn:microsoft.com/office/officeart/2005/8/layout/hierarchy2"/>
    <dgm:cxn modelId="{C5BA3524-17D9-40FF-AF4E-0FE2D475A4CE}" type="presParOf" srcId="{006CC17E-65E1-413A-9F9D-71AD8CCB162E}" destId="{9EE34F1F-ADB5-4C53-8A83-1B75E6D53F6E}"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3DCFC6A-CD2D-4ACB-8DC9-96ADDBEF7D5A}" type="doc">
      <dgm:prSet loTypeId="urn:microsoft.com/office/officeart/2005/8/layout/lProcess2" loCatId="list" qsTypeId="urn:microsoft.com/office/officeart/2005/8/quickstyle/simple1" qsCatId="simple" csTypeId="urn:microsoft.com/office/officeart/2005/8/colors/accent0_2" csCatId="mainScheme" phldr="1"/>
      <dgm:spPr/>
      <dgm:t>
        <a:bodyPr/>
        <a:lstStyle/>
        <a:p>
          <a:endParaRPr lang="en-CA"/>
        </a:p>
      </dgm:t>
    </dgm:pt>
    <dgm:pt modelId="{19C7461C-80DA-4B32-8C63-ABC61CD18186}">
      <dgm:prSet phldrT="[Text]" custT="1"/>
      <dgm:spPr>
        <a:solidFill>
          <a:schemeClr val="bg1"/>
        </a:solidFill>
        <a:ln>
          <a:solidFill>
            <a:schemeClr val="accent3">
              <a:lumMod val="50000"/>
            </a:schemeClr>
          </a:solidFill>
        </a:ln>
      </dgm:spPr>
      <dgm:t>
        <a:bodyPr/>
        <a:lstStyle/>
        <a:p>
          <a:pPr rtl="0"/>
          <a:r>
            <a:rPr lang="en-CA" sz="2800" b="1" dirty="0">
              <a:latin typeface="+mn-lt"/>
              <a:cs typeface="Segoe UI"/>
            </a:rPr>
            <a:t>Transient Risk Factors </a:t>
          </a:r>
        </a:p>
      </dgm:t>
    </dgm:pt>
    <dgm:pt modelId="{B8CE5E6E-E2BA-4129-9681-4A5CD9D0380F}" type="parTrans" cxnId="{FC749FA2-3C19-4D02-95F4-AAC1550296D1}">
      <dgm:prSet/>
      <dgm:spPr/>
      <dgm:t>
        <a:bodyPr/>
        <a:lstStyle/>
        <a:p>
          <a:endParaRPr lang="en-CA">
            <a:latin typeface="Tenorite" panose="00000500000000000000" pitchFamily="2" charset="0"/>
            <a:cs typeface="Segoe UI" panose="020B0502040204020203" pitchFamily="34" charset="0"/>
          </a:endParaRPr>
        </a:p>
      </dgm:t>
    </dgm:pt>
    <dgm:pt modelId="{4CC47AFC-07DD-4BC8-A713-535236EE21BB}" type="sibTrans" cxnId="{FC749FA2-3C19-4D02-95F4-AAC1550296D1}">
      <dgm:prSet/>
      <dgm:spPr/>
      <dgm:t>
        <a:bodyPr/>
        <a:lstStyle/>
        <a:p>
          <a:endParaRPr lang="en-CA">
            <a:latin typeface="Tenorite" panose="00000500000000000000" pitchFamily="2" charset="0"/>
            <a:cs typeface="Segoe UI" panose="020B0502040204020203" pitchFamily="34" charset="0"/>
          </a:endParaRPr>
        </a:p>
      </dgm:t>
    </dgm:pt>
    <dgm:pt modelId="{5D9E89AE-BB6D-4B4F-8893-E6F7EAAB46CC}">
      <dgm:prSet phldrT="[Text]" custT="1"/>
      <dgm:spPr>
        <a:solidFill>
          <a:schemeClr val="accent3">
            <a:lumMod val="50000"/>
          </a:schemeClr>
        </a:solidFill>
      </dgm:spPr>
      <dgm:t>
        <a:bodyPr anchor="ctr"/>
        <a:lstStyle/>
        <a:p>
          <a:pPr>
            <a:lnSpc>
              <a:spcPct val="100000"/>
            </a:lnSpc>
            <a:spcAft>
              <a:spcPts val="0"/>
            </a:spcAft>
          </a:pPr>
          <a:r>
            <a:rPr lang="en-US" sz="1600" b="1" dirty="0">
              <a:solidFill>
                <a:schemeClr val="bg1"/>
              </a:solidFill>
              <a:latin typeface="+mn-lt"/>
              <a:cs typeface="Segoe UI"/>
            </a:rPr>
            <a:t>MAJOR Risk Factor (occurs within 3 </a:t>
          </a:r>
          <a:r>
            <a:rPr lang="en-US" sz="1600" b="1" dirty="0" err="1">
              <a:solidFill>
                <a:schemeClr val="bg1"/>
              </a:solidFill>
              <a:latin typeface="+mn-lt"/>
              <a:cs typeface="Segoe UI"/>
            </a:rPr>
            <a:t>mo</a:t>
          </a:r>
          <a:r>
            <a:rPr lang="en-US" sz="1600" b="1" dirty="0">
              <a:solidFill>
                <a:schemeClr val="bg1"/>
              </a:solidFill>
              <a:latin typeface="+mn-lt"/>
              <a:cs typeface="Segoe UI"/>
            </a:rPr>
            <a:t>)</a:t>
          </a:r>
          <a:endParaRPr lang="en-CA" sz="1600" b="1" dirty="0">
            <a:solidFill>
              <a:schemeClr val="bg1"/>
            </a:solidFill>
            <a:latin typeface="+mn-lt"/>
            <a:cs typeface="Segoe UI"/>
          </a:endParaRPr>
        </a:p>
      </dgm:t>
    </dgm:pt>
    <dgm:pt modelId="{68E7E4A9-8E82-4AF7-8661-DC24E6B08E58}" type="parTrans" cxnId="{F46EB322-9997-4D7D-9F91-AE0EC39B1946}">
      <dgm:prSet/>
      <dgm:spPr/>
      <dgm:t>
        <a:bodyPr/>
        <a:lstStyle/>
        <a:p>
          <a:endParaRPr lang="en-CA">
            <a:latin typeface="Tenorite" panose="00000500000000000000" pitchFamily="2" charset="0"/>
            <a:cs typeface="Segoe UI" panose="020B0502040204020203" pitchFamily="34" charset="0"/>
          </a:endParaRPr>
        </a:p>
      </dgm:t>
    </dgm:pt>
    <dgm:pt modelId="{9F294D16-8D3A-4634-B537-2D954A389F6F}" type="sibTrans" cxnId="{F46EB322-9997-4D7D-9F91-AE0EC39B1946}">
      <dgm:prSet/>
      <dgm:spPr/>
      <dgm:t>
        <a:bodyPr/>
        <a:lstStyle/>
        <a:p>
          <a:endParaRPr lang="en-CA">
            <a:latin typeface="Tenorite" panose="00000500000000000000" pitchFamily="2" charset="0"/>
            <a:cs typeface="Segoe UI" panose="020B0502040204020203" pitchFamily="34" charset="0"/>
          </a:endParaRPr>
        </a:p>
      </dgm:t>
    </dgm:pt>
    <dgm:pt modelId="{E38C6A45-B0BD-4C44-AEFF-7E4732050038}">
      <dgm:prSet phldrT="[Text]" custT="1"/>
      <dgm:spPr>
        <a:solidFill>
          <a:schemeClr val="bg1"/>
        </a:solidFill>
        <a:ln>
          <a:solidFill>
            <a:schemeClr val="accent3">
              <a:lumMod val="50000"/>
            </a:schemeClr>
          </a:solidFill>
        </a:ln>
      </dgm:spPr>
      <dgm:t>
        <a:bodyPr/>
        <a:lstStyle/>
        <a:p>
          <a:r>
            <a:rPr lang="en-CA" sz="2800" b="1" dirty="0">
              <a:latin typeface="Tenorite" panose="00000500000000000000" pitchFamily="2" charset="0"/>
              <a:cs typeface="Segoe UI"/>
            </a:rPr>
            <a:t>Persistent Risk Factors</a:t>
          </a:r>
        </a:p>
      </dgm:t>
    </dgm:pt>
    <dgm:pt modelId="{52EB01F3-E727-4DC5-A23D-9F5205086EBD}" type="parTrans" cxnId="{81A71624-69DC-4124-9EA8-C121B7C1E5DD}">
      <dgm:prSet/>
      <dgm:spPr/>
      <dgm:t>
        <a:bodyPr/>
        <a:lstStyle/>
        <a:p>
          <a:endParaRPr lang="en-CA">
            <a:latin typeface="Tenorite" panose="00000500000000000000" pitchFamily="2" charset="0"/>
            <a:cs typeface="Segoe UI" panose="020B0502040204020203" pitchFamily="34" charset="0"/>
          </a:endParaRPr>
        </a:p>
      </dgm:t>
    </dgm:pt>
    <dgm:pt modelId="{034F6400-62D4-4962-B148-142CFD4E32A0}" type="sibTrans" cxnId="{81A71624-69DC-4124-9EA8-C121B7C1E5DD}">
      <dgm:prSet/>
      <dgm:spPr/>
      <dgm:t>
        <a:bodyPr/>
        <a:lstStyle/>
        <a:p>
          <a:endParaRPr lang="en-CA">
            <a:latin typeface="Tenorite" panose="00000500000000000000" pitchFamily="2" charset="0"/>
            <a:cs typeface="Segoe UI" panose="020B0502040204020203" pitchFamily="34" charset="0"/>
          </a:endParaRPr>
        </a:p>
      </dgm:t>
    </dgm:pt>
    <dgm:pt modelId="{0C6A4CD3-2D29-41FB-815F-FFFDE7C9AA1D}">
      <dgm:prSet phldrT="[Text]"/>
      <dgm:spPr>
        <a:solidFill>
          <a:schemeClr val="accent4">
            <a:lumMod val="50000"/>
          </a:schemeClr>
        </a:solidFill>
        <a:ln>
          <a:solidFill>
            <a:schemeClr val="accent4">
              <a:lumMod val="50000"/>
            </a:schemeClr>
          </a:solidFill>
        </a:ln>
      </dgm:spPr>
      <dgm:t>
        <a:bodyPr/>
        <a:lstStyle/>
        <a:p>
          <a:pPr>
            <a:lnSpc>
              <a:spcPct val="100000"/>
            </a:lnSpc>
            <a:buFont typeface="Arial" panose="020B0604020202020204" pitchFamily="34" charset="0"/>
            <a:buChar char="•"/>
          </a:pPr>
          <a:r>
            <a:rPr lang="en-US" dirty="0">
              <a:solidFill>
                <a:schemeClr val="bg1"/>
              </a:solidFill>
              <a:latin typeface="+mn-lt"/>
              <a:cs typeface="Segoe UI"/>
            </a:rPr>
            <a:t>Active cancer (ongoing chemo; recurrent or progressive disease)</a:t>
          </a:r>
          <a:endParaRPr lang="en-CA" dirty="0">
            <a:solidFill>
              <a:schemeClr val="bg1"/>
            </a:solidFill>
            <a:latin typeface="+mn-lt"/>
            <a:cs typeface="Segoe UI"/>
          </a:endParaRPr>
        </a:p>
      </dgm:t>
    </dgm:pt>
    <dgm:pt modelId="{B7246180-1186-4117-BE7A-AE4884853537}" type="parTrans" cxnId="{BEA267F7-946A-4A57-BBE2-DB19338957D1}">
      <dgm:prSet/>
      <dgm:spPr/>
      <dgm:t>
        <a:bodyPr/>
        <a:lstStyle/>
        <a:p>
          <a:endParaRPr lang="en-CA">
            <a:latin typeface="Tenorite" panose="00000500000000000000" pitchFamily="2" charset="0"/>
            <a:cs typeface="Segoe UI" panose="020B0502040204020203" pitchFamily="34" charset="0"/>
          </a:endParaRPr>
        </a:p>
      </dgm:t>
    </dgm:pt>
    <dgm:pt modelId="{0360C5C6-9365-468D-BE30-90AA567FDBEE}" type="sibTrans" cxnId="{BEA267F7-946A-4A57-BBE2-DB19338957D1}">
      <dgm:prSet/>
      <dgm:spPr/>
      <dgm:t>
        <a:bodyPr/>
        <a:lstStyle/>
        <a:p>
          <a:endParaRPr lang="en-CA">
            <a:latin typeface="Tenorite" panose="00000500000000000000" pitchFamily="2" charset="0"/>
            <a:cs typeface="Segoe UI" panose="020B0502040204020203" pitchFamily="34" charset="0"/>
          </a:endParaRPr>
        </a:p>
      </dgm:t>
    </dgm:pt>
    <dgm:pt modelId="{6C8D0269-D712-4564-8430-D07837AE7F3B}">
      <dgm:prSet custT="1"/>
      <dgm:spPr>
        <a:solidFill>
          <a:schemeClr val="accent3">
            <a:lumMod val="50000"/>
          </a:schemeClr>
        </a:solidFill>
      </dgm:spPr>
      <dgm:t>
        <a:bodyPr anchor="ctr"/>
        <a:lstStyle/>
        <a:p>
          <a:pPr>
            <a:lnSpc>
              <a:spcPct val="100000"/>
            </a:lnSpc>
            <a:spcAft>
              <a:spcPts val="0"/>
            </a:spcAft>
          </a:pPr>
          <a:r>
            <a:rPr lang="en-US" sz="1600" dirty="0">
              <a:solidFill>
                <a:schemeClr val="bg1"/>
              </a:solidFill>
              <a:latin typeface="+mn-lt"/>
              <a:cs typeface="Segoe UI"/>
            </a:rPr>
            <a:t>Surgery, gen anesthesia more than 30 min</a:t>
          </a:r>
        </a:p>
      </dgm:t>
    </dgm:pt>
    <dgm:pt modelId="{160F0C58-2749-4A91-8635-B21CACD7DBBE}" type="parTrans" cxnId="{B0DE97B5-50A3-49B1-9C93-B6B41B300964}">
      <dgm:prSet/>
      <dgm:spPr/>
      <dgm:t>
        <a:bodyPr/>
        <a:lstStyle/>
        <a:p>
          <a:endParaRPr lang="en-CA">
            <a:latin typeface="Tenorite" panose="00000500000000000000" pitchFamily="2" charset="0"/>
            <a:cs typeface="Segoe UI" panose="020B0502040204020203" pitchFamily="34" charset="0"/>
          </a:endParaRPr>
        </a:p>
      </dgm:t>
    </dgm:pt>
    <dgm:pt modelId="{C8655F9C-184F-455C-A2F5-EB62722E7EF9}" type="sibTrans" cxnId="{B0DE97B5-50A3-49B1-9C93-B6B41B300964}">
      <dgm:prSet/>
      <dgm:spPr/>
      <dgm:t>
        <a:bodyPr/>
        <a:lstStyle/>
        <a:p>
          <a:endParaRPr lang="en-CA">
            <a:latin typeface="Tenorite" panose="00000500000000000000" pitchFamily="2" charset="0"/>
            <a:cs typeface="Segoe UI" panose="020B0502040204020203" pitchFamily="34" charset="0"/>
          </a:endParaRPr>
        </a:p>
      </dgm:t>
    </dgm:pt>
    <dgm:pt modelId="{89DF616A-3F5D-434E-A201-5161A45F2932}">
      <dgm:prSet custT="1"/>
      <dgm:spPr>
        <a:solidFill>
          <a:schemeClr val="accent3">
            <a:lumMod val="50000"/>
          </a:schemeClr>
        </a:solidFill>
      </dgm:spPr>
      <dgm:t>
        <a:bodyPr anchor="ctr"/>
        <a:lstStyle/>
        <a:p>
          <a:pPr>
            <a:lnSpc>
              <a:spcPct val="100000"/>
            </a:lnSpc>
            <a:spcAft>
              <a:spcPts val="0"/>
            </a:spcAft>
          </a:pPr>
          <a:r>
            <a:rPr lang="en-US" sz="1600" dirty="0">
              <a:solidFill>
                <a:schemeClr val="bg1"/>
              </a:solidFill>
              <a:latin typeface="+mn-lt"/>
              <a:cs typeface="Segoe UI"/>
            </a:rPr>
            <a:t>Confined to hospital bed</a:t>
          </a:r>
          <a:r>
            <a:rPr lang="en-US" sz="1600" dirty="0">
              <a:solidFill>
                <a:srgbClr val="FF0000"/>
              </a:solidFill>
              <a:latin typeface="+mn-lt"/>
              <a:cs typeface="Segoe UI"/>
            </a:rPr>
            <a:t> </a:t>
          </a:r>
          <a:r>
            <a:rPr lang="en-US" sz="1600" dirty="0">
              <a:solidFill>
                <a:schemeClr val="bg1"/>
              </a:solidFill>
              <a:latin typeface="+mn-lt"/>
              <a:cs typeface="Segoe UI"/>
            </a:rPr>
            <a:t>3 or more days with acute illness</a:t>
          </a:r>
        </a:p>
      </dgm:t>
    </dgm:pt>
    <dgm:pt modelId="{2065428C-0404-47EF-9C2D-5C42271807F6}" type="parTrans" cxnId="{93721412-A7C3-4318-916E-821FC25D948D}">
      <dgm:prSet/>
      <dgm:spPr/>
      <dgm:t>
        <a:bodyPr/>
        <a:lstStyle/>
        <a:p>
          <a:endParaRPr lang="en-CA">
            <a:latin typeface="Tenorite" panose="00000500000000000000" pitchFamily="2" charset="0"/>
            <a:cs typeface="Segoe UI" panose="020B0502040204020203" pitchFamily="34" charset="0"/>
          </a:endParaRPr>
        </a:p>
      </dgm:t>
    </dgm:pt>
    <dgm:pt modelId="{573D6BB9-151F-4211-AB4E-05BD9C4EC86F}" type="sibTrans" cxnId="{93721412-A7C3-4318-916E-821FC25D948D}">
      <dgm:prSet/>
      <dgm:spPr/>
      <dgm:t>
        <a:bodyPr/>
        <a:lstStyle/>
        <a:p>
          <a:endParaRPr lang="en-CA">
            <a:latin typeface="Tenorite" panose="00000500000000000000" pitchFamily="2" charset="0"/>
            <a:cs typeface="Segoe UI" panose="020B0502040204020203" pitchFamily="34" charset="0"/>
          </a:endParaRPr>
        </a:p>
      </dgm:t>
    </dgm:pt>
    <dgm:pt modelId="{75E6DA45-9DA9-4577-BB89-65554C7AF7F8}">
      <dgm:prSet custT="1"/>
      <dgm:spPr>
        <a:solidFill>
          <a:schemeClr val="accent3">
            <a:lumMod val="50000"/>
          </a:schemeClr>
        </a:solidFill>
      </dgm:spPr>
      <dgm:t>
        <a:bodyPr anchor="ctr"/>
        <a:lstStyle/>
        <a:p>
          <a:pPr>
            <a:lnSpc>
              <a:spcPct val="100000"/>
            </a:lnSpc>
            <a:spcAft>
              <a:spcPts val="0"/>
            </a:spcAft>
          </a:pPr>
          <a:r>
            <a:rPr lang="en-US" sz="1600" dirty="0">
              <a:solidFill>
                <a:schemeClr val="bg1"/>
              </a:solidFill>
              <a:latin typeface="+mn-lt"/>
              <a:cs typeface="Segoe UI"/>
            </a:rPr>
            <a:t>Cesarean section</a:t>
          </a:r>
        </a:p>
      </dgm:t>
    </dgm:pt>
    <dgm:pt modelId="{A631B458-EF57-4897-B5B3-653BD580B8B6}" type="parTrans" cxnId="{1EF27A54-F5F3-4C09-89DD-6EB8C2EA5553}">
      <dgm:prSet/>
      <dgm:spPr/>
      <dgm:t>
        <a:bodyPr/>
        <a:lstStyle/>
        <a:p>
          <a:endParaRPr lang="en-CA">
            <a:latin typeface="Tenorite" panose="00000500000000000000" pitchFamily="2" charset="0"/>
            <a:cs typeface="Segoe UI" panose="020B0502040204020203" pitchFamily="34" charset="0"/>
          </a:endParaRPr>
        </a:p>
      </dgm:t>
    </dgm:pt>
    <dgm:pt modelId="{9E3C07BD-BFF0-4F28-857C-C32E04BB95EE}" type="sibTrans" cxnId="{1EF27A54-F5F3-4C09-89DD-6EB8C2EA5553}">
      <dgm:prSet/>
      <dgm:spPr/>
      <dgm:t>
        <a:bodyPr/>
        <a:lstStyle/>
        <a:p>
          <a:endParaRPr lang="en-CA">
            <a:latin typeface="Tenorite" panose="00000500000000000000" pitchFamily="2" charset="0"/>
            <a:cs typeface="Segoe UI" panose="020B0502040204020203" pitchFamily="34" charset="0"/>
          </a:endParaRPr>
        </a:p>
      </dgm:t>
    </dgm:pt>
    <dgm:pt modelId="{D80AF605-AE20-408C-9535-36E9866DCE66}">
      <dgm:prSet custT="1"/>
      <dgm:spPr>
        <a:solidFill>
          <a:schemeClr val="accent3">
            <a:lumMod val="50000"/>
          </a:schemeClr>
        </a:solidFill>
      </dgm:spPr>
      <dgm:t>
        <a:bodyPr anchor="ctr"/>
        <a:lstStyle/>
        <a:p>
          <a:pPr>
            <a:lnSpc>
              <a:spcPct val="100000"/>
            </a:lnSpc>
            <a:spcAft>
              <a:spcPts val="0"/>
            </a:spcAft>
          </a:pPr>
          <a:r>
            <a:rPr lang="en-US" sz="1600" b="1" dirty="0">
              <a:solidFill>
                <a:schemeClr val="bg1"/>
              </a:solidFill>
              <a:latin typeface="+mn-lt"/>
              <a:cs typeface="Segoe UI"/>
            </a:rPr>
            <a:t>MINOR Risk Factor (occurs within 2 </a:t>
          </a:r>
          <a:r>
            <a:rPr lang="en-US" sz="1600" b="1" dirty="0" err="1">
              <a:solidFill>
                <a:schemeClr val="bg1"/>
              </a:solidFill>
              <a:latin typeface="+mn-lt"/>
              <a:cs typeface="Segoe UI"/>
            </a:rPr>
            <a:t>mo</a:t>
          </a:r>
          <a:r>
            <a:rPr lang="en-US" sz="1600" b="1" dirty="0">
              <a:solidFill>
                <a:schemeClr val="bg1"/>
              </a:solidFill>
              <a:latin typeface="+mn-lt"/>
              <a:cs typeface="Segoe UI"/>
            </a:rPr>
            <a:t>)</a:t>
          </a:r>
        </a:p>
      </dgm:t>
    </dgm:pt>
    <dgm:pt modelId="{4391FBDD-67B4-40B5-A98F-B70068DB833B}" type="parTrans" cxnId="{1F26A004-BBC3-48E4-8A76-3ABA1EF6CA13}">
      <dgm:prSet/>
      <dgm:spPr/>
      <dgm:t>
        <a:bodyPr/>
        <a:lstStyle/>
        <a:p>
          <a:endParaRPr lang="en-CA">
            <a:latin typeface="Tenorite" panose="00000500000000000000" pitchFamily="2" charset="0"/>
            <a:cs typeface="Segoe UI" panose="020B0502040204020203" pitchFamily="34" charset="0"/>
          </a:endParaRPr>
        </a:p>
      </dgm:t>
    </dgm:pt>
    <dgm:pt modelId="{64112B9D-0E3E-405F-9D83-489BAE4C659A}" type="sibTrans" cxnId="{1F26A004-BBC3-48E4-8A76-3ABA1EF6CA13}">
      <dgm:prSet/>
      <dgm:spPr/>
      <dgm:t>
        <a:bodyPr/>
        <a:lstStyle/>
        <a:p>
          <a:endParaRPr lang="en-CA">
            <a:latin typeface="Tenorite" panose="00000500000000000000" pitchFamily="2" charset="0"/>
            <a:cs typeface="Segoe UI" panose="020B0502040204020203" pitchFamily="34" charset="0"/>
          </a:endParaRPr>
        </a:p>
      </dgm:t>
    </dgm:pt>
    <dgm:pt modelId="{E3F44320-809B-442E-93FC-1E60A62A8E1D}">
      <dgm:prSet custT="1"/>
      <dgm:spPr>
        <a:solidFill>
          <a:schemeClr val="accent3">
            <a:lumMod val="50000"/>
          </a:schemeClr>
        </a:solidFill>
      </dgm:spPr>
      <dgm:t>
        <a:bodyPr anchor="ctr"/>
        <a:lstStyle/>
        <a:p>
          <a:pPr>
            <a:lnSpc>
              <a:spcPct val="100000"/>
            </a:lnSpc>
            <a:spcAft>
              <a:spcPts val="0"/>
            </a:spcAft>
          </a:pPr>
          <a:r>
            <a:rPr lang="en-US" sz="1600" dirty="0">
              <a:solidFill>
                <a:schemeClr val="bg1"/>
              </a:solidFill>
              <a:latin typeface="+mn-lt"/>
              <a:cs typeface="Segoe UI"/>
            </a:rPr>
            <a:t>Estrogen therapy (OCP, HRT)</a:t>
          </a:r>
        </a:p>
      </dgm:t>
    </dgm:pt>
    <dgm:pt modelId="{EB205A13-A244-43F4-A5BF-20204B765ADB}" type="parTrans" cxnId="{49D972AC-E4D0-49B5-8129-AFC0D7417436}">
      <dgm:prSet/>
      <dgm:spPr/>
      <dgm:t>
        <a:bodyPr/>
        <a:lstStyle/>
        <a:p>
          <a:endParaRPr lang="en-CA">
            <a:latin typeface="Tenorite" panose="00000500000000000000" pitchFamily="2" charset="0"/>
            <a:cs typeface="Segoe UI" panose="020B0502040204020203" pitchFamily="34" charset="0"/>
          </a:endParaRPr>
        </a:p>
      </dgm:t>
    </dgm:pt>
    <dgm:pt modelId="{127CAC56-275B-4F99-B10A-12E17ED92B68}" type="sibTrans" cxnId="{49D972AC-E4D0-49B5-8129-AFC0D7417436}">
      <dgm:prSet/>
      <dgm:spPr/>
      <dgm:t>
        <a:bodyPr/>
        <a:lstStyle/>
        <a:p>
          <a:endParaRPr lang="en-CA">
            <a:latin typeface="Tenorite" panose="00000500000000000000" pitchFamily="2" charset="0"/>
            <a:cs typeface="Segoe UI" panose="020B0502040204020203" pitchFamily="34" charset="0"/>
          </a:endParaRPr>
        </a:p>
      </dgm:t>
    </dgm:pt>
    <dgm:pt modelId="{48ACD86F-C694-455F-A60F-4DEC1ADAB571}">
      <dgm:prSet custT="1"/>
      <dgm:spPr>
        <a:solidFill>
          <a:schemeClr val="accent3">
            <a:lumMod val="50000"/>
          </a:schemeClr>
        </a:solidFill>
      </dgm:spPr>
      <dgm:t>
        <a:bodyPr anchor="ctr"/>
        <a:lstStyle/>
        <a:p>
          <a:pPr>
            <a:lnSpc>
              <a:spcPct val="100000"/>
            </a:lnSpc>
            <a:spcAft>
              <a:spcPts val="0"/>
            </a:spcAft>
          </a:pPr>
          <a:r>
            <a:rPr lang="en-US" sz="1600" dirty="0">
              <a:solidFill>
                <a:schemeClr val="bg1"/>
              </a:solidFill>
              <a:latin typeface="+mn-lt"/>
              <a:cs typeface="Segoe UI"/>
            </a:rPr>
            <a:t>Pregnancy, puerperium</a:t>
          </a:r>
        </a:p>
      </dgm:t>
    </dgm:pt>
    <dgm:pt modelId="{95441E59-81BA-48D2-A4CE-2754B196150B}" type="parTrans" cxnId="{C5FEEE88-527A-48BB-BD2E-A6ABBC1E90A7}">
      <dgm:prSet/>
      <dgm:spPr/>
      <dgm:t>
        <a:bodyPr/>
        <a:lstStyle/>
        <a:p>
          <a:endParaRPr lang="en-CA">
            <a:latin typeface="Tenorite" panose="00000500000000000000" pitchFamily="2" charset="0"/>
            <a:cs typeface="Segoe UI" panose="020B0502040204020203" pitchFamily="34" charset="0"/>
          </a:endParaRPr>
        </a:p>
      </dgm:t>
    </dgm:pt>
    <dgm:pt modelId="{B4D135D4-5F14-4908-80E8-CAD1B0DD0799}" type="sibTrans" cxnId="{C5FEEE88-527A-48BB-BD2E-A6ABBC1E90A7}">
      <dgm:prSet/>
      <dgm:spPr/>
      <dgm:t>
        <a:bodyPr/>
        <a:lstStyle/>
        <a:p>
          <a:endParaRPr lang="en-CA">
            <a:latin typeface="Tenorite" panose="00000500000000000000" pitchFamily="2" charset="0"/>
            <a:cs typeface="Segoe UI" panose="020B0502040204020203" pitchFamily="34" charset="0"/>
          </a:endParaRPr>
        </a:p>
      </dgm:t>
    </dgm:pt>
    <dgm:pt modelId="{CB3986A3-A140-437A-B925-BEC277E3A8CA}">
      <dgm:prSet custT="1"/>
      <dgm:spPr>
        <a:solidFill>
          <a:schemeClr val="accent3">
            <a:lumMod val="50000"/>
          </a:schemeClr>
        </a:solidFill>
      </dgm:spPr>
      <dgm:t>
        <a:bodyPr anchor="ctr"/>
        <a:lstStyle/>
        <a:p>
          <a:pPr>
            <a:lnSpc>
              <a:spcPct val="100000"/>
            </a:lnSpc>
            <a:spcAft>
              <a:spcPts val="0"/>
            </a:spcAft>
          </a:pPr>
          <a:r>
            <a:rPr lang="en-US" sz="1600" dirty="0">
              <a:solidFill>
                <a:schemeClr val="bg1"/>
              </a:solidFill>
              <a:latin typeface="+mn-lt"/>
              <a:cs typeface="Segoe UI"/>
            </a:rPr>
            <a:t>Confined to bed out of hospital 3 or more days with acute illness</a:t>
          </a:r>
        </a:p>
      </dgm:t>
    </dgm:pt>
    <dgm:pt modelId="{4590A6FF-2EF7-41E1-8E9E-7CDF68AEEB4F}" type="parTrans" cxnId="{723E4D1C-550A-4F4C-8C1C-252AD9E829F5}">
      <dgm:prSet/>
      <dgm:spPr/>
      <dgm:t>
        <a:bodyPr/>
        <a:lstStyle/>
        <a:p>
          <a:endParaRPr lang="en-CA">
            <a:latin typeface="Tenorite" panose="00000500000000000000" pitchFamily="2" charset="0"/>
            <a:cs typeface="Segoe UI" panose="020B0502040204020203" pitchFamily="34" charset="0"/>
          </a:endParaRPr>
        </a:p>
      </dgm:t>
    </dgm:pt>
    <dgm:pt modelId="{554B5A0D-95BC-45F9-83DB-65318002B0A2}" type="sibTrans" cxnId="{723E4D1C-550A-4F4C-8C1C-252AD9E829F5}">
      <dgm:prSet/>
      <dgm:spPr/>
      <dgm:t>
        <a:bodyPr/>
        <a:lstStyle/>
        <a:p>
          <a:endParaRPr lang="en-CA">
            <a:latin typeface="Tenorite" panose="00000500000000000000" pitchFamily="2" charset="0"/>
            <a:cs typeface="Segoe UI" panose="020B0502040204020203" pitchFamily="34" charset="0"/>
          </a:endParaRPr>
        </a:p>
      </dgm:t>
    </dgm:pt>
    <dgm:pt modelId="{36D12E97-5859-47EE-8307-89C1A9C9FD7B}">
      <dgm:prSet custT="1"/>
      <dgm:spPr>
        <a:solidFill>
          <a:schemeClr val="accent3">
            <a:lumMod val="50000"/>
          </a:schemeClr>
        </a:solidFill>
      </dgm:spPr>
      <dgm:t>
        <a:bodyPr anchor="ctr"/>
        <a:lstStyle/>
        <a:p>
          <a:pPr>
            <a:lnSpc>
              <a:spcPct val="100000"/>
            </a:lnSpc>
            <a:spcAft>
              <a:spcPts val="0"/>
            </a:spcAft>
          </a:pPr>
          <a:r>
            <a:rPr lang="en-US" sz="1600" dirty="0">
              <a:solidFill>
                <a:schemeClr val="bg1"/>
              </a:solidFill>
              <a:latin typeface="+mn-lt"/>
              <a:cs typeface="Segoe UI"/>
            </a:rPr>
            <a:t>Leg injury, reduced mobility 3 or more days</a:t>
          </a:r>
          <a:endParaRPr lang="en-CA" sz="1200" dirty="0">
            <a:solidFill>
              <a:schemeClr val="bg1"/>
            </a:solidFill>
            <a:latin typeface="+mn-lt"/>
            <a:cs typeface="Segoe UI"/>
          </a:endParaRPr>
        </a:p>
      </dgm:t>
    </dgm:pt>
    <dgm:pt modelId="{2134841D-8E9D-4E6F-8000-876EDC2336B4}" type="parTrans" cxnId="{E57E520F-D4C4-4429-B0F5-95DAA3671F4A}">
      <dgm:prSet/>
      <dgm:spPr/>
      <dgm:t>
        <a:bodyPr/>
        <a:lstStyle/>
        <a:p>
          <a:endParaRPr lang="en-CA">
            <a:latin typeface="Tenorite" panose="00000500000000000000" pitchFamily="2" charset="0"/>
            <a:cs typeface="Segoe UI" panose="020B0502040204020203" pitchFamily="34" charset="0"/>
          </a:endParaRPr>
        </a:p>
      </dgm:t>
    </dgm:pt>
    <dgm:pt modelId="{B71E2E2F-C611-44B3-AB1D-7BF03E1D1125}" type="sibTrans" cxnId="{E57E520F-D4C4-4429-B0F5-95DAA3671F4A}">
      <dgm:prSet/>
      <dgm:spPr/>
      <dgm:t>
        <a:bodyPr/>
        <a:lstStyle/>
        <a:p>
          <a:endParaRPr lang="en-CA">
            <a:latin typeface="Tenorite" panose="00000500000000000000" pitchFamily="2" charset="0"/>
            <a:cs typeface="Segoe UI" panose="020B0502040204020203" pitchFamily="34" charset="0"/>
          </a:endParaRPr>
        </a:p>
      </dgm:t>
    </dgm:pt>
    <dgm:pt modelId="{3001BEEF-6DC8-4B66-830A-548B5F3FC8A0}">
      <dgm:prSet/>
      <dgm:spPr>
        <a:solidFill>
          <a:schemeClr val="accent4">
            <a:lumMod val="50000"/>
          </a:schemeClr>
        </a:solidFill>
        <a:ln>
          <a:solidFill>
            <a:schemeClr val="accent4">
              <a:lumMod val="50000"/>
            </a:schemeClr>
          </a:solidFill>
        </a:ln>
      </dgm:spPr>
      <dgm:t>
        <a:bodyPr/>
        <a:lstStyle/>
        <a:p>
          <a:pPr>
            <a:lnSpc>
              <a:spcPct val="100000"/>
            </a:lnSpc>
          </a:pPr>
          <a:r>
            <a:rPr lang="en-US" dirty="0">
              <a:solidFill>
                <a:schemeClr val="bg1"/>
              </a:solidFill>
              <a:latin typeface="+mn-lt"/>
              <a:cs typeface="Segoe UI"/>
            </a:rPr>
            <a:t>Inflammatory bowel disease</a:t>
          </a:r>
        </a:p>
      </dgm:t>
    </dgm:pt>
    <dgm:pt modelId="{94182FD5-BBF0-4985-A641-DFDBBC6A61D9}" type="parTrans" cxnId="{B39D741A-48CD-4943-A011-DF6EE6792D6F}">
      <dgm:prSet/>
      <dgm:spPr/>
      <dgm:t>
        <a:bodyPr/>
        <a:lstStyle/>
        <a:p>
          <a:endParaRPr lang="en-CA">
            <a:latin typeface="Tenorite" panose="00000500000000000000" pitchFamily="2" charset="0"/>
            <a:cs typeface="Segoe UI" panose="020B0502040204020203" pitchFamily="34" charset="0"/>
          </a:endParaRPr>
        </a:p>
      </dgm:t>
    </dgm:pt>
    <dgm:pt modelId="{AE69FCEC-7BBE-4DED-BDEC-48D2D93963EB}" type="sibTrans" cxnId="{B39D741A-48CD-4943-A011-DF6EE6792D6F}">
      <dgm:prSet/>
      <dgm:spPr/>
      <dgm:t>
        <a:bodyPr/>
        <a:lstStyle/>
        <a:p>
          <a:endParaRPr lang="en-CA">
            <a:latin typeface="Tenorite" panose="00000500000000000000" pitchFamily="2" charset="0"/>
            <a:cs typeface="Segoe UI" panose="020B0502040204020203" pitchFamily="34" charset="0"/>
          </a:endParaRPr>
        </a:p>
      </dgm:t>
    </dgm:pt>
    <dgm:pt modelId="{DE2159CE-9AF3-4976-BDEC-09346B8F41CE}">
      <dgm:prSet/>
      <dgm:spPr>
        <a:solidFill>
          <a:schemeClr val="accent4">
            <a:lumMod val="50000"/>
          </a:schemeClr>
        </a:solidFill>
        <a:ln>
          <a:solidFill>
            <a:schemeClr val="accent4">
              <a:lumMod val="50000"/>
            </a:schemeClr>
          </a:solidFill>
        </a:ln>
      </dgm:spPr>
      <dgm:t>
        <a:bodyPr/>
        <a:lstStyle/>
        <a:p>
          <a:pPr>
            <a:lnSpc>
              <a:spcPct val="100000"/>
            </a:lnSpc>
          </a:pPr>
          <a:r>
            <a:rPr lang="en-US" dirty="0">
              <a:solidFill>
                <a:schemeClr val="bg1"/>
              </a:solidFill>
              <a:latin typeface="+mn-lt"/>
              <a:cs typeface="Segoe UI"/>
            </a:rPr>
            <a:t>Autoimmune disorder (e.g., antiphospholipid syndrome, rheumatoid arthritis)</a:t>
          </a:r>
        </a:p>
      </dgm:t>
    </dgm:pt>
    <dgm:pt modelId="{38A3CD7A-E81B-4DFE-B1E7-32C12BBD74B2}" type="parTrans" cxnId="{A1D13655-552D-4278-BC64-B3D36A07F49F}">
      <dgm:prSet/>
      <dgm:spPr/>
      <dgm:t>
        <a:bodyPr/>
        <a:lstStyle/>
        <a:p>
          <a:endParaRPr lang="en-CA">
            <a:latin typeface="Tenorite" panose="00000500000000000000" pitchFamily="2" charset="0"/>
            <a:cs typeface="Segoe UI" panose="020B0502040204020203" pitchFamily="34" charset="0"/>
          </a:endParaRPr>
        </a:p>
      </dgm:t>
    </dgm:pt>
    <dgm:pt modelId="{5C509FCF-7CCD-4543-8118-0200A7502FE6}" type="sibTrans" cxnId="{A1D13655-552D-4278-BC64-B3D36A07F49F}">
      <dgm:prSet/>
      <dgm:spPr/>
      <dgm:t>
        <a:bodyPr/>
        <a:lstStyle/>
        <a:p>
          <a:endParaRPr lang="en-CA">
            <a:latin typeface="Tenorite" panose="00000500000000000000" pitchFamily="2" charset="0"/>
            <a:cs typeface="Segoe UI" panose="020B0502040204020203" pitchFamily="34" charset="0"/>
          </a:endParaRPr>
        </a:p>
      </dgm:t>
    </dgm:pt>
    <dgm:pt modelId="{DA3787CF-B79D-47DA-85AA-9872980C9731}">
      <dgm:prSet/>
      <dgm:spPr>
        <a:solidFill>
          <a:schemeClr val="accent4">
            <a:lumMod val="50000"/>
          </a:schemeClr>
        </a:solidFill>
        <a:ln>
          <a:solidFill>
            <a:schemeClr val="accent4">
              <a:lumMod val="50000"/>
            </a:schemeClr>
          </a:solidFill>
        </a:ln>
      </dgm:spPr>
      <dgm:t>
        <a:bodyPr/>
        <a:lstStyle/>
        <a:p>
          <a:pPr>
            <a:lnSpc>
              <a:spcPct val="100000"/>
            </a:lnSpc>
          </a:pPr>
          <a:r>
            <a:rPr lang="en-US" dirty="0">
              <a:solidFill>
                <a:schemeClr val="bg1"/>
              </a:solidFill>
              <a:latin typeface="+mn-lt"/>
              <a:cs typeface="Segoe UI"/>
            </a:rPr>
            <a:t>Chronic infection</a:t>
          </a:r>
        </a:p>
      </dgm:t>
    </dgm:pt>
    <dgm:pt modelId="{D8129976-F347-4B1F-A9DA-049FF3667309}" type="parTrans" cxnId="{1F209876-19FF-4645-845C-0B4CA1E56BD3}">
      <dgm:prSet/>
      <dgm:spPr/>
      <dgm:t>
        <a:bodyPr/>
        <a:lstStyle/>
        <a:p>
          <a:endParaRPr lang="en-CA">
            <a:latin typeface="Tenorite" panose="00000500000000000000" pitchFamily="2" charset="0"/>
            <a:cs typeface="Segoe UI" panose="020B0502040204020203" pitchFamily="34" charset="0"/>
          </a:endParaRPr>
        </a:p>
      </dgm:t>
    </dgm:pt>
    <dgm:pt modelId="{D4B8F8E5-0D6A-425E-90C2-74C82002C8B6}" type="sibTrans" cxnId="{1F209876-19FF-4645-845C-0B4CA1E56BD3}">
      <dgm:prSet/>
      <dgm:spPr/>
      <dgm:t>
        <a:bodyPr/>
        <a:lstStyle/>
        <a:p>
          <a:endParaRPr lang="en-CA">
            <a:latin typeface="Tenorite" panose="00000500000000000000" pitchFamily="2" charset="0"/>
            <a:cs typeface="Segoe UI" panose="020B0502040204020203" pitchFamily="34" charset="0"/>
          </a:endParaRPr>
        </a:p>
      </dgm:t>
    </dgm:pt>
    <dgm:pt modelId="{62499180-1F37-46FE-8255-8B6BBA68F22C}">
      <dgm:prSet/>
      <dgm:spPr>
        <a:solidFill>
          <a:schemeClr val="accent4">
            <a:lumMod val="50000"/>
          </a:schemeClr>
        </a:solidFill>
        <a:ln>
          <a:solidFill>
            <a:schemeClr val="accent4">
              <a:lumMod val="50000"/>
            </a:schemeClr>
          </a:solidFill>
        </a:ln>
      </dgm:spPr>
      <dgm:t>
        <a:bodyPr/>
        <a:lstStyle/>
        <a:p>
          <a:pPr>
            <a:lnSpc>
              <a:spcPct val="100000"/>
            </a:lnSpc>
          </a:pPr>
          <a:r>
            <a:rPr lang="en-US" dirty="0">
              <a:solidFill>
                <a:schemeClr val="bg1"/>
              </a:solidFill>
              <a:latin typeface="+mn-lt"/>
              <a:cs typeface="Segoe UI"/>
            </a:rPr>
            <a:t>Chronic immobility (e.g., spinal cord injury)</a:t>
          </a:r>
        </a:p>
      </dgm:t>
    </dgm:pt>
    <dgm:pt modelId="{2947160B-F088-4850-988B-621838416274}" type="parTrans" cxnId="{6DB8A8B3-7584-4D25-97B0-B3D956E4F335}">
      <dgm:prSet/>
      <dgm:spPr/>
      <dgm:t>
        <a:bodyPr/>
        <a:lstStyle/>
        <a:p>
          <a:endParaRPr lang="en-CA">
            <a:latin typeface="Tenorite" panose="00000500000000000000" pitchFamily="2" charset="0"/>
            <a:cs typeface="Segoe UI" panose="020B0502040204020203" pitchFamily="34" charset="0"/>
          </a:endParaRPr>
        </a:p>
      </dgm:t>
    </dgm:pt>
    <dgm:pt modelId="{1E809955-922C-48C4-9D2E-A10093AB844A}" type="sibTrans" cxnId="{6DB8A8B3-7584-4D25-97B0-B3D956E4F335}">
      <dgm:prSet/>
      <dgm:spPr/>
      <dgm:t>
        <a:bodyPr/>
        <a:lstStyle/>
        <a:p>
          <a:endParaRPr lang="en-CA">
            <a:latin typeface="Tenorite" panose="00000500000000000000" pitchFamily="2" charset="0"/>
            <a:cs typeface="Segoe UI" panose="020B0502040204020203" pitchFamily="34" charset="0"/>
          </a:endParaRPr>
        </a:p>
      </dgm:t>
    </dgm:pt>
    <dgm:pt modelId="{75CE6AFC-0AE4-45D7-A21B-BAB73327E9EC}" type="pres">
      <dgm:prSet presAssocID="{93DCFC6A-CD2D-4ACB-8DC9-96ADDBEF7D5A}" presName="theList" presStyleCnt="0">
        <dgm:presLayoutVars>
          <dgm:dir/>
          <dgm:animLvl val="lvl"/>
          <dgm:resizeHandles val="exact"/>
        </dgm:presLayoutVars>
      </dgm:prSet>
      <dgm:spPr/>
    </dgm:pt>
    <dgm:pt modelId="{502FFE28-DAB2-45F9-9EC2-EA5B7E895E65}" type="pres">
      <dgm:prSet presAssocID="{19C7461C-80DA-4B32-8C63-ABC61CD18186}" presName="compNode" presStyleCnt="0"/>
      <dgm:spPr/>
    </dgm:pt>
    <dgm:pt modelId="{22FE6A2D-64F3-4010-858F-80FDAB315AE8}" type="pres">
      <dgm:prSet presAssocID="{19C7461C-80DA-4B32-8C63-ABC61CD18186}" presName="aNode" presStyleLbl="bgShp" presStyleIdx="0" presStyleCnt="2" custLinFactNeighborY="-2786"/>
      <dgm:spPr/>
    </dgm:pt>
    <dgm:pt modelId="{04C34D17-B9ED-44A1-8EDD-CBBFC847E03D}" type="pres">
      <dgm:prSet presAssocID="{19C7461C-80DA-4B32-8C63-ABC61CD18186}" presName="textNode" presStyleLbl="bgShp" presStyleIdx="0" presStyleCnt="2"/>
      <dgm:spPr/>
    </dgm:pt>
    <dgm:pt modelId="{3B00F577-93A2-4E65-B76E-18F82A867228}" type="pres">
      <dgm:prSet presAssocID="{19C7461C-80DA-4B32-8C63-ABC61CD18186}" presName="compChildNode" presStyleCnt="0"/>
      <dgm:spPr/>
    </dgm:pt>
    <dgm:pt modelId="{9334F058-C6BA-44C1-9046-BBA32B7D24F2}" type="pres">
      <dgm:prSet presAssocID="{19C7461C-80DA-4B32-8C63-ABC61CD18186}" presName="theInnerList" presStyleCnt="0"/>
      <dgm:spPr/>
    </dgm:pt>
    <dgm:pt modelId="{4AEF7084-A389-4FB9-B6B2-8696970A92A7}" type="pres">
      <dgm:prSet presAssocID="{5D9E89AE-BB6D-4B4F-8893-E6F7EAAB46CC}" presName="childNode" presStyleLbl="node1" presStyleIdx="0" presStyleCnt="7" custScaleY="2000000" custLinFactY="-200000" custLinFactNeighborX="-1370" custLinFactNeighborY="-252557">
        <dgm:presLayoutVars>
          <dgm:bulletEnabled val="1"/>
        </dgm:presLayoutVars>
      </dgm:prSet>
      <dgm:spPr/>
    </dgm:pt>
    <dgm:pt modelId="{E79D877D-D0A5-4C7B-A720-2E50C86F687E}" type="pres">
      <dgm:prSet presAssocID="{5D9E89AE-BB6D-4B4F-8893-E6F7EAAB46CC}" presName="aSpace2" presStyleCnt="0"/>
      <dgm:spPr/>
    </dgm:pt>
    <dgm:pt modelId="{16B20071-1F84-4181-9FB6-B483A0B70526}" type="pres">
      <dgm:prSet presAssocID="{D80AF605-AE20-408C-9535-36E9866DCE66}" presName="childNode" presStyleLbl="node1" presStyleIdx="1" presStyleCnt="7" custScaleX="109316" custScaleY="2000000" custLinFactY="-90500" custLinFactNeighborX="-1370" custLinFactNeighborY="-100000">
        <dgm:presLayoutVars>
          <dgm:bulletEnabled val="1"/>
        </dgm:presLayoutVars>
      </dgm:prSet>
      <dgm:spPr/>
    </dgm:pt>
    <dgm:pt modelId="{423B67F4-B02A-4365-9EA6-006B126629AE}" type="pres">
      <dgm:prSet presAssocID="{19C7461C-80DA-4B32-8C63-ABC61CD18186}" presName="aSpace" presStyleCnt="0"/>
      <dgm:spPr/>
    </dgm:pt>
    <dgm:pt modelId="{26117AF6-6013-4878-9701-B437263086A8}" type="pres">
      <dgm:prSet presAssocID="{E38C6A45-B0BD-4C44-AEFF-7E4732050038}" presName="compNode" presStyleCnt="0"/>
      <dgm:spPr/>
    </dgm:pt>
    <dgm:pt modelId="{16060E05-54EB-44A0-A582-BF9721A801BF}" type="pres">
      <dgm:prSet presAssocID="{E38C6A45-B0BD-4C44-AEFF-7E4732050038}" presName="aNode" presStyleLbl="bgShp" presStyleIdx="1" presStyleCnt="2" custLinFactNeighborY="5633"/>
      <dgm:spPr/>
    </dgm:pt>
    <dgm:pt modelId="{9ACB2520-FF82-4C9B-B9A1-82E6EDBF4D9B}" type="pres">
      <dgm:prSet presAssocID="{E38C6A45-B0BD-4C44-AEFF-7E4732050038}" presName="textNode" presStyleLbl="bgShp" presStyleIdx="1" presStyleCnt="2"/>
      <dgm:spPr/>
    </dgm:pt>
    <dgm:pt modelId="{BA09C662-4EED-4125-81A8-A5D4401283C2}" type="pres">
      <dgm:prSet presAssocID="{E38C6A45-B0BD-4C44-AEFF-7E4732050038}" presName="compChildNode" presStyleCnt="0"/>
      <dgm:spPr/>
    </dgm:pt>
    <dgm:pt modelId="{C58928DF-2986-4B3C-A04D-87FBFF4D483A}" type="pres">
      <dgm:prSet presAssocID="{E38C6A45-B0BD-4C44-AEFF-7E4732050038}" presName="theInnerList" presStyleCnt="0"/>
      <dgm:spPr/>
    </dgm:pt>
    <dgm:pt modelId="{48BB930E-7FA8-4641-8119-71B849D5AF64}" type="pres">
      <dgm:prSet presAssocID="{0C6A4CD3-2D29-41FB-815F-FFFDE7C9AA1D}" presName="childNode" presStyleLbl="node1" presStyleIdx="2" presStyleCnt="7" custLinFactY="82672" custLinFactNeighborX="-605" custLinFactNeighborY="100000">
        <dgm:presLayoutVars>
          <dgm:bulletEnabled val="1"/>
        </dgm:presLayoutVars>
      </dgm:prSet>
      <dgm:spPr/>
    </dgm:pt>
    <dgm:pt modelId="{6E925998-20C0-471F-8125-1123B292B2A5}" type="pres">
      <dgm:prSet presAssocID="{0C6A4CD3-2D29-41FB-815F-FFFDE7C9AA1D}" presName="aSpace2" presStyleCnt="0"/>
      <dgm:spPr/>
    </dgm:pt>
    <dgm:pt modelId="{F07F7EF6-CE28-4EC4-92F8-518557FDAAA2}" type="pres">
      <dgm:prSet presAssocID="{3001BEEF-6DC8-4B66-830A-548B5F3FC8A0}" presName="childNode" presStyleLbl="node1" presStyleIdx="3" presStyleCnt="7" custLinFactY="-101549" custLinFactNeighborX="-742" custLinFactNeighborY="-200000">
        <dgm:presLayoutVars>
          <dgm:bulletEnabled val="1"/>
        </dgm:presLayoutVars>
      </dgm:prSet>
      <dgm:spPr/>
    </dgm:pt>
    <dgm:pt modelId="{33A76416-3D1B-457D-A067-5B0BF7E6ED15}" type="pres">
      <dgm:prSet presAssocID="{3001BEEF-6DC8-4B66-830A-548B5F3FC8A0}" presName="aSpace2" presStyleCnt="0"/>
      <dgm:spPr/>
    </dgm:pt>
    <dgm:pt modelId="{98A1BF67-B661-4747-BC5A-C072C65EB0C3}" type="pres">
      <dgm:prSet presAssocID="{DE2159CE-9AF3-4976-BDEC-09346B8F41CE}" presName="childNode" presStyleLbl="node1" presStyleIdx="4" presStyleCnt="7" custLinFactNeighborX="-685" custLinFactNeighborY="-93357">
        <dgm:presLayoutVars>
          <dgm:bulletEnabled val="1"/>
        </dgm:presLayoutVars>
      </dgm:prSet>
      <dgm:spPr/>
    </dgm:pt>
    <dgm:pt modelId="{F507D2BA-265B-4360-B3BB-8CEAAD96A7C8}" type="pres">
      <dgm:prSet presAssocID="{DE2159CE-9AF3-4976-BDEC-09346B8F41CE}" presName="aSpace2" presStyleCnt="0"/>
      <dgm:spPr/>
    </dgm:pt>
    <dgm:pt modelId="{1E79D55A-9391-48AA-B84B-04C5D733C95D}" type="pres">
      <dgm:prSet presAssocID="{DA3787CF-B79D-47DA-85AA-9872980C9731}" presName="childNode" presStyleLbl="node1" presStyleIdx="5" presStyleCnt="7" custLinFactNeighborX="-685" custLinFactNeighborY="-71761">
        <dgm:presLayoutVars>
          <dgm:bulletEnabled val="1"/>
        </dgm:presLayoutVars>
      </dgm:prSet>
      <dgm:spPr/>
    </dgm:pt>
    <dgm:pt modelId="{725D8DAE-F73A-4189-8638-1A905E02FFF3}" type="pres">
      <dgm:prSet presAssocID="{DA3787CF-B79D-47DA-85AA-9872980C9731}" presName="aSpace2" presStyleCnt="0"/>
      <dgm:spPr/>
    </dgm:pt>
    <dgm:pt modelId="{74639177-D55A-4F8B-A17D-30E89A34B45B}" type="pres">
      <dgm:prSet presAssocID="{62499180-1F37-46FE-8255-8B6BBA68F22C}" presName="childNode" presStyleLbl="node1" presStyleIdx="6" presStyleCnt="7" custLinFactNeighborX="-354" custLinFactNeighborY="-66989">
        <dgm:presLayoutVars>
          <dgm:bulletEnabled val="1"/>
        </dgm:presLayoutVars>
      </dgm:prSet>
      <dgm:spPr/>
    </dgm:pt>
  </dgm:ptLst>
  <dgm:cxnLst>
    <dgm:cxn modelId="{1F26A004-BBC3-48E4-8A76-3ABA1EF6CA13}" srcId="{19C7461C-80DA-4B32-8C63-ABC61CD18186}" destId="{D80AF605-AE20-408C-9535-36E9866DCE66}" srcOrd="1" destOrd="0" parTransId="{4391FBDD-67B4-40B5-A98F-B70068DB833B}" sibTransId="{64112B9D-0E3E-405F-9D83-489BAE4C659A}"/>
    <dgm:cxn modelId="{1B5D2007-4219-4D3E-A4BA-46EE2F17666C}" type="presOf" srcId="{48ACD86F-C694-455F-A60F-4DEC1ADAB571}" destId="{16B20071-1F84-4181-9FB6-B483A0B70526}" srcOrd="0" destOrd="2" presId="urn:microsoft.com/office/officeart/2005/8/layout/lProcess2"/>
    <dgm:cxn modelId="{097F010D-839E-44F5-90EB-D5438B39859F}" type="presOf" srcId="{E38C6A45-B0BD-4C44-AEFF-7E4732050038}" destId="{9ACB2520-FF82-4C9B-B9A1-82E6EDBF4D9B}" srcOrd="1" destOrd="0" presId="urn:microsoft.com/office/officeart/2005/8/layout/lProcess2"/>
    <dgm:cxn modelId="{E57E520F-D4C4-4429-B0F5-95DAA3671F4A}" srcId="{D80AF605-AE20-408C-9535-36E9866DCE66}" destId="{36D12E97-5859-47EE-8307-89C1A9C9FD7B}" srcOrd="3" destOrd="0" parTransId="{2134841D-8E9D-4E6F-8000-876EDC2336B4}" sibTransId="{B71E2E2F-C611-44B3-AB1D-7BF03E1D1125}"/>
    <dgm:cxn modelId="{93721412-A7C3-4318-916E-821FC25D948D}" srcId="{5D9E89AE-BB6D-4B4F-8893-E6F7EAAB46CC}" destId="{89DF616A-3F5D-434E-A201-5161A45F2932}" srcOrd="1" destOrd="0" parTransId="{2065428C-0404-47EF-9C2D-5C42271807F6}" sibTransId="{573D6BB9-151F-4211-AB4E-05BD9C4EC86F}"/>
    <dgm:cxn modelId="{7BB28F18-DBFB-411F-AD19-449CF440DBA2}" type="presOf" srcId="{3001BEEF-6DC8-4B66-830A-548B5F3FC8A0}" destId="{F07F7EF6-CE28-4EC4-92F8-518557FDAAA2}" srcOrd="0" destOrd="0" presId="urn:microsoft.com/office/officeart/2005/8/layout/lProcess2"/>
    <dgm:cxn modelId="{B39D741A-48CD-4943-A011-DF6EE6792D6F}" srcId="{E38C6A45-B0BD-4C44-AEFF-7E4732050038}" destId="{3001BEEF-6DC8-4B66-830A-548B5F3FC8A0}" srcOrd="1" destOrd="0" parTransId="{94182FD5-BBF0-4985-A641-DFDBBC6A61D9}" sibTransId="{AE69FCEC-7BBE-4DED-BDEC-48D2D93963EB}"/>
    <dgm:cxn modelId="{723E4D1C-550A-4F4C-8C1C-252AD9E829F5}" srcId="{D80AF605-AE20-408C-9535-36E9866DCE66}" destId="{CB3986A3-A140-437A-B925-BEC277E3A8CA}" srcOrd="2" destOrd="0" parTransId="{4590A6FF-2EF7-41E1-8E9E-7CDF68AEEB4F}" sibTransId="{554B5A0D-95BC-45F9-83DB-65318002B0A2}"/>
    <dgm:cxn modelId="{F46EB322-9997-4D7D-9F91-AE0EC39B1946}" srcId="{19C7461C-80DA-4B32-8C63-ABC61CD18186}" destId="{5D9E89AE-BB6D-4B4F-8893-E6F7EAAB46CC}" srcOrd="0" destOrd="0" parTransId="{68E7E4A9-8E82-4AF7-8661-DC24E6B08E58}" sibTransId="{9F294D16-8D3A-4634-B537-2D954A389F6F}"/>
    <dgm:cxn modelId="{81A71624-69DC-4124-9EA8-C121B7C1E5DD}" srcId="{93DCFC6A-CD2D-4ACB-8DC9-96ADDBEF7D5A}" destId="{E38C6A45-B0BD-4C44-AEFF-7E4732050038}" srcOrd="1" destOrd="0" parTransId="{52EB01F3-E727-4DC5-A23D-9F5205086EBD}" sibTransId="{034F6400-62D4-4962-B148-142CFD4E32A0}"/>
    <dgm:cxn modelId="{25FCE430-6DA5-4D2E-846B-F249BF4BFEF0}" type="presOf" srcId="{36D12E97-5859-47EE-8307-89C1A9C9FD7B}" destId="{16B20071-1F84-4181-9FB6-B483A0B70526}" srcOrd="0" destOrd="4" presId="urn:microsoft.com/office/officeart/2005/8/layout/lProcess2"/>
    <dgm:cxn modelId="{3B844C44-237C-4943-B14D-6729C2AACB29}" type="presOf" srcId="{6C8D0269-D712-4564-8430-D07837AE7F3B}" destId="{4AEF7084-A389-4FB9-B6B2-8696970A92A7}" srcOrd="0" destOrd="1" presId="urn:microsoft.com/office/officeart/2005/8/layout/lProcess2"/>
    <dgm:cxn modelId="{B4119E49-A939-4FEB-86A9-93D8873764E0}" type="presOf" srcId="{5D9E89AE-BB6D-4B4F-8893-E6F7EAAB46CC}" destId="{4AEF7084-A389-4FB9-B6B2-8696970A92A7}" srcOrd="0" destOrd="0" presId="urn:microsoft.com/office/officeart/2005/8/layout/lProcess2"/>
    <dgm:cxn modelId="{E5B8066E-C9FA-4A4B-8C00-345C7CE4A09A}" type="presOf" srcId="{DA3787CF-B79D-47DA-85AA-9872980C9731}" destId="{1E79D55A-9391-48AA-B84B-04C5D733C95D}" srcOrd="0" destOrd="0" presId="urn:microsoft.com/office/officeart/2005/8/layout/lProcess2"/>
    <dgm:cxn modelId="{6EDBEC4F-50D6-42F3-86BA-3045D08F3A0D}" type="presOf" srcId="{62499180-1F37-46FE-8255-8B6BBA68F22C}" destId="{74639177-D55A-4F8B-A17D-30E89A34B45B}" srcOrd="0" destOrd="0" presId="urn:microsoft.com/office/officeart/2005/8/layout/lProcess2"/>
    <dgm:cxn modelId="{EEA50B73-C467-43D9-8482-D2F977EA713A}" type="presOf" srcId="{D80AF605-AE20-408C-9535-36E9866DCE66}" destId="{16B20071-1F84-4181-9FB6-B483A0B70526}" srcOrd="0" destOrd="0" presId="urn:microsoft.com/office/officeart/2005/8/layout/lProcess2"/>
    <dgm:cxn modelId="{1EF27A54-F5F3-4C09-89DD-6EB8C2EA5553}" srcId="{5D9E89AE-BB6D-4B4F-8893-E6F7EAAB46CC}" destId="{75E6DA45-9DA9-4577-BB89-65554C7AF7F8}" srcOrd="2" destOrd="0" parTransId="{A631B458-EF57-4897-B5B3-653BD580B8B6}" sibTransId="{9E3C07BD-BFF0-4F28-857C-C32E04BB95EE}"/>
    <dgm:cxn modelId="{A1D13655-552D-4278-BC64-B3D36A07F49F}" srcId="{E38C6A45-B0BD-4C44-AEFF-7E4732050038}" destId="{DE2159CE-9AF3-4976-BDEC-09346B8F41CE}" srcOrd="2" destOrd="0" parTransId="{38A3CD7A-E81B-4DFE-B1E7-32C12BBD74B2}" sibTransId="{5C509FCF-7CCD-4543-8118-0200A7502FE6}"/>
    <dgm:cxn modelId="{1F209876-19FF-4645-845C-0B4CA1E56BD3}" srcId="{E38C6A45-B0BD-4C44-AEFF-7E4732050038}" destId="{DA3787CF-B79D-47DA-85AA-9872980C9731}" srcOrd="3" destOrd="0" parTransId="{D8129976-F347-4B1F-A9DA-049FF3667309}" sibTransId="{D4B8F8E5-0D6A-425E-90C2-74C82002C8B6}"/>
    <dgm:cxn modelId="{A8D2C07D-5B47-4722-AC40-8724E4A4C217}" type="presOf" srcId="{0C6A4CD3-2D29-41FB-815F-FFFDE7C9AA1D}" destId="{48BB930E-7FA8-4641-8119-71B849D5AF64}" srcOrd="0" destOrd="0" presId="urn:microsoft.com/office/officeart/2005/8/layout/lProcess2"/>
    <dgm:cxn modelId="{24163F85-8569-41D6-A76B-243E4802FE50}" type="presOf" srcId="{19C7461C-80DA-4B32-8C63-ABC61CD18186}" destId="{22FE6A2D-64F3-4010-858F-80FDAB315AE8}" srcOrd="0" destOrd="0" presId="urn:microsoft.com/office/officeart/2005/8/layout/lProcess2"/>
    <dgm:cxn modelId="{F7285A85-7956-4778-AA07-EA57FA757506}" type="presOf" srcId="{75E6DA45-9DA9-4577-BB89-65554C7AF7F8}" destId="{4AEF7084-A389-4FB9-B6B2-8696970A92A7}" srcOrd="0" destOrd="3" presId="urn:microsoft.com/office/officeart/2005/8/layout/lProcess2"/>
    <dgm:cxn modelId="{C5FEEE88-527A-48BB-BD2E-A6ABBC1E90A7}" srcId="{D80AF605-AE20-408C-9535-36E9866DCE66}" destId="{48ACD86F-C694-455F-A60F-4DEC1ADAB571}" srcOrd="1" destOrd="0" parTransId="{95441E59-81BA-48D2-A4CE-2754B196150B}" sibTransId="{B4D135D4-5F14-4908-80E8-CAD1B0DD0799}"/>
    <dgm:cxn modelId="{AF98FE8E-160F-49B4-88AA-A8ABE054B8CE}" type="presOf" srcId="{93DCFC6A-CD2D-4ACB-8DC9-96ADDBEF7D5A}" destId="{75CE6AFC-0AE4-45D7-A21B-BAB73327E9EC}" srcOrd="0" destOrd="0" presId="urn:microsoft.com/office/officeart/2005/8/layout/lProcess2"/>
    <dgm:cxn modelId="{FC749FA2-3C19-4D02-95F4-AAC1550296D1}" srcId="{93DCFC6A-CD2D-4ACB-8DC9-96ADDBEF7D5A}" destId="{19C7461C-80DA-4B32-8C63-ABC61CD18186}" srcOrd="0" destOrd="0" parTransId="{B8CE5E6E-E2BA-4129-9681-4A5CD9D0380F}" sibTransId="{4CC47AFC-07DD-4BC8-A713-535236EE21BB}"/>
    <dgm:cxn modelId="{86D14BA4-B0B6-467B-A2BE-6D71D25FEF2A}" type="presOf" srcId="{89DF616A-3F5D-434E-A201-5161A45F2932}" destId="{4AEF7084-A389-4FB9-B6B2-8696970A92A7}" srcOrd="0" destOrd="2" presId="urn:microsoft.com/office/officeart/2005/8/layout/lProcess2"/>
    <dgm:cxn modelId="{AFB1C2A7-28F3-4EEC-977A-AF1BEF9F72CB}" type="presOf" srcId="{19C7461C-80DA-4B32-8C63-ABC61CD18186}" destId="{04C34D17-B9ED-44A1-8EDD-CBBFC847E03D}" srcOrd="1" destOrd="0" presId="urn:microsoft.com/office/officeart/2005/8/layout/lProcess2"/>
    <dgm:cxn modelId="{49D972AC-E4D0-49B5-8129-AFC0D7417436}" srcId="{D80AF605-AE20-408C-9535-36E9866DCE66}" destId="{E3F44320-809B-442E-93FC-1E60A62A8E1D}" srcOrd="0" destOrd="0" parTransId="{EB205A13-A244-43F4-A5BF-20204B765ADB}" sibTransId="{127CAC56-275B-4F99-B10A-12E17ED92B68}"/>
    <dgm:cxn modelId="{6DB8A8B3-7584-4D25-97B0-B3D956E4F335}" srcId="{E38C6A45-B0BD-4C44-AEFF-7E4732050038}" destId="{62499180-1F37-46FE-8255-8B6BBA68F22C}" srcOrd="4" destOrd="0" parTransId="{2947160B-F088-4850-988B-621838416274}" sibTransId="{1E809955-922C-48C4-9D2E-A10093AB844A}"/>
    <dgm:cxn modelId="{B0DE97B5-50A3-49B1-9C93-B6B41B300964}" srcId="{5D9E89AE-BB6D-4B4F-8893-E6F7EAAB46CC}" destId="{6C8D0269-D712-4564-8430-D07837AE7F3B}" srcOrd="0" destOrd="0" parTransId="{160F0C58-2749-4A91-8635-B21CACD7DBBE}" sibTransId="{C8655F9C-184F-455C-A2F5-EB62722E7EF9}"/>
    <dgm:cxn modelId="{45ADA9BF-D5B1-4FDB-ABD6-9F749A5A1C5B}" type="presOf" srcId="{CB3986A3-A140-437A-B925-BEC277E3A8CA}" destId="{16B20071-1F84-4181-9FB6-B483A0B70526}" srcOrd="0" destOrd="3" presId="urn:microsoft.com/office/officeart/2005/8/layout/lProcess2"/>
    <dgm:cxn modelId="{94FC93CA-1636-40D7-A04E-CA4F3A3928AC}" type="presOf" srcId="{DE2159CE-9AF3-4976-BDEC-09346B8F41CE}" destId="{98A1BF67-B661-4747-BC5A-C072C65EB0C3}" srcOrd="0" destOrd="0" presId="urn:microsoft.com/office/officeart/2005/8/layout/lProcess2"/>
    <dgm:cxn modelId="{757EF4DA-2EC6-4D29-B576-C9141D112B5B}" type="presOf" srcId="{E38C6A45-B0BD-4C44-AEFF-7E4732050038}" destId="{16060E05-54EB-44A0-A582-BF9721A801BF}" srcOrd="0" destOrd="0" presId="urn:microsoft.com/office/officeart/2005/8/layout/lProcess2"/>
    <dgm:cxn modelId="{04C9F3E7-ABD8-4001-A03C-D0092BC77B1A}" type="presOf" srcId="{E3F44320-809B-442E-93FC-1E60A62A8E1D}" destId="{16B20071-1F84-4181-9FB6-B483A0B70526}" srcOrd="0" destOrd="1" presId="urn:microsoft.com/office/officeart/2005/8/layout/lProcess2"/>
    <dgm:cxn modelId="{BEA267F7-946A-4A57-BBE2-DB19338957D1}" srcId="{E38C6A45-B0BD-4C44-AEFF-7E4732050038}" destId="{0C6A4CD3-2D29-41FB-815F-FFFDE7C9AA1D}" srcOrd="0" destOrd="0" parTransId="{B7246180-1186-4117-BE7A-AE4884853537}" sibTransId="{0360C5C6-9365-468D-BE30-90AA567FDBEE}"/>
    <dgm:cxn modelId="{D4B6E27B-E3E3-4027-96FC-CCB79AAB506B}" type="presParOf" srcId="{75CE6AFC-0AE4-45D7-A21B-BAB73327E9EC}" destId="{502FFE28-DAB2-45F9-9EC2-EA5B7E895E65}" srcOrd="0" destOrd="0" presId="urn:microsoft.com/office/officeart/2005/8/layout/lProcess2"/>
    <dgm:cxn modelId="{7446EC63-49F9-4C11-B460-054C32521444}" type="presParOf" srcId="{502FFE28-DAB2-45F9-9EC2-EA5B7E895E65}" destId="{22FE6A2D-64F3-4010-858F-80FDAB315AE8}" srcOrd="0" destOrd="0" presId="urn:microsoft.com/office/officeart/2005/8/layout/lProcess2"/>
    <dgm:cxn modelId="{979ED092-E815-4D14-83B2-4AACF530BA72}" type="presParOf" srcId="{502FFE28-DAB2-45F9-9EC2-EA5B7E895E65}" destId="{04C34D17-B9ED-44A1-8EDD-CBBFC847E03D}" srcOrd="1" destOrd="0" presId="urn:microsoft.com/office/officeart/2005/8/layout/lProcess2"/>
    <dgm:cxn modelId="{937F3555-90E9-495F-85B6-C3FFC69044B5}" type="presParOf" srcId="{502FFE28-DAB2-45F9-9EC2-EA5B7E895E65}" destId="{3B00F577-93A2-4E65-B76E-18F82A867228}" srcOrd="2" destOrd="0" presId="urn:microsoft.com/office/officeart/2005/8/layout/lProcess2"/>
    <dgm:cxn modelId="{4F9ED691-1ADE-4078-8E58-916D28BAF053}" type="presParOf" srcId="{3B00F577-93A2-4E65-B76E-18F82A867228}" destId="{9334F058-C6BA-44C1-9046-BBA32B7D24F2}" srcOrd="0" destOrd="0" presId="urn:microsoft.com/office/officeart/2005/8/layout/lProcess2"/>
    <dgm:cxn modelId="{F2396FE5-028E-4E6A-9D90-D05BE0ED2B75}" type="presParOf" srcId="{9334F058-C6BA-44C1-9046-BBA32B7D24F2}" destId="{4AEF7084-A389-4FB9-B6B2-8696970A92A7}" srcOrd="0" destOrd="0" presId="urn:microsoft.com/office/officeart/2005/8/layout/lProcess2"/>
    <dgm:cxn modelId="{15FE473C-723F-4E46-9DF0-5435FA18F3F0}" type="presParOf" srcId="{9334F058-C6BA-44C1-9046-BBA32B7D24F2}" destId="{E79D877D-D0A5-4C7B-A720-2E50C86F687E}" srcOrd="1" destOrd="0" presId="urn:microsoft.com/office/officeart/2005/8/layout/lProcess2"/>
    <dgm:cxn modelId="{9A623276-F167-4036-977F-F00E1264D8CB}" type="presParOf" srcId="{9334F058-C6BA-44C1-9046-BBA32B7D24F2}" destId="{16B20071-1F84-4181-9FB6-B483A0B70526}" srcOrd="2" destOrd="0" presId="urn:microsoft.com/office/officeart/2005/8/layout/lProcess2"/>
    <dgm:cxn modelId="{E37BE90C-C615-4BC0-B4F8-E9CFF648C595}" type="presParOf" srcId="{75CE6AFC-0AE4-45D7-A21B-BAB73327E9EC}" destId="{423B67F4-B02A-4365-9EA6-006B126629AE}" srcOrd="1" destOrd="0" presId="urn:microsoft.com/office/officeart/2005/8/layout/lProcess2"/>
    <dgm:cxn modelId="{1ADE3505-7B58-454C-852C-7076DB8D5E9E}" type="presParOf" srcId="{75CE6AFC-0AE4-45D7-A21B-BAB73327E9EC}" destId="{26117AF6-6013-4878-9701-B437263086A8}" srcOrd="2" destOrd="0" presId="urn:microsoft.com/office/officeart/2005/8/layout/lProcess2"/>
    <dgm:cxn modelId="{6D5AAA45-D5E8-42F9-9497-4399C5FACDC6}" type="presParOf" srcId="{26117AF6-6013-4878-9701-B437263086A8}" destId="{16060E05-54EB-44A0-A582-BF9721A801BF}" srcOrd="0" destOrd="0" presId="urn:microsoft.com/office/officeart/2005/8/layout/lProcess2"/>
    <dgm:cxn modelId="{D83D1A8E-A395-4CFD-8F8E-6884663DD915}" type="presParOf" srcId="{26117AF6-6013-4878-9701-B437263086A8}" destId="{9ACB2520-FF82-4C9B-B9A1-82E6EDBF4D9B}" srcOrd="1" destOrd="0" presId="urn:microsoft.com/office/officeart/2005/8/layout/lProcess2"/>
    <dgm:cxn modelId="{F3F85E4B-0D25-44D8-8EB9-1B5091086453}" type="presParOf" srcId="{26117AF6-6013-4878-9701-B437263086A8}" destId="{BA09C662-4EED-4125-81A8-A5D4401283C2}" srcOrd="2" destOrd="0" presId="urn:microsoft.com/office/officeart/2005/8/layout/lProcess2"/>
    <dgm:cxn modelId="{1BE42FD1-560C-4C02-9B8E-29280F53FA36}" type="presParOf" srcId="{BA09C662-4EED-4125-81A8-A5D4401283C2}" destId="{C58928DF-2986-4B3C-A04D-87FBFF4D483A}" srcOrd="0" destOrd="0" presId="urn:microsoft.com/office/officeart/2005/8/layout/lProcess2"/>
    <dgm:cxn modelId="{4F160BE3-31F6-4240-8A1E-5DD53A2057A8}" type="presParOf" srcId="{C58928DF-2986-4B3C-A04D-87FBFF4D483A}" destId="{48BB930E-7FA8-4641-8119-71B849D5AF64}" srcOrd="0" destOrd="0" presId="urn:microsoft.com/office/officeart/2005/8/layout/lProcess2"/>
    <dgm:cxn modelId="{6EC6BA35-61A1-4FE1-87C6-39309548CB65}" type="presParOf" srcId="{C58928DF-2986-4B3C-A04D-87FBFF4D483A}" destId="{6E925998-20C0-471F-8125-1123B292B2A5}" srcOrd="1" destOrd="0" presId="urn:microsoft.com/office/officeart/2005/8/layout/lProcess2"/>
    <dgm:cxn modelId="{3D4F503D-D878-4105-9AF0-80B8B0A9F578}" type="presParOf" srcId="{C58928DF-2986-4B3C-A04D-87FBFF4D483A}" destId="{F07F7EF6-CE28-4EC4-92F8-518557FDAAA2}" srcOrd="2" destOrd="0" presId="urn:microsoft.com/office/officeart/2005/8/layout/lProcess2"/>
    <dgm:cxn modelId="{34CC65A7-E831-4237-B0DC-80D8ECDDF1BE}" type="presParOf" srcId="{C58928DF-2986-4B3C-A04D-87FBFF4D483A}" destId="{33A76416-3D1B-457D-A067-5B0BF7E6ED15}" srcOrd="3" destOrd="0" presId="urn:microsoft.com/office/officeart/2005/8/layout/lProcess2"/>
    <dgm:cxn modelId="{F271672C-395F-4830-9B8B-CC7B47DCD440}" type="presParOf" srcId="{C58928DF-2986-4B3C-A04D-87FBFF4D483A}" destId="{98A1BF67-B661-4747-BC5A-C072C65EB0C3}" srcOrd="4" destOrd="0" presId="urn:microsoft.com/office/officeart/2005/8/layout/lProcess2"/>
    <dgm:cxn modelId="{13587803-CFA9-4125-ACD9-AADCE0EEB833}" type="presParOf" srcId="{C58928DF-2986-4B3C-A04D-87FBFF4D483A}" destId="{F507D2BA-265B-4360-B3BB-8CEAAD96A7C8}" srcOrd="5" destOrd="0" presId="urn:microsoft.com/office/officeart/2005/8/layout/lProcess2"/>
    <dgm:cxn modelId="{033A2021-F7F1-429C-B6D9-51028A7551B5}" type="presParOf" srcId="{C58928DF-2986-4B3C-A04D-87FBFF4D483A}" destId="{1E79D55A-9391-48AA-B84B-04C5D733C95D}" srcOrd="6" destOrd="0" presId="urn:microsoft.com/office/officeart/2005/8/layout/lProcess2"/>
    <dgm:cxn modelId="{E4EA67D1-CD2C-4F0D-84DD-9B091FB8A024}" type="presParOf" srcId="{C58928DF-2986-4B3C-A04D-87FBFF4D483A}" destId="{725D8DAE-F73A-4189-8638-1A905E02FFF3}" srcOrd="7" destOrd="0" presId="urn:microsoft.com/office/officeart/2005/8/layout/lProcess2"/>
    <dgm:cxn modelId="{874AEC15-FAE2-4739-AEEB-7EF4DAC39FE6}" type="presParOf" srcId="{C58928DF-2986-4B3C-A04D-87FBFF4D483A}" destId="{74639177-D55A-4F8B-A17D-30E89A34B45B}" srcOrd="8"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AF372E1-81EF-4831-9254-21A2D6DCC6D8}" type="doc">
      <dgm:prSet loTypeId="urn:microsoft.com/office/officeart/2016/7/layout/VerticalSolidActionList" loCatId="List" qsTypeId="urn:microsoft.com/office/officeart/2005/8/quickstyle/simple1" qsCatId="simple" csTypeId="urn:microsoft.com/office/officeart/2005/8/colors/accent0_3" csCatId="mainScheme" phldr="1"/>
      <dgm:spPr/>
      <dgm:t>
        <a:bodyPr/>
        <a:lstStyle/>
        <a:p>
          <a:endParaRPr lang="en-US"/>
        </a:p>
      </dgm:t>
    </dgm:pt>
    <dgm:pt modelId="{BC7B922B-B6D3-448A-9B64-FFAC6FC99A29}">
      <dgm:prSet phldrT="[Text]" custT="1"/>
      <dgm:spPr>
        <a:solidFill>
          <a:schemeClr val="accent3">
            <a:lumMod val="50000"/>
          </a:schemeClr>
        </a:solidFill>
      </dgm:spPr>
      <dgm:t>
        <a:bodyPr/>
        <a:lstStyle/>
        <a:p>
          <a:r>
            <a:rPr lang="en-CA" sz="1800">
              <a:latin typeface="+mn-lt"/>
              <a:cs typeface="Segoe UI" panose="020B0502040204020203" pitchFamily="34" charset="0"/>
            </a:rPr>
            <a:t>Major transient risk factor</a:t>
          </a:r>
        </a:p>
      </dgm:t>
    </dgm:pt>
    <dgm:pt modelId="{BB629B94-EFF8-4789-A03D-95E16A8CC3A6}" type="parTrans" cxnId="{47909398-C170-4E90-9A8E-FAFD7AA06D7F}">
      <dgm:prSet/>
      <dgm:spPr/>
      <dgm:t>
        <a:bodyPr/>
        <a:lstStyle/>
        <a:p>
          <a:endParaRPr lang="en-US" sz="2000">
            <a:latin typeface="+mn-lt"/>
            <a:cs typeface="Segoe UI" panose="020B0502040204020203" pitchFamily="34" charset="0"/>
          </a:endParaRPr>
        </a:p>
      </dgm:t>
    </dgm:pt>
    <dgm:pt modelId="{78805537-538E-4ACF-BA4B-A1FAC1CEF96F}" type="sibTrans" cxnId="{47909398-C170-4E90-9A8E-FAFD7AA06D7F}">
      <dgm:prSet/>
      <dgm:spPr/>
      <dgm:t>
        <a:bodyPr/>
        <a:lstStyle/>
        <a:p>
          <a:endParaRPr lang="en-US" sz="2000">
            <a:latin typeface="+mn-lt"/>
            <a:cs typeface="Segoe UI" panose="020B0502040204020203" pitchFamily="34" charset="0"/>
          </a:endParaRPr>
        </a:p>
      </dgm:t>
    </dgm:pt>
    <dgm:pt modelId="{8D28B9CB-DA09-46BD-A58E-5A4E44951F15}">
      <dgm:prSet custT="1"/>
      <dgm:spPr>
        <a:solidFill>
          <a:schemeClr val="accent3">
            <a:lumMod val="20000"/>
            <a:lumOff val="80000"/>
            <a:alpha val="90000"/>
          </a:schemeClr>
        </a:solidFill>
      </dgm:spPr>
      <dgm:t>
        <a:bodyPr/>
        <a:lstStyle/>
        <a:p>
          <a:r>
            <a:rPr lang="en-CA" sz="2000">
              <a:latin typeface="+mn-lt"/>
              <a:cs typeface="Segoe UI" panose="020B0502040204020203" pitchFamily="34" charset="0"/>
            </a:rPr>
            <a:t>Recommend </a:t>
          </a:r>
          <a:r>
            <a:rPr lang="en-CA" sz="2000" b="0">
              <a:latin typeface="+mn-lt"/>
              <a:cs typeface="Segoe UI" panose="020B0502040204020203" pitchFamily="34" charset="0"/>
            </a:rPr>
            <a:t>AGAINST OFFERING extended-phase anticoagulation</a:t>
          </a:r>
        </a:p>
      </dgm:t>
    </dgm:pt>
    <dgm:pt modelId="{E1B73BE5-36E8-4319-A800-BE5FE4C4E65D}" type="parTrans" cxnId="{D1EE3970-79F0-490E-A02B-ABC05E4FC054}">
      <dgm:prSet/>
      <dgm:spPr/>
      <dgm:t>
        <a:bodyPr/>
        <a:lstStyle/>
        <a:p>
          <a:endParaRPr lang="en-US" sz="2000">
            <a:latin typeface="+mn-lt"/>
            <a:cs typeface="Segoe UI" panose="020B0502040204020203" pitchFamily="34" charset="0"/>
          </a:endParaRPr>
        </a:p>
      </dgm:t>
    </dgm:pt>
    <dgm:pt modelId="{E183F850-8552-47DA-ACF2-F282A288F8B5}" type="sibTrans" cxnId="{D1EE3970-79F0-490E-A02B-ABC05E4FC054}">
      <dgm:prSet/>
      <dgm:spPr/>
      <dgm:t>
        <a:bodyPr/>
        <a:lstStyle/>
        <a:p>
          <a:endParaRPr lang="en-US" sz="2000">
            <a:latin typeface="+mn-lt"/>
            <a:cs typeface="Segoe UI" panose="020B0502040204020203" pitchFamily="34" charset="0"/>
          </a:endParaRPr>
        </a:p>
      </dgm:t>
    </dgm:pt>
    <dgm:pt modelId="{FA73A304-6524-4BF0-A67B-C852C4924D3E}">
      <dgm:prSet custT="1"/>
      <dgm:spPr>
        <a:solidFill>
          <a:schemeClr val="accent3">
            <a:lumMod val="20000"/>
            <a:lumOff val="80000"/>
            <a:alpha val="90000"/>
          </a:schemeClr>
        </a:solidFill>
      </dgm:spPr>
      <dgm:t>
        <a:bodyPr/>
        <a:lstStyle/>
        <a:p>
          <a:r>
            <a:rPr lang="en-CA" sz="2000" i="1">
              <a:latin typeface="+mn-lt"/>
              <a:cs typeface="Segoe UI" panose="020B0502040204020203" pitchFamily="34" charset="0"/>
            </a:rPr>
            <a:t>Strong recommendation, moderate-certainty evidence</a:t>
          </a:r>
        </a:p>
      </dgm:t>
    </dgm:pt>
    <dgm:pt modelId="{04A32FE5-5D43-427E-8CDC-25E66C6D3757}" type="parTrans" cxnId="{A059277A-5FF4-497B-8B26-5AD3537EF575}">
      <dgm:prSet/>
      <dgm:spPr/>
      <dgm:t>
        <a:bodyPr/>
        <a:lstStyle/>
        <a:p>
          <a:endParaRPr lang="en-US" sz="2000">
            <a:latin typeface="+mn-lt"/>
            <a:cs typeface="Segoe UI" panose="020B0502040204020203" pitchFamily="34" charset="0"/>
          </a:endParaRPr>
        </a:p>
      </dgm:t>
    </dgm:pt>
    <dgm:pt modelId="{39AFD8F7-0AC6-4B6D-B985-E6F2BB044469}" type="sibTrans" cxnId="{A059277A-5FF4-497B-8B26-5AD3537EF575}">
      <dgm:prSet/>
      <dgm:spPr/>
      <dgm:t>
        <a:bodyPr/>
        <a:lstStyle/>
        <a:p>
          <a:endParaRPr lang="en-US" sz="2000">
            <a:latin typeface="+mn-lt"/>
            <a:cs typeface="Segoe UI" panose="020B0502040204020203" pitchFamily="34" charset="0"/>
          </a:endParaRPr>
        </a:p>
      </dgm:t>
    </dgm:pt>
    <dgm:pt modelId="{2E496EC8-0D20-4E21-BE64-B048283F3FE5}">
      <dgm:prSet phldrT="[Text]" custT="1"/>
      <dgm:spPr>
        <a:solidFill>
          <a:schemeClr val="accent3">
            <a:lumMod val="50000"/>
          </a:schemeClr>
        </a:solidFill>
      </dgm:spPr>
      <dgm:t>
        <a:bodyPr/>
        <a:lstStyle/>
        <a:p>
          <a:r>
            <a:rPr lang="en-CA" sz="1800">
              <a:latin typeface="+mn-lt"/>
              <a:cs typeface="Segoe UI" panose="020B0502040204020203" pitchFamily="34" charset="0"/>
            </a:rPr>
            <a:t>Minor transient risk factor</a:t>
          </a:r>
        </a:p>
      </dgm:t>
    </dgm:pt>
    <dgm:pt modelId="{36EB7D53-6C0C-4B30-BFA1-63653BE0B00E}" type="parTrans" cxnId="{0EB0C5D8-23C8-4703-8F06-109F6D319D55}">
      <dgm:prSet/>
      <dgm:spPr/>
      <dgm:t>
        <a:bodyPr/>
        <a:lstStyle/>
        <a:p>
          <a:endParaRPr lang="en-US" sz="2000">
            <a:latin typeface="+mn-lt"/>
            <a:cs typeface="Segoe UI" panose="020B0502040204020203" pitchFamily="34" charset="0"/>
          </a:endParaRPr>
        </a:p>
      </dgm:t>
    </dgm:pt>
    <dgm:pt modelId="{F71FF14E-0144-4E23-B4B5-11E86EF014A3}" type="sibTrans" cxnId="{0EB0C5D8-23C8-4703-8F06-109F6D319D55}">
      <dgm:prSet/>
      <dgm:spPr/>
      <dgm:t>
        <a:bodyPr/>
        <a:lstStyle/>
        <a:p>
          <a:endParaRPr lang="en-US" sz="2000">
            <a:latin typeface="+mn-lt"/>
            <a:cs typeface="Segoe UI" panose="020B0502040204020203" pitchFamily="34" charset="0"/>
          </a:endParaRPr>
        </a:p>
      </dgm:t>
    </dgm:pt>
    <dgm:pt modelId="{B9ECD929-6A99-481F-BE88-65C0636F7B59}">
      <dgm:prSet custT="1"/>
      <dgm:spPr>
        <a:solidFill>
          <a:schemeClr val="accent3">
            <a:lumMod val="20000"/>
            <a:lumOff val="80000"/>
            <a:alpha val="90000"/>
          </a:schemeClr>
        </a:solidFill>
      </dgm:spPr>
      <dgm:t>
        <a:bodyPr/>
        <a:lstStyle/>
        <a:p>
          <a:r>
            <a:rPr lang="en-CA" sz="2000">
              <a:latin typeface="+mn-lt"/>
              <a:cs typeface="Segoe UI" panose="020B0502040204020203" pitchFamily="34" charset="0"/>
            </a:rPr>
            <a:t>Suggest AGAINST OFFERING </a:t>
          </a:r>
          <a:r>
            <a:rPr lang="en-CA" sz="2000" b="0">
              <a:latin typeface="+mn-lt"/>
              <a:cs typeface="Segoe UI" panose="020B0502040204020203" pitchFamily="34" charset="0"/>
            </a:rPr>
            <a:t>extended-phase anticoagulation</a:t>
          </a:r>
        </a:p>
      </dgm:t>
    </dgm:pt>
    <dgm:pt modelId="{99D268E3-8F9E-4373-91E6-6D3E207EBCB2}" type="parTrans" cxnId="{E9F7C9B9-F851-48FF-B448-8BC7DDE97FFF}">
      <dgm:prSet/>
      <dgm:spPr/>
      <dgm:t>
        <a:bodyPr/>
        <a:lstStyle/>
        <a:p>
          <a:endParaRPr lang="en-US" sz="2000">
            <a:latin typeface="+mn-lt"/>
            <a:cs typeface="Segoe UI" panose="020B0502040204020203" pitchFamily="34" charset="0"/>
          </a:endParaRPr>
        </a:p>
      </dgm:t>
    </dgm:pt>
    <dgm:pt modelId="{4D70ADFE-AB1B-4658-9296-9203218A9CF5}" type="sibTrans" cxnId="{E9F7C9B9-F851-48FF-B448-8BC7DDE97FFF}">
      <dgm:prSet/>
      <dgm:spPr/>
      <dgm:t>
        <a:bodyPr/>
        <a:lstStyle/>
        <a:p>
          <a:endParaRPr lang="en-US" sz="2000">
            <a:latin typeface="+mn-lt"/>
            <a:cs typeface="Segoe UI" panose="020B0502040204020203" pitchFamily="34" charset="0"/>
          </a:endParaRPr>
        </a:p>
      </dgm:t>
    </dgm:pt>
    <dgm:pt modelId="{3A5B5FFD-771B-4096-BA66-3AC32030A75F}">
      <dgm:prSet custT="1"/>
      <dgm:spPr>
        <a:solidFill>
          <a:schemeClr val="accent3">
            <a:lumMod val="20000"/>
            <a:lumOff val="80000"/>
            <a:alpha val="90000"/>
          </a:schemeClr>
        </a:solidFill>
      </dgm:spPr>
      <dgm:t>
        <a:bodyPr/>
        <a:lstStyle/>
        <a:p>
          <a:r>
            <a:rPr lang="en-CA" sz="2000" i="1">
              <a:latin typeface="+mn-lt"/>
              <a:cs typeface="Segoe UI" panose="020B0502040204020203" pitchFamily="34" charset="0"/>
            </a:rPr>
            <a:t>Weak recommendation, moderate-certainty evidence</a:t>
          </a:r>
        </a:p>
      </dgm:t>
    </dgm:pt>
    <dgm:pt modelId="{2DA4C4AE-79A4-40DA-A276-371BE551E13A}" type="parTrans" cxnId="{4CB5BBE1-4628-4908-A1CF-04AD6F3F3458}">
      <dgm:prSet/>
      <dgm:spPr/>
      <dgm:t>
        <a:bodyPr/>
        <a:lstStyle/>
        <a:p>
          <a:endParaRPr lang="en-US" sz="2000">
            <a:latin typeface="+mn-lt"/>
            <a:cs typeface="Segoe UI" panose="020B0502040204020203" pitchFamily="34" charset="0"/>
          </a:endParaRPr>
        </a:p>
      </dgm:t>
    </dgm:pt>
    <dgm:pt modelId="{46724006-4720-4674-97B1-AD3E41F2D5C7}" type="sibTrans" cxnId="{4CB5BBE1-4628-4908-A1CF-04AD6F3F3458}">
      <dgm:prSet/>
      <dgm:spPr/>
      <dgm:t>
        <a:bodyPr/>
        <a:lstStyle/>
        <a:p>
          <a:endParaRPr lang="en-US" sz="2000">
            <a:latin typeface="+mn-lt"/>
            <a:cs typeface="Segoe UI" panose="020B0502040204020203" pitchFamily="34" charset="0"/>
          </a:endParaRPr>
        </a:p>
      </dgm:t>
    </dgm:pt>
    <dgm:pt modelId="{BFA6AA80-BA6F-4E84-A3D9-ED6AE2C89CBB}">
      <dgm:prSet phldrT="[Text]" custT="1"/>
      <dgm:spPr>
        <a:solidFill>
          <a:schemeClr val="accent3">
            <a:lumMod val="50000"/>
          </a:schemeClr>
        </a:solidFill>
      </dgm:spPr>
      <dgm:t>
        <a:bodyPr/>
        <a:lstStyle/>
        <a:p>
          <a:r>
            <a:rPr lang="en-CA" sz="1800">
              <a:latin typeface="+mn-lt"/>
              <a:cs typeface="Segoe UI" panose="020B0502040204020203" pitchFamily="34" charset="0"/>
            </a:rPr>
            <a:t>Unprovoked or persistent risk factor</a:t>
          </a:r>
        </a:p>
      </dgm:t>
    </dgm:pt>
    <dgm:pt modelId="{F23441A6-75E1-43DC-8CFC-EBCA6060C0A9}" type="parTrans" cxnId="{5BFBDFB5-4E07-4247-B969-C7906F3962E3}">
      <dgm:prSet/>
      <dgm:spPr/>
      <dgm:t>
        <a:bodyPr/>
        <a:lstStyle/>
        <a:p>
          <a:endParaRPr lang="en-US" sz="2000">
            <a:latin typeface="+mn-lt"/>
            <a:cs typeface="Segoe UI" panose="020B0502040204020203" pitchFamily="34" charset="0"/>
          </a:endParaRPr>
        </a:p>
      </dgm:t>
    </dgm:pt>
    <dgm:pt modelId="{056F0BD6-71E7-41C9-8393-55A621278799}" type="sibTrans" cxnId="{5BFBDFB5-4E07-4247-B969-C7906F3962E3}">
      <dgm:prSet/>
      <dgm:spPr/>
      <dgm:t>
        <a:bodyPr/>
        <a:lstStyle/>
        <a:p>
          <a:endParaRPr lang="en-US" sz="2000">
            <a:latin typeface="+mn-lt"/>
            <a:cs typeface="Segoe UI" panose="020B0502040204020203" pitchFamily="34" charset="0"/>
          </a:endParaRPr>
        </a:p>
      </dgm:t>
    </dgm:pt>
    <dgm:pt modelId="{3144AC8A-987C-451B-AF70-9F09267B90F4}">
      <dgm:prSet custT="1"/>
      <dgm:spPr>
        <a:solidFill>
          <a:schemeClr val="accent3">
            <a:lumMod val="20000"/>
            <a:lumOff val="80000"/>
            <a:alpha val="90000"/>
          </a:schemeClr>
        </a:solidFill>
      </dgm:spPr>
      <dgm:t>
        <a:bodyPr/>
        <a:lstStyle/>
        <a:p>
          <a:r>
            <a:rPr lang="en-CA" sz="2000">
              <a:latin typeface="+mn-lt"/>
              <a:cs typeface="Segoe UI" panose="020B0502040204020203" pitchFamily="34" charset="0"/>
            </a:rPr>
            <a:t>Recommend </a:t>
          </a:r>
          <a:r>
            <a:rPr lang="en-CA" sz="2000" b="0">
              <a:latin typeface="+mn-lt"/>
              <a:cs typeface="Segoe UI" panose="020B0502040204020203" pitchFamily="34" charset="0"/>
            </a:rPr>
            <a:t>OFFERING extended-phase anticoagulation with a DOAC</a:t>
          </a:r>
        </a:p>
      </dgm:t>
    </dgm:pt>
    <dgm:pt modelId="{6B46E9EE-39D6-4724-9984-2F40EA5D2435}" type="parTrans" cxnId="{0D7E8F22-181C-49F0-8D1E-E88AE361F6C2}">
      <dgm:prSet/>
      <dgm:spPr/>
      <dgm:t>
        <a:bodyPr/>
        <a:lstStyle/>
        <a:p>
          <a:endParaRPr lang="en-US" sz="2000">
            <a:latin typeface="+mn-lt"/>
            <a:cs typeface="Segoe UI" panose="020B0502040204020203" pitchFamily="34" charset="0"/>
          </a:endParaRPr>
        </a:p>
      </dgm:t>
    </dgm:pt>
    <dgm:pt modelId="{D664ADCD-BC27-4763-B0CC-1644433116C4}" type="sibTrans" cxnId="{0D7E8F22-181C-49F0-8D1E-E88AE361F6C2}">
      <dgm:prSet/>
      <dgm:spPr/>
      <dgm:t>
        <a:bodyPr/>
        <a:lstStyle/>
        <a:p>
          <a:endParaRPr lang="en-US" sz="2000">
            <a:latin typeface="+mn-lt"/>
            <a:cs typeface="Segoe UI" panose="020B0502040204020203" pitchFamily="34" charset="0"/>
          </a:endParaRPr>
        </a:p>
      </dgm:t>
    </dgm:pt>
    <dgm:pt modelId="{21E260BD-5FB9-43D7-B2C7-15E6609CFE77}">
      <dgm:prSet custT="1"/>
      <dgm:spPr>
        <a:solidFill>
          <a:schemeClr val="accent3">
            <a:lumMod val="20000"/>
            <a:lumOff val="80000"/>
            <a:alpha val="90000"/>
          </a:schemeClr>
        </a:solidFill>
      </dgm:spPr>
      <dgm:t>
        <a:bodyPr/>
        <a:lstStyle/>
        <a:p>
          <a:r>
            <a:rPr lang="en-CA" sz="2000" i="1">
              <a:latin typeface="+mn-lt"/>
              <a:cs typeface="Segoe UI" panose="020B0502040204020203" pitchFamily="34" charset="0"/>
            </a:rPr>
            <a:t>Strong recommendation, moderate-certainty evidence</a:t>
          </a:r>
        </a:p>
      </dgm:t>
    </dgm:pt>
    <dgm:pt modelId="{BD5D49DD-68B6-4989-8482-FE3372A3EDB7}" type="parTrans" cxnId="{D982306B-38EA-44EC-A774-CE76B8F143C6}">
      <dgm:prSet/>
      <dgm:spPr/>
      <dgm:t>
        <a:bodyPr/>
        <a:lstStyle/>
        <a:p>
          <a:endParaRPr lang="en-US" sz="2000">
            <a:latin typeface="+mn-lt"/>
            <a:cs typeface="Segoe UI" panose="020B0502040204020203" pitchFamily="34" charset="0"/>
          </a:endParaRPr>
        </a:p>
      </dgm:t>
    </dgm:pt>
    <dgm:pt modelId="{8E5DCD03-8DC3-4357-B307-29E285F8B2AE}" type="sibTrans" cxnId="{D982306B-38EA-44EC-A774-CE76B8F143C6}">
      <dgm:prSet/>
      <dgm:spPr/>
      <dgm:t>
        <a:bodyPr/>
        <a:lstStyle/>
        <a:p>
          <a:endParaRPr lang="en-US" sz="2000">
            <a:latin typeface="+mn-lt"/>
            <a:cs typeface="Segoe UI" panose="020B0502040204020203" pitchFamily="34" charset="0"/>
          </a:endParaRPr>
        </a:p>
      </dgm:t>
    </dgm:pt>
    <dgm:pt modelId="{62640CA0-D28A-49D1-9BBD-7A6CC5C695E2}">
      <dgm:prSet phldrT="[Text]" custT="1"/>
      <dgm:spPr>
        <a:solidFill>
          <a:schemeClr val="accent3">
            <a:lumMod val="50000"/>
          </a:schemeClr>
        </a:solidFill>
      </dgm:spPr>
      <dgm:t>
        <a:bodyPr/>
        <a:lstStyle/>
        <a:p>
          <a:r>
            <a:rPr lang="en-CA" sz="1800">
              <a:latin typeface="+mn-lt"/>
              <a:cs typeface="Segoe UI" panose="020B0502040204020203" pitchFamily="34" charset="0"/>
            </a:rPr>
            <a:t>Unprovoked or  persistent risk factor and cannot receive DOAC</a:t>
          </a:r>
        </a:p>
      </dgm:t>
    </dgm:pt>
    <dgm:pt modelId="{0FD687D3-B27D-473E-9F0B-FA7CAA6B7004}" type="parTrans" cxnId="{29B11029-70E6-45E8-BADD-5B34B70DB185}">
      <dgm:prSet/>
      <dgm:spPr/>
      <dgm:t>
        <a:bodyPr/>
        <a:lstStyle/>
        <a:p>
          <a:endParaRPr lang="en-US" sz="2000">
            <a:latin typeface="+mn-lt"/>
            <a:cs typeface="Segoe UI" panose="020B0502040204020203" pitchFamily="34" charset="0"/>
          </a:endParaRPr>
        </a:p>
      </dgm:t>
    </dgm:pt>
    <dgm:pt modelId="{6B3A13BC-FB65-492A-ABAC-0CB26E7D1F0B}" type="sibTrans" cxnId="{29B11029-70E6-45E8-BADD-5B34B70DB185}">
      <dgm:prSet/>
      <dgm:spPr/>
      <dgm:t>
        <a:bodyPr/>
        <a:lstStyle/>
        <a:p>
          <a:endParaRPr lang="en-US" sz="2000">
            <a:latin typeface="+mn-lt"/>
            <a:cs typeface="Segoe UI" panose="020B0502040204020203" pitchFamily="34" charset="0"/>
          </a:endParaRPr>
        </a:p>
      </dgm:t>
    </dgm:pt>
    <dgm:pt modelId="{29198746-A488-4582-93C9-D960B6EE77A4}">
      <dgm:prSet custT="1"/>
      <dgm:spPr>
        <a:solidFill>
          <a:schemeClr val="accent3">
            <a:lumMod val="20000"/>
            <a:lumOff val="80000"/>
            <a:alpha val="90000"/>
          </a:schemeClr>
        </a:solidFill>
      </dgm:spPr>
      <dgm:t>
        <a:bodyPr/>
        <a:lstStyle/>
        <a:p>
          <a:r>
            <a:rPr lang="en-CA" sz="2000" dirty="0">
              <a:latin typeface="+mn-lt"/>
              <a:cs typeface="Segoe UI" panose="020B0502040204020203" pitchFamily="34" charset="0"/>
            </a:rPr>
            <a:t>Suggest OFFERING extended-phase anticoagulation with a VKA</a:t>
          </a:r>
        </a:p>
      </dgm:t>
    </dgm:pt>
    <dgm:pt modelId="{BBC222E8-ADFB-4813-B342-CBBA4E42C9B3}" type="parTrans" cxnId="{E8DBA1EF-17AB-4A0C-B8EE-FEAB439BD390}">
      <dgm:prSet/>
      <dgm:spPr/>
      <dgm:t>
        <a:bodyPr/>
        <a:lstStyle/>
        <a:p>
          <a:endParaRPr lang="en-US" sz="2000">
            <a:latin typeface="+mn-lt"/>
            <a:cs typeface="Segoe UI" panose="020B0502040204020203" pitchFamily="34" charset="0"/>
          </a:endParaRPr>
        </a:p>
      </dgm:t>
    </dgm:pt>
    <dgm:pt modelId="{7B37BD54-E489-46DF-8F52-C9E74BB34354}" type="sibTrans" cxnId="{E8DBA1EF-17AB-4A0C-B8EE-FEAB439BD390}">
      <dgm:prSet/>
      <dgm:spPr/>
      <dgm:t>
        <a:bodyPr/>
        <a:lstStyle/>
        <a:p>
          <a:endParaRPr lang="en-US" sz="2000">
            <a:latin typeface="+mn-lt"/>
            <a:cs typeface="Segoe UI" panose="020B0502040204020203" pitchFamily="34" charset="0"/>
          </a:endParaRPr>
        </a:p>
      </dgm:t>
    </dgm:pt>
    <dgm:pt modelId="{7BF524FA-C888-4698-A0F8-B76A7EDD1030}">
      <dgm:prSet custT="1"/>
      <dgm:spPr>
        <a:solidFill>
          <a:schemeClr val="accent3">
            <a:lumMod val="20000"/>
            <a:lumOff val="80000"/>
            <a:alpha val="90000"/>
          </a:schemeClr>
        </a:solidFill>
      </dgm:spPr>
      <dgm:t>
        <a:bodyPr/>
        <a:lstStyle/>
        <a:p>
          <a:r>
            <a:rPr lang="en-CA" sz="2000" i="1">
              <a:latin typeface="+mn-lt"/>
              <a:cs typeface="Segoe UI" panose="020B0502040204020203" pitchFamily="34" charset="0"/>
            </a:rPr>
            <a:t>Weak recommendation, moderate-certainty evidence</a:t>
          </a:r>
        </a:p>
      </dgm:t>
    </dgm:pt>
    <dgm:pt modelId="{6BA7CE48-0948-4AB7-A0C9-88B060FE99D9}" type="parTrans" cxnId="{1A641801-0554-4E46-BAC0-EEFD2F4A6FA9}">
      <dgm:prSet/>
      <dgm:spPr/>
      <dgm:t>
        <a:bodyPr/>
        <a:lstStyle/>
        <a:p>
          <a:endParaRPr lang="en-US" sz="2000">
            <a:latin typeface="+mn-lt"/>
            <a:cs typeface="Segoe UI" panose="020B0502040204020203" pitchFamily="34" charset="0"/>
          </a:endParaRPr>
        </a:p>
      </dgm:t>
    </dgm:pt>
    <dgm:pt modelId="{41F3F2B5-4EDA-458D-982C-5CD8C658A708}" type="sibTrans" cxnId="{1A641801-0554-4E46-BAC0-EEFD2F4A6FA9}">
      <dgm:prSet/>
      <dgm:spPr/>
      <dgm:t>
        <a:bodyPr/>
        <a:lstStyle/>
        <a:p>
          <a:endParaRPr lang="en-US" sz="2000">
            <a:latin typeface="+mn-lt"/>
            <a:cs typeface="Segoe UI" panose="020B0502040204020203" pitchFamily="34" charset="0"/>
          </a:endParaRPr>
        </a:p>
      </dgm:t>
    </dgm:pt>
    <dgm:pt modelId="{FC3CF89C-26DC-4BA7-93FC-811765AD64ED}" type="pres">
      <dgm:prSet presAssocID="{0AF372E1-81EF-4831-9254-21A2D6DCC6D8}" presName="Name0" presStyleCnt="0">
        <dgm:presLayoutVars>
          <dgm:dir/>
          <dgm:animLvl val="lvl"/>
          <dgm:resizeHandles val="exact"/>
        </dgm:presLayoutVars>
      </dgm:prSet>
      <dgm:spPr/>
    </dgm:pt>
    <dgm:pt modelId="{6CD04881-661C-493F-A2B7-9BFB10165644}" type="pres">
      <dgm:prSet presAssocID="{BC7B922B-B6D3-448A-9B64-FFAC6FC99A29}" presName="linNode" presStyleCnt="0"/>
      <dgm:spPr/>
    </dgm:pt>
    <dgm:pt modelId="{EF3792DB-53F0-471F-ADBB-42C26154C21C}" type="pres">
      <dgm:prSet presAssocID="{BC7B922B-B6D3-448A-9B64-FFAC6FC99A29}" presName="parentText" presStyleLbl="alignNode1" presStyleIdx="0" presStyleCnt="4">
        <dgm:presLayoutVars>
          <dgm:chMax val="1"/>
          <dgm:bulletEnabled/>
        </dgm:presLayoutVars>
      </dgm:prSet>
      <dgm:spPr/>
    </dgm:pt>
    <dgm:pt modelId="{F1858F45-3012-4BCF-9E4D-3E0573C9011A}" type="pres">
      <dgm:prSet presAssocID="{BC7B922B-B6D3-448A-9B64-FFAC6FC99A29}" presName="descendantText" presStyleLbl="alignAccFollowNode1" presStyleIdx="0" presStyleCnt="4" custLinFactNeighborY="-190">
        <dgm:presLayoutVars>
          <dgm:bulletEnabled/>
        </dgm:presLayoutVars>
      </dgm:prSet>
      <dgm:spPr/>
    </dgm:pt>
    <dgm:pt modelId="{E402E3F3-6D05-4AE7-B41D-A91E8C34F63E}" type="pres">
      <dgm:prSet presAssocID="{78805537-538E-4ACF-BA4B-A1FAC1CEF96F}" presName="sp" presStyleCnt="0"/>
      <dgm:spPr/>
    </dgm:pt>
    <dgm:pt modelId="{2C5E7FBE-EF68-400D-B574-9F6C76622FBF}" type="pres">
      <dgm:prSet presAssocID="{2E496EC8-0D20-4E21-BE64-B048283F3FE5}" presName="linNode" presStyleCnt="0"/>
      <dgm:spPr/>
    </dgm:pt>
    <dgm:pt modelId="{90729305-F100-4C55-B670-24993D30F17C}" type="pres">
      <dgm:prSet presAssocID="{2E496EC8-0D20-4E21-BE64-B048283F3FE5}" presName="parentText" presStyleLbl="alignNode1" presStyleIdx="1" presStyleCnt="4">
        <dgm:presLayoutVars>
          <dgm:chMax val="1"/>
          <dgm:bulletEnabled/>
        </dgm:presLayoutVars>
      </dgm:prSet>
      <dgm:spPr/>
    </dgm:pt>
    <dgm:pt modelId="{F83B5E26-94F4-4995-9530-273FB4FD564D}" type="pres">
      <dgm:prSet presAssocID="{2E496EC8-0D20-4E21-BE64-B048283F3FE5}" presName="descendantText" presStyleLbl="alignAccFollowNode1" presStyleIdx="1" presStyleCnt="4" custLinFactNeighborY="-190">
        <dgm:presLayoutVars>
          <dgm:bulletEnabled/>
        </dgm:presLayoutVars>
      </dgm:prSet>
      <dgm:spPr/>
    </dgm:pt>
    <dgm:pt modelId="{8BD52951-6286-488D-A559-3E3E01E2C0DB}" type="pres">
      <dgm:prSet presAssocID="{F71FF14E-0144-4E23-B4B5-11E86EF014A3}" presName="sp" presStyleCnt="0"/>
      <dgm:spPr/>
    </dgm:pt>
    <dgm:pt modelId="{D08D4DC1-C20D-4416-91EC-19CCD687C940}" type="pres">
      <dgm:prSet presAssocID="{BFA6AA80-BA6F-4E84-A3D9-ED6AE2C89CBB}" presName="linNode" presStyleCnt="0"/>
      <dgm:spPr/>
    </dgm:pt>
    <dgm:pt modelId="{3211F93E-1DB3-4450-BB77-3F5B370942E7}" type="pres">
      <dgm:prSet presAssocID="{BFA6AA80-BA6F-4E84-A3D9-ED6AE2C89CBB}" presName="parentText" presStyleLbl="alignNode1" presStyleIdx="2" presStyleCnt="4">
        <dgm:presLayoutVars>
          <dgm:chMax val="1"/>
          <dgm:bulletEnabled/>
        </dgm:presLayoutVars>
      </dgm:prSet>
      <dgm:spPr/>
    </dgm:pt>
    <dgm:pt modelId="{39DC3E59-C6D7-4482-BA24-0EBE7A032FEC}" type="pres">
      <dgm:prSet presAssocID="{BFA6AA80-BA6F-4E84-A3D9-ED6AE2C89CBB}" presName="descendantText" presStyleLbl="alignAccFollowNode1" presStyleIdx="2" presStyleCnt="4">
        <dgm:presLayoutVars>
          <dgm:bulletEnabled/>
        </dgm:presLayoutVars>
      </dgm:prSet>
      <dgm:spPr/>
    </dgm:pt>
    <dgm:pt modelId="{80918CFB-A5B0-483B-AA9B-82E18EA1F25A}" type="pres">
      <dgm:prSet presAssocID="{056F0BD6-71E7-41C9-8393-55A621278799}" presName="sp" presStyleCnt="0"/>
      <dgm:spPr/>
    </dgm:pt>
    <dgm:pt modelId="{5FA22306-9A13-43E9-9E55-25AB54372A19}" type="pres">
      <dgm:prSet presAssocID="{62640CA0-D28A-49D1-9BBD-7A6CC5C695E2}" presName="linNode" presStyleCnt="0"/>
      <dgm:spPr/>
    </dgm:pt>
    <dgm:pt modelId="{1A50E659-CD06-427D-A435-ABF7EBE4CDD1}" type="pres">
      <dgm:prSet presAssocID="{62640CA0-D28A-49D1-9BBD-7A6CC5C695E2}" presName="parentText" presStyleLbl="alignNode1" presStyleIdx="3" presStyleCnt="4">
        <dgm:presLayoutVars>
          <dgm:chMax val="1"/>
          <dgm:bulletEnabled/>
        </dgm:presLayoutVars>
      </dgm:prSet>
      <dgm:spPr/>
    </dgm:pt>
    <dgm:pt modelId="{7D881C9E-9B14-4259-A2C8-5BA6EE7039AA}" type="pres">
      <dgm:prSet presAssocID="{62640CA0-D28A-49D1-9BBD-7A6CC5C695E2}" presName="descendantText" presStyleLbl="alignAccFollowNode1" presStyleIdx="3" presStyleCnt="4">
        <dgm:presLayoutVars>
          <dgm:bulletEnabled/>
        </dgm:presLayoutVars>
      </dgm:prSet>
      <dgm:spPr/>
    </dgm:pt>
  </dgm:ptLst>
  <dgm:cxnLst>
    <dgm:cxn modelId="{1A641801-0554-4E46-BAC0-EEFD2F4A6FA9}" srcId="{62640CA0-D28A-49D1-9BBD-7A6CC5C695E2}" destId="{7BF524FA-C888-4698-A0F8-B76A7EDD1030}" srcOrd="1" destOrd="0" parTransId="{6BA7CE48-0948-4AB7-A0C9-88B060FE99D9}" sibTransId="{41F3F2B5-4EDA-458D-982C-5CD8C658A708}"/>
    <dgm:cxn modelId="{A0C99501-56D6-45C9-88D4-E87299B87A7C}" type="presOf" srcId="{0AF372E1-81EF-4831-9254-21A2D6DCC6D8}" destId="{FC3CF89C-26DC-4BA7-93FC-811765AD64ED}" srcOrd="0" destOrd="0" presId="urn:microsoft.com/office/officeart/2016/7/layout/VerticalSolidActionList"/>
    <dgm:cxn modelId="{57DF7408-D2DB-4F2D-9202-ED91CBFE0D5C}" type="presOf" srcId="{BC7B922B-B6D3-448A-9B64-FFAC6FC99A29}" destId="{EF3792DB-53F0-471F-ADBB-42C26154C21C}" srcOrd="0" destOrd="0" presId="urn:microsoft.com/office/officeart/2016/7/layout/VerticalSolidActionList"/>
    <dgm:cxn modelId="{DD05530C-7F60-4A11-91FC-305D1633C248}" type="presOf" srcId="{21E260BD-5FB9-43D7-B2C7-15E6609CFE77}" destId="{39DC3E59-C6D7-4482-BA24-0EBE7A032FEC}" srcOrd="0" destOrd="1" presId="urn:microsoft.com/office/officeart/2016/7/layout/VerticalSolidActionList"/>
    <dgm:cxn modelId="{0D7E8F22-181C-49F0-8D1E-E88AE361F6C2}" srcId="{BFA6AA80-BA6F-4E84-A3D9-ED6AE2C89CBB}" destId="{3144AC8A-987C-451B-AF70-9F09267B90F4}" srcOrd="0" destOrd="0" parTransId="{6B46E9EE-39D6-4724-9984-2F40EA5D2435}" sibTransId="{D664ADCD-BC27-4763-B0CC-1644433116C4}"/>
    <dgm:cxn modelId="{29B11029-70E6-45E8-BADD-5B34B70DB185}" srcId="{0AF372E1-81EF-4831-9254-21A2D6DCC6D8}" destId="{62640CA0-D28A-49D1-9BBD-7A6CC5C695E2}" srcOrd="3" destOrd="0" parTransId="{0FD687D3-B27D-473E-9F0B-FA7CAA6B7004}" sibTransId="{6B3A13BC-FB65-492A-ABAC-0CB26E7D1F0B}"/>
    <dgm:cxn modelId="{839D2936-5687-4B94-AE7F-120198E700C1}" type="presOf" srcId="{7BF524FA-C888-4698-A0F8-B76A7EDD1030}" destId="{7D881C9E-9B14-4259-A2C8-5BA6EE7039AA}" srcOrd="0" destOrd="1" presId="urn:microsoft.com/office/officeart/2016/7/layout/VerticalSolidActionList"/>
    <dgm:cxn modelId="{EB7E8B5B-7DDB-4826-A31C-EF787EC069E7}" type="presOf" srcId="{29198746-A488-4582-93C9-D960B6EE77A4}" destId="{7D881C9E-9B14-4259-A2C8-5BA6EE7039AA}" srcOrd="0" destOrd="0" presId="urn:microsoft.com/office/officeart/2016/7/layout/VerticalSolidActionList"/>
    <dgm:cxn modelId="{0EA1C56A-8FCC-4D92-972C-777089274F7A}" type="presOf" srcId="{FA73A304-6524-4BF0-A67B-C852C4924D3E}" destId="{F1858F45-3012-4BCF-9E4D-3E0573C9011A}" srcOrd="0" destOrd="1" presId="urn:microsoft.com/office/officeart/2016/7/layout/VerticalSolidActionList"/>
    <dgm:cxn modelId="{D982306B-38EA-44EC-A774-CE76B8F143C6}" srcId="{BFA6AA80-BA6F-4E84-A3D9-ED6AE2C89CBB}" destId="{21E260BD-5FB9-43D7-B2C7-15E6609CFE77}" srcOrd="1" destOrd="0" parTransId="{BD5D49DD-68B6-4989-8482-FE3372A3EDB7}" sibTransId="{8E5DCD03-8DC3-4357-B307-29E285F8B2AE}"/>
    <dgm:cxn modelId="{D1EE3970-79F0-490E-A02B-ABC05E4FC054}" srcId="{BC7B922B-B6D3-448A-9B64-FFAC6FC99A29}" destId="{8D28B9CB-DA09-46BD-A58E-5A4E44951F15}" srcOrd="0" destOrd="0" parTransId="{E1B73BE5-36E8-4319-A800-BE5FE4C4E65D}" sibTransId="{E183F850-8552-47DA-ACF2-F282A288F8B5}"/>
    <dgm:cxn modelId="{A059277A-5FF4-497B-8B26-5AD3537EF575}" srcId="{BC7B922B-B6D3-448A-9B64-FFAC6FC99A29}" destId="{FA73A304-6524-4BF0-A67B-C852C4924D3E}" srcOrd="1" destOrd="0" parTransId="{04A32FE5-5D43-427E-8CDC-25E66C6D3757}" sibTransId="{39AFD8F7-0AC6-4B6D-B985-E6F2BB044469}"/>
    <dgm:cxn modelId="{B8C8078C-A349-4178-ADD3-D3976EB62AB0}" type="presOf" srcId="{3A5B5FFD-771B-4096-BA66-3AC32030A75F}" destId="{F83B5E26-94F4-4995-9530-273FB4FD564D}" srcOrd="0" destOrd="1" presId="urn:microsoft.com/office/officeart/2016/7/layout/VerticalSolidActionList"/>
    <dgm:cxn modelId="{BF327994-82E0-4530-A202-43E305041EE1}" type="presOf" srcId="{8D28B9CB-DA09-46BD-A58E-5A4E44951F15}" destId="{F1858F45-3012-4BCF-9E4D-3E0573C9011A}" srcOrd="0" destOrd="0" presId="urn:microsoft.com/office/officeart/2016/7/layout/VerticalSolidActionList"/>
    <dgm:cxn modelId="{47909398-C170-4E90-9A8E-FAFD7AA06D7F}" srcId="{0AF372E1-81EF-4831-9254-21A2D6DCC6D8}" destId="{BC7B922B-B6D3-448A-9B64-FFAC6FC99A29}" srcOrd="0" destOrd="0" parTransId="{BB629B94-EFF8-4789-A03D-95E16A8CC3A6}" sibTransId="{78805537-538E-4ACF-BA4B-A1FAC1CEF96F}"/>
    <dgm:cxn modelId="{298766A2-0C1C-4E2C-AB3C-E9899A325C78}" type="presOf" srcId="{BFA6AA80-BA6F-4E84-A3D9-ED6AE2C89CBB}" destId="{3211F93E-1DB3-4450-BB77-3F5B370942E7}" srcOrd="0" destOrd="0" presId="urn:microsoft.com/office/officeart/2016/7/layout/VerticalSolidActionList"/>
    <dgm:cxn modelId="{B6E861A6-8AD3-40BC-93D0-A1E50B7DA500}" type="presOf" srcId="{62640CA0-D28A-49D1-9BBD-7A6CC5C695E2}" destId="{1A50E659-CD06-427D-A435-ABF7EBE4CDD1}" srcOrd="0" destOrd="0" presId="urn:microsoft.com/office/officeart/2016/7/layout/VerticalSolidActionList"/>
    <dgm:cxn modelId="{5BFBDFB5-4E07-4247-B969-C7906F3962E3}" srcId="{0AF372E1-81EF-4831-9254-21A2D6DCC6D8}" destId="{BFA6AA80-BA6F-4E84-A3D9-ED6AE2C89CBB}" srcOrd="2" destOrd="0" parTransId="{F23441A6-75E1-43DC-8CFC-EBCA6060C0A9}" sibTransId="{056F0BD6-71E7-41C9-8393-55A621278799}"/>
    <dgm:cxn modelId="{E9F7C9B9-F851-48FF-B448-8BC7DDE97FFF}" srcId="{2E496EC8-0D20-4E21-BE64-B048283F3FE5}" destId="{B9ECD929-6A99-481F-BE88-65C0636F7B59}" srcOrd="0" destOrd="0" parTransId="{99D268E3-8F9E-4373-91E6-6D3E207EBCB2}" sibTransId="{4D70ADFE-AB1B-4658-9296-9203218A9CF5}"/>
    <dgm:cxn modelId="{C1B6EBC2-0B0D-4AC5-A534-90D2FD98CA13}" type="presOf" srcId="{3144AC8A-987C-451B-AF70-9F09267B90F4}" destId="{39DC3E59-C6D7-4482-BA24-0EBE7A032FEC}" srcOrd="0" destOrd="0" presId="urn:microsoft.com/office/officeart/2016/7/layout/VerticalSolidActionList"/>
    <dgm:cxn modelId="{0EB0C5D8-23C8-4703-8F06-109F6D319D55}" srcId="{0AF372E1-81EF-4831-9254-21A2D6DCC6D8}" destId="{2E496EC8-0D20-4E21-BE64-B048283F3FE5}" srcOrd="1" destOrd="0" parTransId="{36EB7D53-6C0C-4B30-BFA1-63653BE0B00E}" sibTransId="{F71FF14E-0144-4E23-B4B5-11E86EF014A3}"/>
    <dgm:cxn modelId="{4CB5BBE1-4628-4908-A1CF-04AD6F3F3458}" srcId="{2E496EC8-0D20-4E21-BE64-B048283F3FE5}" destId="{3A5B5FFD-771B-4096-BA66-3AC32030A75F}" srcOrd="1" destOrd="0" parTransId="{2DA4C4AE-79A4-40DA-A276-371BE551E13A}" sibTransId="{46724006-4720-4674-97B1-AD3E41F2D5C7}"/>
    <dgm:cxn modelId="{A01AF5E7-F802-4D57-8A90-D5CE3FFBC354}" type="presOf" srcId="{B9ECD929-6A99-481F-BE88-65C0636F7B59}" destId="{F83B5E26-94F4-4995-9530-273FB4FD564D}" srcOrd="0" destOrd="0" presId="urn:microsoft.com/office/officeart/2016/7/layout/VerticalSolidActionList"/>
    <dgm:cxn modelId="{E8DBA1EF-17AB-4A0C-B8EE-FEAB439BD390}" srcId="{62640CA0-D28A-49D1-9BBD-7A6CC5C695E2}" destId="{29198746-A488-4582-93C9-D960B6EE77A4}" srcOrd="0" destOrd="0" parTransId="{BBC222E8-ADFB-4813-B342-CBBA4E42C9B3}" sibTransId="{7B37BD54-E489-46DF-8F52-C9E74BB34354}"/>
    <dgm:cxn modelId="{BDC52EFD-E5E5-42DA-B163-89E9D4845BA4}" type="presOf" srcId="{2E496EC8-0D20-4E21-BE64-B048283F3FE5}" destId="{90729305-F100-4C55-B670-24993D30F17C}" srcOrd="0" destOrd="0" presId="urn:microsoft.com/office/officeart/2016/7/layout/VerticalSolidActionList"/>
    <dgm:cxn modelId="{8E06F5C8-F655-4AE2-9B20-26ED9B95D2B4}" type="presParOf" srcId="{FC3CF89C-26DC-4BA7-93FC-811765AD64ED}" destId="{6CD04881-661C-493F-A2B7-9BFB10165644}" srcOrd="0" destOrd="0" presId="urn:microsoft.com/office/officeart/2016/7/layout/VerticalSolidActionList"/>
    <dgm:cxn modelId="{C2BA06CB-552E-4720-A181-D07DC952EAED}" type="presParOf" srcId="{6CD04881-661C-493F-A2B7-9BFB10165644}" destId="{EF3792DB-53F0-471F-ADBB-42C26154C21C}" srcOrd="0" destOrd="0" presId="urn:microsoft.com/office/officeart/2016/7/layout/VerticalSolidActionList"/>
    <dgm:cxn modelId="{FDD610D5-A7B0-4A0E-8190-B569FAD24771}" type="presParOf" srcId="{6CD04881-661C-493F-A2B7-9BFB10165644}" destId="{F1858F45-3012-4BCF-9E4D-3E0573C9011A}" srcOrd="1" destOrd="0" presId="urn:microsoft.com/office/officeart/2016/7/layout/VerticalSolidActionList"/>
    <dgm:cxn modelId="{4FF99B4A-54CE-4A21-9D5C-5C619546F3EE}" type="presParOf" srcId="{FC3CF89C-26DC-4BA7-93FC-811765AD64ED}" destId="{E402E3F3-6D05-4AE7-B41D-A91E8C34F63E}" srcOrd="1" destOrd="0" presId="urn:microsoft.com/office/officeart/2016/7/layout/VerticalSolidActionList"/>
    <dgm:cxn modelId="{9D199D31-2F33-4B0E-908E-FDC4ACE78007}" type="presParOf" srcId="{FC3CF89C-26DC-4BA7-93FC-811765AD64ED}" destId="{2C5E7FBE-EF68-400D-B574-9F6C76622FBF}" srcOrd="2" destOrd="0" presId="urn:microsoft.com/office/officeart/2016/7/layout/VerticalSolidActionList"/>
    <dgm:cxn modelId="{02D8F166-705F-4839-A66B-8A7795007CA5}" type="presParOf" srcId="{2C5E7FBE-EF68-400D-B574-9F6C76622FBF}" destId="{90729305-F100-4C55-B670-24993D30F17C}" srcOrd="0" destOrd="0" presId="urn:microsoft.com/office/officeart/2016/7/layout/VerticalSolidActionList"/>
    <dgm:cxn modelId="{CCDC1C23-9B07-4CF0-9CB4-8673C9B8188B}" type="presParOf" srcId="{2C5E7FBE-EF68-400D-B574-9F6C76622FBF}" destId="{F83B5E26-94F4-4995-9530-273FB4FD564D}" srcOrd="1" destOrd="0" presId="urn:microsoft.com/office/officeart/2016/7/layout/VerticalSolidActionList"/>
    <dgm:cxn modelId="{BE6651C5-850B-44B2-98E9-CD1887E77E92}" type="presParOf" srcId="{FC3CF89C-26DC-4BA7-93FC-811765AD64ED}" destId="{8BD52951-6286-488D-A559-3E3E01E2C0DB}" srcOrd="3" destOrd="0" presId="urn:microsoft.com/office/officeart/2016/7/layout/VerticalSolidActionList"/>
    <dgm:cxn modelId="{424C055C-CC9E-4D43-8530-7E157B9EE1A3}" type="presParOf" srcId="{FC3CF89C-26DC-4BA7-93FC-811765AD64ED}" destId="{D08D4DC1-C20D-4416-91EC-19CCD687C940}" srcOrd="4" destOrd="0" presId="urn:microsoft.com/office/officeart/2016/7/layout/VerticalSolidActionList"/>
    <dgm:cxn modelId="{4368CDE3-7DE1-4FCE-AD7C-4369F97C349F}" type="presParOf" srcId="{D08D4DC1-C20D-4416-91EC-19CCD687C940}" destId="{3211F93E-1DB3-4450-BB77-3F5B370942E7}" srcOrd="0" destOrd="0" presId="urn:microsoft.com/office/officeart/2016/7/layout/VerticalSolidActionList"/>
    <dgm:cxn modelId="{E451594F-B2C7-4AB1-A864-03ECFC66952E}" type="presParOf" srcId="{D08D4DC1-C20D-4416-91EC-19CCD687C940}" destId="{39DC3E59-C6D7-4482-BA24-0EBE7A032FEC}" srcOrd="1" destOrd="0" presId="urn:microsoft.com/office/officeart/2016/7/layout/VerticalSolidActionList"/>
    <dgm:cxn modelId="{5D7A6CF0-EE50-4DD4-8B43-FB74CEC40CAE}" type="presParOf" srcId="{FC3CF89C-26DC-4BA7-93FC-811765AD64ED}" destId="{80918CFB-A5B0-483B-AA9B-82E18EA1F25A}" srcOrd="5" destOrd="0" presId="urn:microsoft.com/office/officeart/2016/7/layout/VerticalSolidActionList"/>
    <dgm:cxn modelId="{FED85727-FD67-432E-89A5-B2A04802FB7F}" type="presParOf" srcId="{FC3CF89C-26DC-4BA7-93FC-811765AD64ED}" destId="{5FA22306-9A13-43E9-9E55-25AB54372A19}" srcOrd="6" destOrd="0" presId="urn:microsoft.com/office/officeart/2016/7/layout/VerticalSolidActionList"/>
    <dgm:cxn modelId="{A9A38CB4-FFD3-40FB-A347-3BD2A8EF0A03}" type="presParOf" srcId="{5FA22306-9A13-43E9-9E55-25AB54372A19}" destId="{1A50E659-CD06-427D-A435-ABF7EBE4CDD1}" srcOrd="0" destOrd="0" presId="urn:microsoft.com/office/officeart/2016/7/layout/VerticalSolidActionList"/>
    <dgm:cxn modelId="{74A94301-13A8-4F3E-84AB-7EFF7D6CCEF5}" type="presParOf" srcId="{5FA22306-9A13-43E9-9E55-25AB54372A19}" destId="{7D881C9E-9B14-4259-A2C8-5BA6EE7039AA}" srcOrd="1" destOrd="0" presId="urn:microsoft.com/office/officeart/2016/7/layout/VerticalSolid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AF372E1-81EF-4831-9254-21A2D6DCC6D8}" type="doc">
      <dgm:prSet loTypeId="urn:microsoft.com/office/officeart/2016/7/layout/VerticalSolidActionList" loCatId="List" qsTypeId="urn:microsoft.com/office/officeart/2005/8/quickstyle/simple1" qsCatId="simple" csTypeId="urn:microsoft.com/office/officeart/2005/8/colors/accent0_3" csCatId="mainScheme" phldr="1"/>
      <dgm:spPr/>
      <dgm:t>
        <a:bodyPr/>
        <a:lstStyle/>
        <a:p>
          <a:endParaRPr lang="en-US"/>
        </a:p>
      </dgm:t>
    </dgm:pt>
    <dgm:pt modelId="{BC7B922B-B6D3-448A-9B64-FFAC6FC99A29}">
      <dgm:prSet phldrT="[Text]" custT="1"/>
      <dgm:spPr>
        <a:solidFill>
          <a:schemeClr val="accent3">
            <a:lumMod val="50000"/>
          </a:schemeClr>
        </a:solidFill>
      </dgm:spPr>
      <dgm:t>
        <a:bodyPr/>
        <a:lstStyle/>
        <a:p>
          <a:r>
            <a:rPr lang="en-CA" sz="2400">
              <a:latin typeface="Tenorite" panose="00000500000000000000" pitchFamily="2" charset="0"/>
              <a:cs typeface="Segoe UI" panose="020B0502040204020203" pitchFamily="34" charset="0"/>
            </a:rPr>
            <a:t>Transient provoking risk factor</a:t>
          </a:r>
        </a:p>
      </dgm:t>
    </dgm:pt>
    <dgm:pt modelId="{BB629B94-EFF8-4789-A03D-95E16A8CC3A6}" type="parTrans" cxnId="{47909398-C170-4E90-9A8E-FAFD7AA06D7F}">
      <dgm:prSet/>
      <dgm:spPr/>
      <dgm:t>
        <a:bodyPr/>
        <a:lstStyle/>
        <a:p>
          <a:endParaRPr lang="en-US" sz="2000">
            <a:latin typeface="Tenorite" panose="00000500000000000000" pitchFamily="2" charset="0"/>
            <a:cs typeface="Segoe UI" panose="020B0502040204020203" pitchFamily="34" charset="0"/>
          </a:endParaRPr>
        </a:p>
      </dgm:t>
    </dgm:pt>
    <dgm:pt modelId="{78805537-538E-4ACF-BA4B-A1FAC1CEF96F}" type="sibTrans" cxnId="{47909398-C170-4E90-9A8E-FAFD7AA06D7F}">
      <dgm:prSet/>
      <dgm:spPr/>
      <dgm:t>
        <a:bodyPr/>
        <a:lstStyle/>
        <a:p>
          <a:endParaRPr lang="en-US" sz="2000">
            <a:latin typeface="Tenorite" panose="00000500000000000000" pitchFamily="2" charset="0"/>
            <a:cs typeface="Segoe UI" panose="020B0502040204020203" pitchFamily="34" charset="0"/>
          </a:endParaRPr>
        </a:p>
      </dgm:t>
    </dgm:pt>
    <dgm:pt modelId="{8D28B9CB-DA09-46BD-A58E-5A4E44951F15}">
      <dgm:prSet custT="1"/>
      <dgm:spPr>
        <a:solidFill>
          <a:schemeClr val="accent3">
            <a:lumMod val="20000"/>
            <a:lumOff val="80000"/>
            <a:alpha val="90000"/>
          </a:schemeClr>
        </a:solidFill>
      </dgm:spPr>
      <dgm:t>
        <a:bodyPr/>
        <a:lstStyle/>
        <a:p>
          <a:r>
            <a:rPr lang="en-US" sz="2000">
              <a:latin typeface="Tenorite" panose="00000500000000000000" pitchFamily="2" charset="0"/>
              <a:cs typeface="Segoe UI" panose="020B0502040204020203" pitchFamily="34" charset="0"/>
            </a:rPr>
            <a:t>Patients with DVT and/or PE provoked by a transient risk factor typically do not require antithrombotic therapy after completion </a:t>
          </a:r>
          <a:r>
            <a:rPr lang="en-CA" sz="2000">
              <a:latin typeface="Tenorite" panose="00000500000000000000" pitchFamily="2" charset="0"/>
              <a:cs typeface="Segoe UI" panose="020B0502040204020203" pitchFamily="34" charset="0"/>
            </a:rPr>
            <a:t>of primary treatment</a:t>
          </a:r>
          <a:endParaRPr lang="en-CA" sz="2000" b="0">
            <a:latin typeface="Tenorite" panose="00000500000000000000" pitchFamily="2" charset="0"/>
            <a:cs typeface="Segoe UI" panose="020B0502040204020203" pitchFamily="34" charset="0"/>
          </a:endParaRPr>
        </a:p>
      </dgm:t>
    </dgm:pt>
    <dgm:pt modelId="{E1B73BE5-36E8-4319-A800-BE5FE4C4E65D}" type="parTrans" cxnId="{D1EE3970-79F0-490E-A02B-ABC05E4FC054}">
      <dgm:prSet/>
      <dgm:spPr/>
      <dgm:t>
        <a:bodyPr/>
        <a:lstStyle/>
        <a:p>
          <a:endParaRPr lang="en-US" sz="2000">
            <a:latin typeface="Tenorite" panose="00000500000000000000" pitchFamily="2" charset="0"/>
            <a:cs typeface="Segoe UI" panose="020B0502040204020203" pitchFamily="34" charset="0"/>
          </a:endParaRPr>
        </a:p>
      </dgm:t>
    </dgm:pt>
    <dgm:pt modelId="{E183F850-8552-47DA-ACF2-F282A288F8B5}" type="sibTrans" cxnId="{D1EE3970-79F0-490E-A02B-ABC05E4FC054}">
      <dgm:prSet/>
      <dgm:spPr/>
      <dgm:t>
        <a:bodyPr/>
        <a:lstStyle/>
        <a:p>
          <a:endParaRPr lang="en-US" sz="2000">
            <a:latin typeface="Tenorite" panose="00000500000000000000" pitchFamily="2" charset="0"/>
            <a:cs typeface="Segoe UI" panose="020B0502040204020203" pitchFamily="34" charset="0"/>
          </a:endParaRPr>
        </a:p>
      </dgm:t>
    </dgm:pt>
    <dgm:pt modelId="{BFA6AA80-BA6F-4E84-A3D9-ED6AE2C89CBB}">
      <dgm:prSet phldrT="[Text]" custT="1"/>
      <dgm:spPr>
        <a:solidFill>
          <a:schemeClr val="accent3">
            <a:lumMod val="50000"/>
          </a:schemeClr>
        </a:solidFill>
      </dgm:spPr>
      <dgm:t>
        <a:bodyPr/>
        <a:lstStyle/>
        <a:p>
          <a:r>
            <a:rPr lang="en-CA" sz="2400">
              <a:latin typeface="Tenorite" panose="00000500000000000000" pitchFamily="2" charset="0"/>
              <a:cs typeface="Segoe UI" panose="020B0502040204020203" pitchFamily="34" charset="0"/>
            </a:rPr>
            <a:t>Chronic provoking risk factor</a:t>
          </a:r>
        </a:p>
      </dgm:t>
    </dgm:pt>
    <dgm:pt modelId="{F23441A6-75E1-43DC-8CFC-EBCA6060C0A9}" type="parTrans" cxnId="{5BFBDFB5-4E07-4247-B969-C7906F3962E3}">
      <dgm:prSet/>
      <dgm:spPr/>
      <dgm:t>
        <a:bodyPr/>
        <a:lstStyle/>
        <a:p>
          <a:endParaRPr lang="en-US" sz="2000">
            <a:latin typeface="Tenorite" panose="00000500000000000000" pitchFamily="2" charset="0"/>
            <a:cs typeface="Segoe UI" panose="020B0502040204020203" pitchFamily="34" charset="0"/>
          </a:endParaRPr>
        </a:p>
      </dgm:t>
    </dgm:pt>
    <dgm:pt modelId="{056F0BD6-71E7-41C9-8393-55A621278799}" type="sibTrans" cxnId="{5BFBDFB5-4E07-4247-B969-C7906F3962E3}">
      <dgm:prSet/>
      <dgm:spPr/>
      <dgm:t>
        <a:bodyPr/>
        <a:lstStyle/>
        <a:p>
          <a:endParaRPr lang="en-US" sz="2000">
            <a:latin typeface="Tenorite" panose="00000500000000000000" pitchFamily="2" charset="0"/>
            <a:cs typeface="Segoe UI" panose="020B0502040204020203" pitchFamily="34" charset="0"/>
          </a:endParaRPr>
        </a:p>
      </dgm:t>
    </dgm:pt>
    <dgm:pt modelId="{3144AC8A-987C-451B-AF70-9F09267B90F4}">
      <dgm:prSet custT="1"/>
      <dgm:spPr>
        <a:solidFill>
          <a:schemeClr val="accent3">
            <a:lumMod val="20000"/>
            <a:lumOff val="80000"/>
            <a:alpha val="90000"/>
          </a:schemeClr>
        </a:solidFill>
      </dgm:spPr>
      <dgm:t>
        <a:bodyPr/>
        <a:lstStyle/>
        <a:p>
          <a:r>
            <a:rPr lang="en-CA" sz="2000" dirty="0">
              <a:latin typeface="Tenorite" panose="00000500000000000000" pitchFamily="2" charset="0"/>
              <a:cs typeface="Segoe UI" panose="020B0502040204020203" pitchFamily="34" charset="0"/>
            </a:rPr>
            <a:t>Suggest indefinite antithrombotic therapy </a:t>
          </a:r>
          <a:r>
            <a:rPr lang="en-US" sz="2000" dirty="0">
              <a:latin typeface="Tenorite" panose="00000500000000000000" pitchFamily="2" charset="0"/>
              <a:cs typeface="Segoe UI" panose="020B0502040204020203" pitchFamily="34" charset="0"/>
            </a:rPr>
            <a:t>over stopping anticoagulation</a:t>
          </a:r>
        </a:p>
        <a:p>
          <a:r>
            <a:rPr lang="en-US" sz="2000" i="1">
              <a:latin typeface="Tenorite" panose="00000500000000000000" pitchFamily="2" charset="0"/>
              <a:cs typeface="Segoe UI" panose="020B0502040204020203" pitchFamily="34" charset="0"/>
            </a:rPr>
            <a:t>Conditional recommendation, moderate certainty evidence of effects</a:t>
          </a:r>
          <a:endParaRPr lang="en-CA" sz="2000" b="0" i="1" dirty="0">
            <a:latin typeface="Tenorite" panose="00000500000000000000" pitchFamily="2" charset="0"/>
            <a:cs typeface="Segoe UI" panose="020B0502040204020203" pitchFamily="34" charset="0"/>
          </a:endParaRPr>
        </a:p>
      </dgm:t>
    </dgm:pt>
    <dgm:pt modelId="{6B46E9EE-39D6-4724-9984-2F40EA5D2435}" type="parTrans" cxnId="{0D7E8F22-181C-49F0-8D1E-E88AE361F6C2}">
      <dgm:prSet/>
      <dgm:spPr/>
      <dgm:t>
        <a:bodyPr/>
        <a:lstStyle/>
        <a:p>
          <a:endParaRPr lang="en-US" sz="2000">
            <a:latin typeface="Tenorite" panose="00000500000000000000" pitchFamily="2" charset="0"/>
            <a:cs typeface="Segoe UI" panose="020B0502040204020203" pitchFamily="34" charset="0"/>
          </a:endParaRPr>
        </a:p>
      </dgm:t>
    </dgm:pt>
    <dgm:pt modelId="{D664ADCD-BC27-4763-B0CC-1644433116C4}" type="sibTrans" cxnId="{0D7E8F22-181C-49F0-8D1E-E88AE361F6C2}">
      <dgm:prSet/>
      <dgm:spPr/>
      <dgm:t>
        <a:bodyPr/>
        <a:lstStyle/>
        <a:p>
          <a:endParaRPr lang="en-US" sz="2000">
            <a:latin typeface="Tenorite" panose="00000500000000000000" pitchFamily="2" charset="0"/>
            <a:cs typeface="Segoe UI" panose="020B0502040204020203" pitchFamily="34" charset="0"/>
          </a:endParaRPr>
        </a:p>
      </dgm:t>
    </dgm:pt>
    <dgm:pt modelId="{62640CA0-D28A-49D1-9BBD-7A6CC5C695E2}">
      <dgm:prSet phldrT="[Text]" custT="1"/>
      <dgm:spPr>
        <a:solidFill>
          <a:schemeClr val="accent3">
            <a:lumMod val="50000"/>
          </a:schemeClr>
        </a:solidFill>
      </dgm:spPr>
      <dgm:t>
        <a:bodyPr/>
        <a:lstStyle/>
        <a:p>
          <a:r>
            <a:rPr lang="en-CA" sz="2400">
              <a:latin typeface="Tenorite" panose="00000500000000000000" pitchFamily="2" charset="0"/>
              <a:cs typeface="Segoe UI" panose="020B0502040204020203" pitchFamily="34" charset="0"/>
            </a:rPr>
            <a:t>Unprovoked</a:t>
          </a:r>
        </a:p>
      </dgm:t>
    </dgm:pt>
    <dgm:pt modelId="{0FD687D3-B27D-473E-9F0B-FA7CAA6B7004}" type="parTrans" cxnId="{29B11029-70E6-45E8-BADD-5B34B70DB185}">
      <dgm:prSet/>
      <dgm:spPr/>
      <dgm:t>
        <a:bodyPr/>
        <a:lstStyle/>
        <a:p>
          <a:endParaRPr lang="en-US" sz="2000">
            <a:latin typeface="Tenorite" panose="00000500000000000000" pitchFamily="2" charset="0"/>
            <a:cs typeface="Segoe UI" panose="020B0502040204020203" pitchFamily="34" charset="0"/>
          </a:endParaRPr>
        </a:p>
      </dgm:t>
    </dgm:pt>
    <dgm:pt modelId="{6B3A13BC-FB65-492A-ABAC-0CB26E7D1F0B}" type="sibTrans" cxnId="{29B11029-70E6-45E8-BADD-5B34B70DB185}">
      <dgm:prSet/>
      <dgm:spPr/>
      <dgm:t>
        <a:bodyPr/>
        <a:lstStyle/>
        <a:p>
          <a:endParaRPr lang="en-US" sz="2000">
            <a:latin typeface="Tenorite" panose="00000500000000000000" pitchFamily="2" charset="0"/>
            <a:cs typeface="Segoe UI" panose="020B0502040204020203" pitchFamily="34" charset="0"/>
          </a:endParaRPr>
        </a:p>
      </dgm:t>
    </dgm:pt>
    <dgm:pt modelId="{29198746-A488-4582-93C9-D960B6EE77A4}">
      <dgm:prSet custT="1"/>
      <dgm:spPr>
        <a:solidFill>
          <a:schemeClr val="accent3">
            <a:lumMod val="20000"/>
            <a:lumOff val="80000"/>
            <a:alpha val="90000"/>
          </a:schemeClr>
        </a:solidFill>
      </dgm:spPr>
      <dgm:t>
        <a:bodyPr/>
        <a:lstStyle/>
        <a:p>
          <a:r>
            <a:rPr lang="en-US" sz="2000">
              <a:latin typeface="Tenorite" panose="00000500000000000000" pitchFamily="2" charset="0"/>
              <a:cs typeface="Segoe UI" panose="020B0502040204020203" pitchFamily="34" charset="0"/>
            </a:rPr>
            <a:t>Suggest indefinite antithrombotic therapy over stopping anticoagulation</a:t>
          </a:r>
        </a:p>
        <a:p>
          <a:r>
            <a:rPr lang="en-CA" sz="2000" i="1">
              <a:latin typeface="Tenorite" panose="00000500000000000000" pitchFamily="2" charset="0"/>
              <a:cs typeface="Segoe UI" panose="020B0502040204020203" pitchFamily="34" charset="0"/>
            </a:rPr>
            <a:t>Conditional recommendation, moderate </a:t>
          </a:r>
          <a:r>
            <a:rPr lang="en-US" sz="2000" i="1">
              <a:latin typeface="Tenorite" panose="00000500000000000000" pitchFamily="2" charset="0"/>
              <a:cs typeface="Segoe UI" panose="020B0502040204020203" pitchFamily="34" charset="0"/>
            </a:rPr>
            <a:t>certainty evidence of effects</a:t>
          </a:r>
          <a:endParaRPr lang="en-CA" sz="2400">
            <a:latin typeface="Tenorite" panose="00000500000000000000" pitchFamily="2" charset="0"/>
            <a:cs typeface="Segoe UI" panose="020B0502040204020203" pitchFamily="34" charset="0"/>
          </a:endParaRPr>
        </a:p>
      </dgm:t>
    </dgm:pt>
    <dgm:pt modelId="{BBC222E8-ADFB-4813-B342-CBBA4E42C9B3}" type="parTrans" cxnId="{E8DBA1EF-17AB-4A0C-B8EE-FEAB439BD390}">
      <dgm:prSet/>
      <dgm:spPr/>
      <dgm:t>
        <a:bodyPr/>
        <a:lstStyle/>
        <a:p>
          <a:endParaRPr lang="en-US" sz="2000">
            <a:latin typeface="Tenorite" panose="00000500000000000000" pitchFamily="2" charset="0"/>
            <a:cs typeface="Segoe UI" panose="020B0502040204020203" pitchFamily="34" charset="0"/>
          </a:endParaRPr>
        </a:p>
      </dgm:t>
    </dgm:pt>
    <dgm:pt modelId="{7B37BD54-E489-46DF-8F52-C9E74BB34354}" type="sibTrans" cxnId="{E8DBA1EF-17AB-4A0C-B8EE-FEAB439BD390}">
      <dgm:prSet/>
      <dgm:spPr/>
      <dgm:t>
        <a:bodyPr/>
        <a:lstStyle/>
        <a:p>
          <a:endParaRPr lang="en-US" sz="2000">
            <a:latin typeface="Tenorite" panose="00000500000000000000" pitchFamily="2" charset="0"/>
            <a:cs typeface="Segoe UI" panose="020B0502040204020203" pitchFamily="34" charset="0"/>
          </a:endParaRPr>
        </a:p>
      </dgm:t>
    </dgm:pt>
    <dgm:pt modelId="{FC3CF89C-26DC-4BA7-93FC-811765AD64ED}" type="pres">
      <dgm:prSet presAssocID="{0AF372E1-81EF-4831-9254-21A2D6DCC6D8}" presName="Name0" presStyleCnt="0">
        <dgm:presLayoutVars>
          <dgm:dir/>
          <dgm:animLvl val="lvl"/>
          <dgm:resizeHandles val="exact"/>
        </dgm:presLayoutVars>
      </dgm:prSet>
      <dgm:spPr/>
    </dgm:pt>
    <dgm:pt modelId="{6CD04881-661C-493F-A2B7-9BFB10165644}" type="pres">
      <dgm:prSet presAssocID="{BC7B922B-B6D3-448A-9B64-FFAC6FC99A29}" presName="linNode" presStyleCnt="0"/>
      <dgm:spPr/>
    </dgm:pt>
    <dgm:pt modelId="{EF3792DB-53F0-471F-ADBB-42C26154C21C}" type="pres">
      <dgm:prSet presAssocID="{BC7B922B-B6D3-448A-9B64-FFAC6FC99A29}" presName="parentText" presStyleLbl="alignNode1" presStyleIdx="0" presStyleCnt="3" custLinFactNeighborX="-3" custLinFactNeighborY="-98">
        <dgm:presLayoutVars>
          <dgm:chMax val="1"/>
          <dgm:bulletEnabled/>
        </dgm:presLayoutVars>
      </dgm:prSet>
      <dgm:spPr/>
    </dgm:pt>
    <dgm:pt modelId="{F1858F45-3012-4BCF-9E4D-3E0573C9011A}" type="pres">
      <dgm:prSet presAssocID="{BC7B922B-B6D3-448A-9B64-FFAC6FC99A29}" presName="descendantText" presStyleLbl="alignAccFollowNode1" presStyleIdx="0" presStyleCnt="3">
        <dgm:presLayoutVars>
          <dgm:bulletEnabled/>
        </dgm:presLayoutVars>
      </dgm:prSet>
      <dgm:spPr/>
    </dgm:pt>
    <dgm:pt modelId="{E402E3F3-6D05-4AE7-B41D-A91E8C34F63E}" type="pres">
      <dgm:prSet presAssocID="{78805537-538E-4ACF-BA4B-A1FAC1CEF96F}" presName="sp" presStyleCnt="0"/>
      <dgm:spPr/>
    </dgm:pt>
    <dgm:pt modelId="{D08D4DC1-C20D-4416-91EC-19CCD687C940}" type="pres">
      <dgm:prSet presAssocID="{BFA6AA80-BA6F-4E84-A3D9-ED6AE2C89CBB}" presName="linNode" presStyleCnt="0"/>
      <dgm:spPr/>
    </dgm:pt>
    <dgm:pt modelId="{3211F93E-1DB3-4450-BB77-3F5B370942E7}" type="pres">
      <dgm:prSet presAssocID="{BFA6AA80-BA6F-4E84-A3D9-ED6AE2C89CBB}" presName="parentText" presStyleLbl="alignNode1" presStyleIdx="1" presStyleCnt="3" custLinFactNeighborX="-3" custLinFactNeighborY="-98">
        <dgm:presLayoutVars>
          <dgm:chMax val="1"/>
          <dgm:bulletEnabled/>
        </dgm:presLayoutVars>
      </dgm:prSet>
      <dgm:spPr/>
    </dgm:pt>
    <dgm:pt modelId="{39DC3E59-C6D7-4482-BA24-0EBE7A032FEC}" type="pres">
      <dgm:prSet presAssocID="{BFA6AA80-BA6F-4E84-A3D9-ED6AE2C89CBB}" presName="descendantText" presStyleLbl="alignAccFollowNode1" presStyleIdx="1" presStyleCnt="3">
        <dgm:presLayoutVars>
          <dgm:bulletEnabled/>
        </dgm:presLayoutVars>
      </dgm:prSet>
      <dgm:spPr/>
    </dgm:pt>
    <dgm:pt modelId="{80918CFB-A5B0-483B-AA9B-82E18EA1F25A}" type="pres">
      <dgm:prSet presAssocID="{056F0BD6-71E7-41C9-8393-55A621278799}" presName="sp" presStyleCnt="0"/>
      <dgm:spPr/>
    </dgm:pt>
    <dgm:pt modelId="{5FA22306-9A13-43E9-9E55-25AB54372A19}" type="pres">
      <dgm:prSet presAssocID="{62640CA0-D28A-49D1-9BBD-7A6CC5C695E2}" presName="linNode" presStyleCnt="0"/>
      <dgm:spPr/>
    </dgm:pt>
    <dgm:pt modelId="{1A50E659-CD06-427D-A435-ABF7EBE4CDD1}" type="pres">
      <dgm:prSet presAssocID="{62640CA0-D28A-49D1-9BBD-7A6CC5C695E2}" presName="parentText" presStyleLbl="alignNode1" presStyleIdx="2" presStyleCnt="3" custLinFactNeighborX="-3" custLinFactNeighborY="-98">
        <dgm:presLayoutVars>
          <dgm:chMax val="1"/>
          <dgm:bulletEnabled/>
        </dgm:presLayoutVars>
      </dgm:prSet>
      <dgm:spPr/>
    </dgm:pt>
    <dgm:pt modelId="{7D881C9E-9B14-4259-A2C8-5BA6EE7039AA}" type="pres">
      <dgm:prSet presAssocID="{62640CA0-D28A-49D1-9BBD-7A6CC5C695E2}" presName="descendantText" presStyleLbl="alignAccFollowNode1" presStyleIdx="2" presStyleCnt="3">
        <dgm:presLayoutVars>
          <dgm:bulletEnabled/>
        </dgm:presLayoutVars>
      </dgm:prSet>
      <dgm:spPr/>
    </dgm:pt>
  </dgm:ptLst>
  <dgm:cxnLst>
    <dgm:cxn modelId="{6175B40F-0AFF-4B97-9485-79491E059A95}" type="presOf" srcId="{BC7B922B-B6D3-448A-9B64-FFAC6FC99A29}" destId="{EF3792DB-53F0-471F-ADBB-42C26154C21C}" srcOrd="0" destOrd="0" presId="urn:microsoft.com/office/officeart/2016/7/layout/VerticalSolidActionList"/>
    <dgm:cxn modelId="{CE2DA820-D133-48DF-800F-B955477036FF}" type="presOf" srcId="{62640CA0-D28A-49D1-9BBD-7A6CC5C695E2}" destId="{1A50E659-CD06-427D-A435-ABF7EBE4CDD1}" srcOrd="0" destOrd="0" presId="urn:microsoft.com/office/officeart/2016/7/layout/VerticalSolidActionList"/>
    <dgm:cxn modelId="{0D7E8F22-181C-49F0-8D1E-E88AE361F6C2}" srcId="{BFA6AA80-BA6F-4E84-A3D9-ED6AE2C89CBB}" destId="{3144AC8A-987C-451B-AF70-9F09267B90F4}" srcOrd="0" destOrd="0" parTransId="{6B46E9EE-39D6-4724-9984-2F40EA5D2435}" sibTransId="{D664ADCD-BC27-4763-B0CC-1644433116C4}"/>
    <dgm:cxn modelId="{29B11029-70E6-45E8-BADD-5B34B70DB185}" srcId="{0AF372E1-81EF-4831-9254-21A2D6DCC6D8}" destId="{62640CA0-D28A-49D1-9BBD-7A6CC5C695E2}" srcOrd="2" destOrd="0" parTransId="{0FD687D3-B27D-473E-9F0B-FA7CAA6B7004}" sibTransId="{6B3A13BC-FB65-492A-ABAC-0CB26E7D1F0B}"/>
    <dgm:cxn modelId="{88B1AA66-661C-41DF-8386-7535F3309CA5}" type="presOf" srcId="{0AF372E1-81EF-4831-9254-21A2D6DCC6D8}" destId="{FC3CF89C-26DC-4BA7-93FC-811765AD64ED}" srcOrd="0" destOrd="0" presId="urn:microsoft.com/office/officeart/2016/7/layout/VerticalSolidActionList"/>
    <dgm:cxn modelId="{798B6768-0F7B-4F1C-B99A-9A3678BF0F15}" type="presOf" srcId="{3144AC8A-987C-451B-AF70-9F09267B90F4}" destId="{39DC3E59-C6D7-4482-BA24-0EBE7A032FEC}" srcOrd="0" destOrd="0" presId="urn:microsoft.com/office/officeart/2016/7/layout/VerticalSolidActionList"/>
    <dgm:cxn modelId="{D1EE3970-79F0-490E-A02B-ABC05E4FC054}" srcId="{BC7B922B-B6D3-448A-9B64-FFAC6FC99A29}" destId="{8D28B9CB-DA09-46BD-A58E-5A4E44951F15}" srcOrd="0" destOrd="0" parTransId="{E1B73BE5-36E8-4319-A800-BE5FE4C4E65D}" sibTransId="{E183F850-8552-47DA-ACF2-F282A288F8B5}"/>
    <dgm:cxn modelId="{47909398-C170-4E90-9A8E-FAFD7AA06D7F}" srcId="{0AF372E1-81EF-4831-9254-21A2D6DCC6D8}" destId="{BC7B922B-B6D3-448A-9B64-FFAC6FC99A29}" srcOrd="0" destOrd="0" parTransId="{BB629B94-EFF8-4789-A03D-95E16A8CC3A6}" sibTransId="{78805537-538E-4ACF-BA4B-A1FAC1CEF96F}"/>
    <dgm:cxn modelId="{E98B67B1-D9A5-44BB-BD55-16F3C0CC560E}" type="presOf" srcId="{29198746-A488-4582-93C9-D960B6EE77A4}" destId="{7D881C9E-9B14-4259-A2C8-5BA6EE7039AA}" srcOrd="0" destOrd="0" presId="urn:microsoft.com/office/officeart/2016/7/layout/VerticalSolidActionList"/>
    <dgm:cxn modelId="{5BFBDFB5-4E07-4247-B969-C7906F3962E3}" srcId="{0AF372E1-81EF-4831-9254-21A2D6DCC6D8}" destId="{BFA6AA80-BA6F-4E84-A3D9-ED6AE2C89CBB}" srcOrd="1" destOrd="0" parTransId="{F23441A6-75E1-43DC-8CFC-EBCA6060C0A9}" sibTransId="{056F0BD6-71E7-41C9-8393-55A621278799}"/>
    <dgm:cxn modelId="{1BD9CFCC-DE50-4794-9995-D93F51ABC3AE}" type="presOf" srcId="{8D28B9CB-DA09-46BD-A58E-5A4E44951F15}" destId="{F1858F45-3012-4BCF-9E4D-3E0573C9011A}" srcOrd="0" destOrd="0" presId="urn:microsoft.com/office/officeart/2016/7/layout/VerticalSolidActionList"/>
    <dgm:cxn modelId="{F4B970E4-246A-4845-84CD-A1014308A39C}" type="presOf" srcId="{BFA6AA80-BA6F-4E84-A3D9-ED6AE2C89CBB}" destId="{3211F93E-1DB3-4450-BB77-3F5B370942E7}" srcOrd="0" destOrd="0" presId="urn:microsoft.com/office/officeart/2016/7/layout/VerticalSolidActionList"/>
    <dgm:cxn modelId="{E8DBA1EF-17AB-4A0C-B8EE-FEAB439BD390}" srcId="{62640CA0-D28A-49D1-9BBD-7A6CC5C695E2}" destId="{29198746-A488-4582-93C9-D960B6EE77A4}" srcOrd="0" destOrd="0" parTransId="{BBC222E8-ADFB-4813-B342-CBBA4E42C9B3}" sibTransId="{7B37BD54-E489-46DF-8F52-C9E74BB34354}"/>
    <dgm:cxn modelId="{A772E97B-0BB8-465E-9B49-A571E36325A7}" type="presParOf" srcId="{FC3CF89C-26DC-4BA7-93FC-811765AD64ED}" destId="{6CD04881-661C-493F-A2B7-9BFB10165644}" srcOrd="0" destOrd="0" presId="urn:microsoft.com/office/officeart/2016/7/layout/VerticalSolidActionList"/>
    <dgm:cxn modelId="{8D1DC0EB-5722-4C3F-AB8E-3D572118A022}" type="presParOf" srcId="{6CD04881-661C-493F-A2B7-9BFB10165644}" destId="{EF3792DB-53F0-471F-ADBB-42C26154C21C}" srcOrd="0" destOrd="0" presId="urn:microsoft.com/office/officeart/2016/7/layout/VerticalSolidActionList"/>
    <dgm:cxn modelId="{F4515264-F587-4719-A4C7-9120CCCDC7AE}" type="presParOf" srcId="{6CD04881-661C-493F-A2B7-9BFB10165644}" destId="{F1858F45-3012-4BCF-9E4D-3E0573C9011A}" srcOrd="1" destOrd="0" presId="urn:microsoft.com/office/officeart/2016/7/layout/VerticalSolidActionList"/>
    <dgm:cxn modelId="{732D3E0B-56E4-4C5E-8380-9A7229C1C256}" type="presParOf" srcId="{FC3CF89C-26DC-4BA7-93FC-811765AD64ED}" destId="{E402E3F3-6D05-4AE7-B41D-A91E8C34F63E}" srcOrd="1" destOrd="0" presId="urn:microsoft.com/office/officeart/2016/7/layout/VerticalSolidActionList"/>
    <dgm:cxn modelId="{85C98B22-ED95-45E2-B4A2-61959DA4B78D}" type="presParOf" srcId="{FC3CF89C-26DC-4BA7-93FC-811765AD64ED}" destId="{D08D4DC1-C20D-4416-91EC-19CCD687C940}" srcOrd="2" destOrd="0" presId="urn:microsoft.com/office/officeart/2016/7/layout/VerticalSolidActionList"/>
    <dgm:cxn modelId="{B90F927E-9026-4153-A46B-150049D47530}" type="presParOf" srcId="{D08D4DC1-C20D-4416-91EC-19CCD687C940}" destId="{3211F93E-1DB3-4450-BB77-3F5B370942E7}" srcOrd="0" destOrd="0" presId="urn:microsoft.com/office/officeart/2016/7/layout/VerticalSolidActionList"/>
    <dgm:cxn modelId="{A91A3309-08A5-4893-932C-118D3F9C9D8A}" type="presParOf" srcId="{D08D4DC1-C20D-4416-91EC-19CCD687C940}" destId="{39DC3E59-C6D7-4482-BA24-0EBE7A032FEC}" srcOrd="1" destOrd="0" presId="urn:microsoft.com/office/officeart/2016/7/layout/VerticalSolidActionList"/>
    <dgm:cxn modelId="{3E4570A2-B55A-4985-84BF-49492F53B9D5}" type="presParOf" srcId="{FC3CF89C-26DC-4BA7-93FC-811765AD64ED}" destId="{80918CFB-A5B0-483B-AA9B-82E18EA1F25A}" srcOrd="3" destOrd="0" presId="urn:microsoft.com/office/officeart/2016/7/layout/VerticalSolidActionList"/>
    <dgm:cxn modelId="{5863BF69-EC8F-4B9C-96BF-03D6D434A610}" type="presParOf" srcId="{FC3CF89C-26DC-4BA7-93FC-811765AD64ED}" destId="{5FA22306-9A13-43E9-9E55-25AB54372A19}" srcOrd="4" destOrd="0" presId="urn:microsoft.com/office/officeart/2016/7/layout/VerticalSolidActionList"/>
    <dgm:cxn modelId="{7FCC7EDB-2DF4-4939-845D-A55DE3DB4075}" type="presParOf" srcId="{5FA22306-9A13-43E9-9E55-25AB54372A19}" destId="{1A50E659-CD06-427D-A435-ABF7EBE4CDD1}" srcOrd="0" destOrd="0" presId="urn:microsoft.com/office/officeart/2016/7/layout/VerticalSolidActionList"/>
    <dgm:cxn modelId="{8B058C9D-7FE9-4551-941D-01F5783E5E2C}" type="presParOf" srcId="{5FA22306-9A13-43E9-9E55-25AB54372A19}" destId="{7D881C9E-9B14-4259-A2C8-5BA6EE7039AA}" srcOrd="1" destOrd="0" presId="urn:microsoft.com/office/officeart/2016/7/layout/VerticalSolid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AF372E1-81EF-4831-9254-21A2D6DCC6D8}" type="doc">
      <dgm:prSet loTypeId="urn:microsoft.com/office/officeart/2005/8/layout/lProcess2" loCatId="list" qsTypeId="urn:microsoft.com/office/officeart/2005/8/quickstyle/simple1" qsCatId="simple" csTypeId="urn:microsoft.com/office/officeart/2005/8/colors/accent0_3" csCatId="mainScheme" phldr="1"/>
      <dgm:spPr/>
      <dgm:t>
        <a:bodyPr/>
        <a:lstStyle/>
        <a:p>
          <a:endParaRPr lang="en-US"/>
        </a:p>
      </dgm:t>
    </dgm:pt>
    <dgm:pt modelId="{7BF524FA-C888-4698-A0F8-B76A7EDD1030}">
      <dgm:prSet custT="1"/>
      <dgm:spPr>
        <a:solidFill>
          <a:schemeClr val="bg1"/>
        </a:solidFill>
        <a:ln>
          <a:solidFill>
            <a:schemeClr val="accent3">
              <a:lumMod val="50000"/>
            </a:schemeClr>
          </a:solidFill>
        </a:ln>
      </dgm:spPr>
      <dgm:t>
        <a:bodyPr/>
        <a:lstStyle/>
        <a:p>
          <a:r>
            <a:rPr lang="en-CA" sz="3200" b="1" dirty="0">
              <a:latin typeface="Tenorite" panose="00000500000000000000" pitchFamily="2" charset="0"/>
            </a:rPr>
            <a:t>  </a:t>
          </a:r>
          <a:r>
            <a:rPr lang="en-CA" sz="2800" b="1" dirty="0">
              <a:latin typeface="+mn-lt"/>
            </a:rPr>
            <a:t>ASH Guidelines</a:t>
          </a:r>
          <a:endParaRPr lang="en-CA" sz="3200" b="1" dirty="0">
            <a:latin typeface="+mn-lt"/>
          </a:endParaRPr>
        </a:p>
      </dgm:t>
    </dgm:pt>
    <dgm:pt modelId="{6BA7CE48-0948-4AB7-A0C9-88B060FE99D9}" type="parTrans" cxnId="{1A641801-0554-4E46-BAC0-EEFD2F4A6FA9}">
      <dgm:prSet/>
      <dgm:spPr/>
      <dgm:t>
        <a:bodyPr/>
        <a:lstStyle/>
        <a:p>
          <a:endParaRPr lang="en-US" sz="2000">
            <a:latin typeface="Tenorite" panose="00000500000000000000" pitchFamily="2" charset="0"/>
          </a:endParaRPr>
        </a:p>
      </dgm:t>
    </dgm:pt>
    <dgm:pt modelId="{41F3F2B5-4EDA-458D-982C-5CD8C658A708}" type="sibTrans" cxnId="{1A641801-0554-4E46-BAC0-EEFD2F4A6FA9}">
      <dgm:prSet/>
      <dgm:spPr/>
      <dgm:t>
        <a:bodyPr/>
        <a:lstStyle/>
        <a:p>
          <a:endParaRPr lang="en-US" sz="2000">
            <a:latin typeface="Tenorite" panose="00000500000000000000" pitchFamily="2" charset="0"/>
          </a:endParaRPr>
        </a:p>
      </dgm:t>
    </dgm:pt>
    <dgm:pt modelId="{2A5BCB5B-E3F4-4EA0-A99C-F209E4570766}">
      <dgm:prSet phldrT="[Text]" custT="1"/>
      <dgm:spPr>
        <a:solidFill>
          <a:schemeClr val="bg1"/>
        </a:solidFill>
        <a:ln>
          <a:solidFill>
            <a:schemeClr val="accent3">
              <a:lumMod val="50000"/>
            </a:schemeClr>
          </a:solidFill>
        </a:ln>
      </dgm:spPr>
      <dgm:t>
        <a:bodyPr/>
        <a:lstStyle/>
        <a:p>
          <a:r>
            <a:rPr lang="en-CA" sz="2800" b="1" dirty="0">
              <a:latin typeface="+mn-lt"/>
            </a:rPr>
            <a:t>  CHEST Guidelines</a:t>
          </a:r>
        </a:p>
      </dgm:t>
    </dgm:pt>
    <dgm:pt modelId="{25443E90-2BE9-4A1C-A815-EA3DCDE3E983}" type="parTrans" cxnId="{B224271E-0F1A-4B91-9442-EA15CC3F9F46}">
      <dgm:prSet/>
      <dgm:spPr/>
      <dgm:t>
        <a:bodyPr/>
        <a:lstStyle/>
        <a:p>
          <a:endParaRPr lang="en-CA">
            <a:latin typeface="Tenorite" panose="00000500000000000000" pitchFamily="2" charset="0"/>
          </a:endParaRPr>
        </a:p>
      </dgm:t>
    </dgm:pt>
    <dgm:pt modelId="{E22D18F3-4D47-4F69-9F94-7082629EFF45}" type="sibTrans" cxnId="{B224271E-0F1A-4B91-9442-EA15CC3F9F46}">
      <dgm:prSet/>
      <dgm:spPr/>
      <dgm:t>
        <a:bodyPr/>
        <a:lstStyle/>
        <a:p>
          <a:endParaRPr lang="en-CA">
            <a:latin typeface="Tenorite" panose="00000500000000000000" pitchFamily="2" charset="0"/>
          </a:endParaRPr>
        </a:p>
      </dgm:t>
    </dgm:pt>
    <dgm:pt modelId="{4E6DE5E0-0D8A-4DED-BE45-3770FB524E74}">
      <dgm:prSet phldrT="[Text]" custT="1"/>
      <dgm:spPr/>
      <dgm:t>
        <a:bodyPr/>
        <a:lstStyle/>
        <a:p>
          <a:r>
            <a:rPr lang="en-CA" sz="1800">
              <a:latin typeface="+mn-lt"/>
            </a:rPr>
            <a:t>Major transient risk factors</a:t>
          </a:r>
        </a:p>
      </dgm:t>
    </dgm:pt>
    <dgm:pt modelId="{EE3E4CE4-AB69-4F27-9CDA-3B782FEF9B94}" type="parTrans" cxnId="{B755E896-12C7-4C4C-8FD5-B96D9B158060}">
      <dgm:prSet/>
      <dgm:spPr/>
      <dgm:t>
        <a:bodyPr/>
        <a:lstStyle/>
        <a:p>
          <a:endParaRPr lang="en-CA">
            <a:latin typeface="Tenorite" panose="00000500000000000000" pitchFamily="2" charset="0"/>
          </a:endParaRPr>
        </a:p>
      </dgm:t>
    </dgm:pt>
    <dgm:pt modelId="{6B18B6BD-A938-42CD-A858-F566A7EC376F}" type="sibTrans" cxnId="{B755E896-12C7-4C4C-8FD5-B96D9B158060}">
      <dgm:prSet/>
      <dgm:spPr/>
      <dgm:t>
        <a:bodyPr/>
        <a:lstStyle/>
        <a:p>
          <a:endParaRPr lang="en-CA">
            <a:latin typeface="Tenorite" panose="00000500000000000000" pitchFamily="2" charset="0"/>
          </a:endParaRPr>
        </a:p>
      </dgm:t>
    </dgm:pt>
    <dgm:pt modelId="{66F82247-D8EC-4C07-B8B6-418CBB3473CF}">
      <dgm:prSet phldrT="[Text]" custT="1"/>
      <dgm:spPr/>
      <dgm:t>
        <a:bodyPr/>
        <a:lstStyle/>
        <a:p>
          <a:r>
            <a:rPr lang="en-CA" sz="1800">
              <a:latin typeface="+mn-lt"/>
            </a:rPr>
            <a:t>Minor transient risk factor</a:t>
          </a:r>
        </a:p>
      </dgm:t>
    </dgm:pt>
    <dgm:pt modelId="{FE3F8137-DAE4-43DE-9AF8-5F31CA07B690}" type="parTrans" cxnId="{88108959-7563-48B5-B13E-6E87B52E91D1}">
      <dgm:prSet/>
      <dgm:spPr/>
      <dgm:t>
        <a:bodyPr/>
        <a:lstStyle/>
        <a:p>
          <a:endParaRPr lang="en-CA">
            <a:latin typeface="Tenorite" panose="00000500000000000000" pitchFamily="2" charset="0"/>
          </a:endParaRPr>
        </a:p>
      </dgm:t>
    </dgm:pt>
    <dgm:pt modelId="{36C17400-A5F6-4F2A-8F6B-41EA94F52C7B}" type="sibTrans" cxnId="{88108959-7563-48B5-B13E-6E87B52E91D1}">
      <dgm:prSet/>
      <dgm:spPr/>
      <dgm:t>
        <a:bodyPr/>
        <a:lstStyle/>
        <a:p>
          <a:endParaRPr lang="en-CA">
            <a:latin typeface="Tenorite" panose="00000500000000000000" pitchFamily="2" charset="0"/>
          </a:endParaRPr>
        </a:p>
      </dgm:t>
    </dgm:pt>
    <dgm:pt modelId="{084A8D38-1DF8-42D6-882D-C3512FB0A820}">
      <dgm:prSet phldrT="[Text]" custT="1"/>
      <dgm:spPr/>
      <dgm:t>
        <a:bodyPr/>
        <a:lstStyle/>
        <a:p>
          <a:r>
            <a:rPr lang="en-CA" sz="1800">
              <a:latin typeface="+mn-lt"/>
            </a:rPr>
            <a:t>Unprovoked or persistent risk factor</a:t>
          </a:r>
        </a:p>
      </dgm:t>
    </dgm:pt>
    <dgm:pt modelId="{F5D3BDA8-23AE-45F4-861D-650929A7FF8D}" type="parTrans" cxnId="{D95C5C08-36CF-40EF-837F-2DD06270B4C8}">
      <dgm:prSet/>
      <dgm:spPr/>
      <dgm:t>
        <a:bodyPr/>
        <a:lstStyle/>
        <a:p>
          <a:endParaRPr lang="en-CA">
            <a:latin typeface="Tenorite" panose="00000500000000000000" pitchFamily="2" charset="0"/>
          </a:endParaRPr>
        </a:p>
      </dgm:t>
    </dgm:pt>
    <dgm:pt modelId="{BE488B8A-82AA-431A-B635-765A54D708A2}" type="sibTrans" cxnId="{D95C5C08-36CF-40EF-837F-2DD06270B4C8}">
      <dgm:prSet/>
      <dgm:spPr/>
      <dgm:t>
        <a:bodyPr/>
        <a:lstStyle/>
        <a:p>
          <a:endParaRPr lang="en-CA">
            <a:latin typeface="Tenorite" panose="00000500000000000000" pitchFamily="2" charset="0"/>
          </a:endParaRPr>
        </a:p>
      </dgm:t>
    </dgm:pt>
    <dgm:pt modelId="{A6E5E3B3-9A1C-471C-8054-08FD7CD57863}">
      <dgm:prSet custT="1"/>
      <dgm:spPr/>
      <dgm:t>
        <a:bodyPr/>
        <a:lstStyle/>
        <a:p>
          <a:r>
            <a:rPr lang="en-CA" sz="1800">
              <a:latin typeface="+mn-lt"/>
            </a:rPr>
            <a:t>Chronic provoking risk factor</a:t>
          </a:r>
        </a:p>
      </dgm:t>
    </dgm:pt>
    <dgm:pt modelId="{92A0BE91-EE37-429A-B39F-F4649434EFB6}" type="parTrans" cxnId="{BBE72370-C92F-4DE8-972C-FDC3443C0663}">
      <dgm:prSet/>
      <dgm:spPr/>
      <dgm:t>
        <a:bodyPr/>
        <a:lstStyle/>
        <a:p>
          <a:endParaRPr lang="en-CA">
            <a:latin typeface="Tenorite" panose="00000500000000000000" pitchFamily="2" charset="0"/>
          </a:endParaRPr>
        </a:p>
      </dgm:t>
    </dgm:pt>
    <dgm:pt modelId="{DF83783E-C475-4FB0-84F7-7E92BA126877}" type="sibTrans" cxnId="{BBE72370-C92F-4DE8-972C-FDC3443C0663}">
      <dgm:prSet/>
      <dgm:spPr/>
      <dgm:t>
        <a:bodyPr/>
        <a:lstStyle/>
        <a:p>
          <a:endParaRPr lang="en-CA">
            <a:latin typeface="Tenorite" panose="00000500000000000000" pitchFamily="2" charset="0"/>
          </a:endParaRPr>
        </a:p>
      </dgm:t>
    </dgm:pt>
    <dgm:pt modelId="{E4AA6077-0AA1-4D71-B5B7-EB335A710EDD}">
      <dgm:prSet custT="1"/>
      <dgm:spPr/>
      <dgm:t>
        <a:bodyPr/>
        <a:lstStyle/>
        <a:p>
          <a:r>
            <a:rPr lang="en-CA" sz="1800">
              <a:latin typeface="+mn-lt"/>
            </a:rPr>
            <a:t>Unprovoked</a:t>
          </a:r>
        </a:p>
      </dgm:t>
    </dgm:pt>
    <dgm:pt modelId="{15F332EA-042A-4A79-9D8E-1A64E79FFE6C}" type="parTrans" cxnId="{18708D5F-162B-48A1-8952-3832FC27BBB1}">
      <dgm:prSet/>
      <dgm:spPr/>
      <dgm:t>
        <a:bodyPr/>
        <a:lstStyle/>
        <a:p>
          <a:endParaRPr lang="en-CA">
            <a:latin typeface="Tenorite" panose="00000500000000000000" pitchFamily="2" charset="0"/>
          </a:endParaRPr>
        </a:p>
      </dgm:t>
    </dgm:pt>
    <dgm:pt modelId="{64BAB116-DA30-46A1-BAA0-120ADD322C46}" type="sibTrans" cxnId="{18708D5F-162B-48A1-8952-3832FC27BBB1}">
      <dgm:prSet/>
      <dgm:spPr/>
      <dgm:t>
        <a:bodyPr/>
        <a:lstStyle/>
        <a:p>
          <a:endParaRPr lang="en-CA">
            <a:latin typeface="Tenorite" panose="00000500000000000000" pitchFamily="2" charset="0"/>
          </a:endParaRPr>
        </a:p>
      </dgm:t>
    </dgm:pt>
    <dgm:pt modelId="{7CDE5D62-3856-4F05-9A1B-4B439613F30C}">
      <dgm:prSet custT="1"/>
      <dgm:spPr/>
      <dgm:t>
        <a:bodyPr/>
        <a:lstStyle/>
        <a:p>
          <a:r>
            <a:rPr lang="en-CA" sz="1800">
              <a:latin typeface="+mn-lt"/>
            </a:rPr>
            <a:t>Transient risk factor</a:t>
          </a:r>
        </a:p>
      </dgm:t>
    </dgm:pt>
    <dgm:pt modelId="{83FE0114-617F-4D95-B5B5-9176F00B406D}" type="parTrans" cxnId="{2FB62F9D-4029-4C04-8A0E-EAFA40B854BB}">
      <dgm:prSet/>
      <dgm:spPr/>
      <dgm:t>
        <a:bodyPr/>
        <a:lstStyle/>
        <a:p>
          <a:endParaRPr lang="en-CA">
            <a:latin typeface="Tenorite" panose="00000500000000000000" pitchFamily="2" charset="0"/>
          </a:endParaRPr>
        </a:p>
      </dgm:t>
    </dgm:pt>
    <dgm:pt modelId="{B6093857-486F-486B-A977-FC24CFB6F3F4}" type="sibTrans" cxnId="{2FB62F9D-4029-4C04-8A0E-EAFA40B854BB}">
      <dgm:prSet/>
      <dgm:spPr/>
      <dgm:t>
        <a:bodyPr/>
        <a:lstStyle/>
        <a:p>
          <a:endParaRPr lang="en-CA">
            <a:latin typeface="Tenorite" panose="00000500000000000000" pitchFamily="2" charset="0"/>
          </a:endParaRPr>
        </a:p>
      </dgm:t>
    </dgm:pt>
    <dgm:pt modelId="{BBECD0C4-3482-485F-93B0-13767C3D833B}" type="pres">
      <dgm:prSet presAssocID="{0AF372E1-81EF-4831-9254-21A2D6DCC6D8}" presName="theList" presStyleCnt="0">
        <dgm:presLayoutVars>
          <dgm:dir/>
          <dgm:animLvl val="lvl"/>
          <dgm:resizeHandles val="exact"/>
        </dgm:presLayoutVars>
      </dgm:prSet>
      <dgm:spPr/>
    </dgm:pt>
    <dgm:pt modelId="{840DFB6C-751D-473F-80E3-3E303FED9ED6}" type="pres">
      <dgm:prSet presAssocID="{2A5BCB5B-E3F4-4EA0-A99C-F209E4570766}" presName="compNode" presStyleCnt="0"/>
      <dgm:spPr/>
    </dgm:pt>
    <dgm:pt modelId="{5700ED22-2050-4DAC-AEB5-2E4FF6C76302}" type="pres">
      <dgm:prSet presAssocID="{2A5BCB5B-E3F4-4EA0-A99C-F209E4570766}" presName="aNode" presStyleLbl="bgShp" presStyleIdx="0" presStyleCnt="2"/>
      <dgm:spPr/>
    </dgm:pt>
    <dgm:pt modelId="{713B3343-9A3D-485B-B134-998818BA3186}" type="pres">
      <dgm:prSet presAssocID="{2A5BCB5B-E3F4-4EA0-A99C-F209E4570766}" presName="textNode" presStyleLbl="bgShp" presStyleIdx="0" presStyleCnt="2"/>
      <dgm:spPr/>
    </dgm:pt>
    <dgm:pt modelId="{0638945D-6A5A-4233-9B9A-DB4BA834F64A}" type="pres">
      <dgm:prSet presAssocID="{2A5BCB5B-E3F4-4EA0-A99C-F209E4570766}" presName="compChildNode" presStyleCnt="0"/>
      <dgm:spPr/>
    </dgm:pt>
    <dgm:pt modelId="{EA05E7E3-D9FC-4C6F-9BAF-9B42D1147E91}" type="pres">
      <dgm:prSet presAssocID="{2A5BCB5B-E3F4-4EA0-A99C-F209E4570766}" presName="theInnerList" presStyleCnt="0"/>
      <dgm:spPr/>
    </dgm:pt>
    <dgm:pt modelId="{C64BE9ED-8E0A-4910-8412-8C1B2248DF67}" type="pres">
      <dgm:prSet presAssocID="{4E6DE5E0-0D8A-4DED-BE45-3770FB524E74}" presName="childNode" presStyleLbl="node1" presStyleIdx="0" presStyleCnt="6">
        <dgm:presLayoutVars>
          <dgm:bulletEnabled val="1"/>
        </dgm:presLayoutVars>
      </dgm:prSet>
      <dgm:spPr/>
    </dgm:pt>
    <dgm:pt modelId="{AFBF1968-AADB-432A-9007-645FBD0F6869}" type="pres">
      <dgm:prSet presAssocID="{4E6DE5E0-0D8A-4DED-BE45-3770FB524E74}" presName="aSpace2" presStyleCnt="0"/>
      <dgm:spPr/>
    </dgm:pt>
    <dgm:pt modelId="{79686EC7-9E9A-481C-AD41-36E14309ED7D}" type="pres">
      <dgm:prSet presAssocID="{66F82247-D8EC-4C07-B8B6-418CBB3473CF}" presName="childNode" presStyleLbl="node1" presStyleIdx="1" presStyleCnt="6">
        <dgm:presLayoutVars>
          <dgm:bulletEnabled val="1"/>
        </dgm:presLayoutVars>
      </dgm:prSet>
      <dgm:spPr/>
    </dgm:pt>
    <dgm:pt modelId="{71AF3F96-4B97-47A2-A978-DDC6EDC8789D}" type="pres">
      <dgm:prSet presAssocID="{66F82247-D8EC-4C07-B8B6-418CBB3473CF}" presName="aSpace2" presStyleCnt="0"/>
      <dgm:spPr/>
    </dgm:pt>
    <dgm:pt modelId="{CAB9209D-BD10-4496-9B31-6DC284D527FC}" type="pres">
      <dgm:prSet presAssocID="{084A8D38-1DF8-42D6-882D-C3512FB0A820}" presName="childNode" presStyleLbl="node1" presStyleIdx="2" presStyleCnt="6">
        <dgm:presLayoutVars>
          <dgm:bulletEnabled val="1"/>
        </dgm:presLayoutVars>
      </dgm:prSet>
      <dgm:spPr/>
    </dgm:pt>
    <dgm:pt modelId="{77297E61-A13A-43A4-BB1E-A15CF7797028}" type="pres">
      <dgm:prSet presAssocID="{2A5BCB5B-E3F4-4EA0-A99C-F209E4570766}" presName="aSpace" presStyleCnt="0"/>
      <dgm:spPr/>
    </dgm:pt>
    <dgm:pt modelId="{FDF33B6E-7466-4549-AE94-1C6A76284FB8}" type="pres">
      <dgm:prSet presAssocID="{7BF524FA-C888-4698-A0F8-B76A7EDD1030}" presName="compNode" presStyleCnt="0"/>
      <dgm:spPr/>
    </dgm:pt>
    <dgm:pt modelId="{3853C8DE-9B63-4DD8-9274-B48C1CE645E4}" type="pres">
      <dgm:prSet presAssocID="{7BF524FA-C888-4698-A0F8-B76A7EDD1030}" presName="aNode" presStyleLbl="bgShp" presStyleIdx="1" presStyleCnt="2"/>
      <dgm:spPr/>
    </dgm:pt>
    <dgm:pt modelId="{AB56FA97-F7CD-40E5-A21E-38CC55477966}" type="pres">
      <dgm:prSet presAssocID="{7BF524FA-C888-4698-A0F8-B76A7EDD1030}" presName="textNode" presStyleLbl="bgShp" presStyleIdx="1" presStyleCnt="2"/>
      <dgm:spPr/>
    </dgm:pt>
    <dgm:pt modelId="{154B5F0E-98C9-4CD5-9F01-6A5C08E36671}" type="pres">
      <dgm:prSet presAssocID="{7BF524FA-C888-4698-A0F8-B76A7EDD1030}" presName="compChildNode" presStyleCnt="0"/>
      <dgm:spPr/>
    </dgm:pt>
    <dgm:pt modelId="{4AA48A78-736E-49AB-92B3-35A38E0CB45A}" type="pres">
      <dgm:prSet presAssocID="{7BF524FA-C888-4698-A0F8-B76A7EDD1030}" presName="theInnerList" presStyleCnt="0"/>
      <dgm:spPr/>
    </dgm:pt>
    <dgm:pt modelId="{36218EC7-106A-4C91-8950-957B3F0C102B}" type="pres">
      <dgm:prSet presAssocID="{7CDE5D62-3856-4F05-9A1B-4B439613F30C}" presName="childNode" presStyleLbl="node1" presStyleIdx="3" presStyleCnt="6">
        <dgm:presLayoutVars>
          <dgm:bulletEnabled val="1"/>
        </dgm:presLayoutVars>
      </dgm:prSet>
      <dgm:spPr/>
    </dgm:pt>
    <dgm:pt modelId="{8947C9A2-AAE1-4E81-A7AE-19C0FE543553}" type="pres">
      <dgm:prSet presAssocID="{7CDE5D62-3856-4F05-9A1B-4B439613F30C}" presName="aSpace2" presStyleCnt="0"/>
      <dgm:spPr/>
    </dgm:pt>
    <dgm:pt modelId="{6C1F3836-FAD9-4AE8-B324-11FCE56E9F3F}" type="pres">
      <dgm:prSet presAssocID="{A6E5E3B3-9A1C-471C-8054-08FD7CD57863}" presName="childNode" presStyleLbl="node1" presStyleIdx="4" presStyleCnt="6">
        <dgm:presLayoutVars>
          <dgm:bulletEnabled val="1"/>
        </dgm:presLayoutVars>
      </dgm:prSet>
      <dgm:spPr/>
    </dgm:pt>
    <dgm:pt modelId="{70432DEB-8636-43D3-A0A0-B209596174E2}" type="pres">
      <dgm:prSet presAssocID="{A6E5E3B3-9A1C-471C-8054-08FD7CD57863}" presName="aSpace2" presStyleCnt="0"/>
      <dgm:spPr/>
    </dgm:pt>
    <dgm:pt modelId="{9895AD9C-6687-40BC-933D-E2EBE8925CD1}" type="pres">
      <dgm:prSet presAssocID="{E4AA6077-0AA1-4D71-B5B7-EB335A710EDD}" presName="childNode" presStyleLbl="node1" presStyleIdx="5" presStyleCnt="6">
        <dgm:presLayoutVars>
          <dgm:bulletEnabled val="1"/>
        </dgm:presLayoutVars>
      </dgm:prSet>
      <dgm:spPr/>
    </dgm:pt>
  </dgm:ptLst>
  <dgm:cxnLst>
    <dgm:cxn modelId="{1A641801-0554-4E46-BAC0-EEFD2F4A6FA9}" srcId="{0AF372E1-81EF-4831-9254-21A2D6DCC6D8}" destId="{7BF524FA-C888-4698-A0F8-B76A7EDD1030}" srcOrd="1" destOrd="0" parTransId="{6BA7CE48-0948-4AB7-A0C9-88B060FE99D9}" sibTransId="{41F3F2B5-4EDA-458D-982C-5CD8C658A708}"/>
    <dgm:cxn modelId="{D95C5C08-36CF-40EF-837F-2DD06270B4C8}" srcId="{2A5BCB5B-E3F4-4EA0-A99C-F209E4570766}" destId="{084A8D38-1DF8-42D6-882D-C3512FB0A820}" srcOrd="2" destOrd="0" parTransId="{F5D3BDA8-23AE-45F4-861D-650929A7FF8D}" sibTransId="{BE488B8A-82AA-431A-B635-765A54D708A2}"/>
    <dgm:cxn modelId="{B730C01A-1A12-41DF-955F-28866E80F6DB}" type="presOf" srcId="{7BF524FA-C888-4698-A0F8-B76A7EDD1030}" destId="{3853C8DE-9B63-4DD8-9274-B48C1CE645E4}" srcOrd="0" destOrd="0" presId="urn:microsoft.com/office/officeart/2005/8/layout/lProcess2"/>
    <dgm:cxn modelId="{B224271E-0F1A-4B91-9442-EA15CC3F9F46}" srcId="{0AF372E1-81EF-4831-9254-21A2D6DCC6D8}" destId="{2A5BCB5B-E3F4-4EA0-A99C-F209E4570766}" srcOrd="0" destOrd="0" parTransId="{25443E90-2BE9-4A1C-A815-EA3DCDE3E983}" sibTransId="{E22D18F3-4D47-4F69-9F94-7082629EFF45}"/>
    <dgm:cxn modelId="{BB832C1F-F864-4592-9F00-DEE482E04B4B}" type="presOf" srcId="{66F82247-D8EC-4C07-B8B6-418CBB3473CF}" destId="{79686EC7-9E9A-481C-AD41-36E14309ED7D}" srcOrd="0" destOrd="0" presId="urn:microsoft.com/office/officeart/2005/8/layout/lProcess2"/>
    <dgm:cxn modelId="{B6CAE840-0CBF-4F16-9EF4-43A6E540CCAE}" type="presOf" srcId="{084A8D38-1DF8-42D6-882D-C3512FB0A820}" destId="{CAB9209D-BD10-4496-9B31-6DC284D527FC}" srcOrd="0" destOrd="0" presId="urn:microsoft.com/office/officeart/2005/8/layout/lProcess2"/>
    <dgm:cxn modelId="{18708D5F-162B-48A1-8952-3832FC27BBB1}" srcId="{7BF524FA-C888-4698-A0F8-B76A7EDD1030}" destId="{E4AA6077-0AA1-4D71-B5B7-EB335A710EDD}" srcOrd="2" destOrd="0" parTransId="{15F332EA-042A-4A79-9D8E-1A64E79FFE6C}" sibTransId="{64BAB116-DA30-46A1-BAA0-120ADD322C46}"/>
    <dgm:cxn modelId="{F0DA1A62-DFB7-46B1-BD6F-358F7EF08559}" type="presOf" srcId="{7CDE5D62-3856-4F05-9A1B-4B439613F30C}" destId="{36218EC7-106A-4C91-8950-957B3F0C102B}" srcOrd="0" destOrd="0" presId="urn:microsoft.com/office/officeart/2005/8/layout/lProcess2"/>
    <dgm:cxn modelId="{46C94242-28BC-4DA4-9990-9CB6F6967B1F}" type="presOf" srcId="{0AF372E1-81EF-4831-9254-21A2D6DCC6D8}" destId="{BBECD0C4-3482-485F-93B0-13767C3D833B}" srcOrd="0" destOrd="0" presId="urn:microsoft.com/office/officeart/2005/8/layout/lProcess2"/>
    <dgm:cxn modelId="{54672067-194F-49BF-B03E-5A1A4E10CADB}" type="presOf" srcId="{A6E5E3B3-9A1C-471C-8054-08FD7CD57863}" destId="{6C1F3836-FAD9-4AE8-B324-11FCE56E9F3F}" srcOrd="0" destOrd="0" presId="urn:microsoft.com/office/officeart/2005/8/layout/lProcess2"/>
    <dgm:cxn modelId="{1978166F-50BC-466F-9F94-BC0A57F68E5E}" type="presOf" srcId="{4E6DE5E0-0D8A-4DED-BE45-3770FB524E74}" destId="{C64BE9ED-8E0A-4910-8412-8C1B2248DF67}" srcOrd="0" destOrd="0" presId="urn:microsoft.com/office/officeart/2005/8/layout/lProcess2"/>
    <dgm:cxn modelId="{BBE72370-C92F-4DE8-972C-FDC3443C0663}" srcId="{7BF524FA-C888-4698-A0F8-B76A7EDD1030}" destId="{A6E5E3B3-9A1C-471C-8054-08FD7CD57863}" srcOrd="1" destOrd="0" parTransId="{92A0BE91-EE37-429A-B39F-F4649434EFB6}" sibTransId="{DF83783E-C475-4FB0-84F7-7E92BA126877}"/>
    <dgm:cxn modelId="{CA147F58-378D-4EDC-9E8C-F20FBF81E41F}" type="presOf" srcId="{2A5BCB5B-E3F4-4EA0-A99C-F209E4570766}" destId="{5700ED22-2050-4DAC-AEB5-2E4FF6C76302}" srcOrd="0" destOrd="0" presId="urn:microsoft.com/office/officeart/2005/8/layout/lProcess2"/>
    <dgm:cxn modelId="{88108959-7563-48B5-B13E-6E87B52E91D1}" srcId="{2A5BCB5B-E3F4-4EA0-A99C-F209E4570766}" destId="{66F82247-D8EC-4C07-B8B6-418CBB3473CF}" srcOrd="1" destOrd="0" parTransId="{FE3F8137-DAE4-43DE-9AF8-5F31CA07B690}" sibTransId="{36C17400-A5F6-4F2A-8F6B-41EA94F52C7B}"/>
    <dgm:cxn modelId="{23AC2785-B907-461D-B66A-F35AB715DF7E}" type="presOf" srcId="{2A5BCB5B-E3F4-4EA0-A99C-F209E4570766}" destId="{713B3343-9A3D-485B-B134-998818BA3186}" srcOrd="1" destOrd="0" presId="urn:microsoft.com/office/officeart/2005/8/layout/lProcess2"/>
    <dgm:cxn modelId="{B755E896-12C7-4C4C-8FD5-B96D9B158060}" srcId="{2A5BCB5B-E3F4-4EA0-A99C-F209E4570766}" destId="{4E6DE5E0-0D8A-4DED-BE45-3770FB524E74}" srcOrd="0" destOrd="0" parTransId="{EE3E4CE4-AB69-4F27-9CDA-3B782FEF9B94}" sibTransId="{6B18B6BD-A938-42CD-A858-F566A7EC376F}"/>
    <dgm:cxn modelId="{2FB62F9D-4029-4C04-8A0E-EAFA40B854BB}" srcId="{7BF524FA-C888-4698-A0F8-B76A7EDD1030}" destId="{7CDE5D62-3856-4F05-9A1B-4B439613F30C}" srcOrd="0" destOrd="0" parTransId="{83FE0114-617F-4D95-B5B5-9176F00B406D}" sibTransId="{B6093857-486F-486B-A977-FC24CFB6F3F4}"/>
    <dgm:cxn modelId="{7C8C64AB-9871-4A20-952B-0B8807FA7B31}" type="presOf" srcId="{7BF524FA-C888-4698-A0F8-B76A7EDD1030}" destId="{AB56FA97-F7CD-40E5-A21E-38CC55477966}" srcOrd="1" destOrd="0" presId="urn:microsoft.com/office/officeart/2005/8/layout/lProcess2"/>
    <dgm:cxn modelId="{4987C3EA-12D3-40D4-98AB-93F71CB599A0}" type="presOf" srcId="{E4AA6077-0AA1-4D71-B5B7-EB335A710EDD}" destId="{9895AD9C-6687-40BC-933D-E2EBE8925CD1}" srcOrd="0" destOrd="0" presId="urn:microsoft.com/office/officeart/2005/8/layout/lProcess2"/>
    <dgm:cxn modelId="{7F565447-DFAC-4F61-8CD4-92C1A9896847}" type="presParOf" srcId="{BBECD0C4-3482-485F-93B0-13767C3D833B}" destId="{840DFB6C-751D-473F-80E3-3E303FED9ED6}" srcOrd="0" destOrd="0" presId="urn:microsoft.com/office/officeart/2005/8/layout/lProcess2"/>
    <dgm:cxn modelId="{20F66F17-21D7-4F16-8847-97A799AC56F0}" type="presParOf" srcId="{840DFB6C-751D-473F-80E3-3E303FED9ED6}" destId="{5700ED22-2050-4DAC-AEB5-2E4FF6C76302}" srcOrd="0" destOrd="0" presId="urn:microsoft.com/office/officeart/2005/8/layout/lProcess2"/>
    <dgm:cxn modelId="{501A58DA-E851-44B5-89CE-FFE12BD6C3D6}" type="presParOf" srcId="{840DFB6C-751D-473F-80E3-3E303FED9ED6}" destId="{713B3343-9A3D-485B-B134-998818BA3186}" srcOrd="1" destOrd="0" presId="urn:microsoft.com/office/officeart/2005/8/layout/lProcess2"/>
    <dgm:cxn modelId="{B24A5433-76E6-4A7C-89F4-AC9E12A09C95}" type="presParOf" srcId="{840DFB6C-751D-473F-80E3-3E303FED9ED6}" destId="{0638945D-6A5A-4233-9B9A-DB4BA834F64A}" srcOrd="2" destOrd="0" presId="urn:microsoft.com/office/officeart/2005/8/layout/lProcess2"/>
    <dgm:cxn modelId="{6B2F7F79-CF1C-4C13-8B56-A78368D39657}" type="presParOf" srcId="{0638945D-6A5A-4233-9B9A-DB4BA834F64A}" destId="{EA05E7E3-D9FC-4C6F-9BAF-9B42D1147E91}" srcOrd="0" destOrd="0" presId="urn:microsoft.com/office/officeart/2005/8/layout/lProcess2"/>
    <dgm:cxn modelId="{9356B0CA-962F-4256-A6EE-1AF24A71AE43}" type="presParOf" srcId="{EA05E7E3-D9FC-4C6F-9BAF-9B42D1147E91}" destId="{C64BE9ED-8E0A-4910-8412-8C1B2248DF67}" srcOrd="0" destOrd="0" presId="urn:microsoft.com/office/officeart/2005/8/layout/lProcess2"/>
    <dgm:cxn modelId="{44E456B6-E60A-4911-A760-4B9CBBD0858F}" type="presParOf" srcId="{EA05E7E3-D9FC-4C6F-9BAF-9B42D1147E91}" destId="{AFBF1968-AADB-432A-9007-645FBD0F6869}" srcOrd="1" destOrd="0" presId="urn:microsoft.com/office/officeart/2005/8/layout/lProcess2"/>
    <dgm:cxn modelId="{2DF2A308-286B-43FB-BA99-CB8D13F0B527}" type="presParOf" srcId="{EA05E7E3-D9FC-4C6F-9BAF-9B42D1147E91}" destId="{79686EC7-9E9A-481C-AD41-36E14309ED7D}" srcOrd="2" destOrd="0" presId="urn:microsoft.com/office/officeart/2005/8/layout/lProcess2"/>
    <dgm:cxn modelId="{E518A8DD-1FE9-4234-B585-3093971A3D38}" type="presParOf" srcId="{EA05E7E3-D9FC-4C6F-9BAF-9B42D1147E91}" destId="{71AF3F96-4B97-47A2-A978-DDC6EDC8789D}" srcOrd="3" destOrd="0" presId="urn:microsoft.com/office/officeart/2005/8/layout/lProcess2"/>
    <dgm:cxn modelId="{92530970-8217-4810-8C74-BF81FD147110}" type="presParOf" srcId="{EA05E7E3-D9FC-4C6F-9BAF-9B42D1147E91}" destId="{CAB9209D-BD10-4496-9B31-6DC284D527FC}" srcOrd="4" destOrd="0" presId="urn:microsoft.com/office/officeart/2005/8/layout/lProcess2"/>
    <dgm:cxn modelId="{AC74E7B0-FDC1-48AA-A56B-A2A6F485C3FD}" type="presParOf" srcId="{BBECD0C4-3482-485F-93B0-13767C3D833B}" destId="{77297E61-A13A-43A4-BB1E-A15CF7797028}" srcOrd="1" destOrd="0" presId="urn:microsoft.com/office/officeart/2005/8/layout/lProcess2"/>
    <dgm:cxn modelId="{7F02D9F4-1C26-4C31-9FA5-4F2605058B80}" type="presParOf" srcId="{BBECD0C4-3482-485F-93B0-13767C3D833B}" destId="{FDF33B6E-7466-4549-AE94-1C6A76284FB8}" srcOrd="2" destOrd="0" presId="urn:microsoft.com/office/officeart/2005/8/layout/lProcess2"/>
    <dgm:cxn modelId="{C2C872F2-3735-4E68-818F-DAD8CD0BF56E}" type="presParOf" srcId="{FDF33B6E-7466-4549-AE94-1C6A76284FB8}" destId="{3853C8DE-9B63-4DD8-9274-B48C1CE645E4}" srcOrd="0" destOrd="0" presId="urn:microsoft.com/office/officeart/2005/8/layout/lProcess2"/>
    <dgm:cxn modelId="{2AB35073-4D67-44BF-B169-98974F80BBEB}" type="presParOf" srcId="{FDF33B6E-7466-4549-AE94-1C6A76284FB8}" destId="{AB56FA97-F7CD-40E5-A21E-38CC55477966}" srcOrd="1" destOrd="0" presId="urn:microsoft.com/office/officeart/2005/8/layout/lProcess2"/>
    <dgm:cxn modelId="{68189CF4-A47A-497A-8B7F-C78A0290FB76}" type="presParOf" srcId="{FDF33B6E-7466-4549-AE94-1C6A76284FB8}" destId="{154B5F0E-98C9-4CD5-9F01-6A5C08E36671}" srcOrd="2" destOrd="0" presId="urn:microsoft.com/office/officeart/2005/8/layout/lProcess2"/>
    <dgm:cxn modelId="{86E9C704-6317-4D24-ADD3-CA2E62544709}" type="presParOf" srcId="{154B5F0E-98C9-4CD5-9F01-6A5C08E36671}" destId="{4AA48A78-736E-49AB-92B3-35A38E0CB45A}" srcOrd="0" destOrd="0" presId="urn:microsoft.com/office/officeart/2005/8/layout/lProcess2"/>
    <dgm:cxn modelId="{DC7646AD-B9EC-4512-BBA9-D32D203C3956}" type="presParOf" srcId="{4AA48A78-736E-49AB-92B3-35A38E0CB45A}" destId="{36218EC7-106A-4C91-8950-957B3F0C102B}" srcOrd="0" destOrd="0" presId="urn:microsoft.com/office/officeart/2005/8/layout/lProcess2"/>
    <dgm:cxn modelId="{BA5A3554-3A3B-4409-AE05-A7359C7FFF31}" type="presParOf" srcId="{4AA48A78-736E-49AB-92B3-35A38E0CB45A}" destId="{8947C9A2-AAE1-4E81-A7AE-19C0FE543553}" srcOrd="1" destOrd="0" presId="urn:microsoft.com/office/officeart/2005/8/layout/lProcess2"/>
    <dgm:cxn modelId="{0B92FF51-8E7A-4402-98FB-3080D02A097B}" type="presParOf" srcId="{4AA48A78-736E-49AB-92B3-35A38E0CB45A}" destId="{6C1F3836-FAD9-4AE8-B324-11FCE56E9F3F}" srcOrd="2" destOrd="0" presId="urn:microsoft.com/office/officeart/2005/8/layout/lProcess2"/>
    <dgm:cxn modelId="{CEF436CB-F1AE-4FF9-990A-506C5113A560}" type="presParOf" srcId="{4AA48A78-736E-49AB-92B3-35A38E0CB45A}" destId="{70432DEB-8636-43D3-A0A0-B209596174E2}" srcOrd="3" destOrd="0" presId="urn:microsoft.com/office/officeart/2005/8/layout/lProcess2"/>
    <dgm:cxn modelId="{636DBB80-A9B1-46B6-BB6A-669AD0C4FA7C}" type="presParOf" srcId="{4AA48A78-736E-49AB-92B3-35A38E0CB45A}" destId="{9895AD9C-6687-40BC-933D-E2EBE8925CD1}" srcOrd="4"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633A84B-E351-4535-9040-59A811465B57}" type="doc">
      <dgm:prSet loTypeId="urn:microsoft.com/office/officeart/2005/8/layout/hierarchy2" loCatId="hierarchy" qsTypeId="urn:microsoft.com/office/officeart/2005/8/quickstyle/simple1" qsCatId="simple" csTypeId="urn:microsoft.com/office/officeart/2005/8/colors/accent0_3" csCatId="mainScheme" phldr="1"/>
      <dgm:spPr/>
      <dgm:t>
        <a:bodyPr/>
        <a:lstStyle/>
        <a:p>
          <a:endParaRPr lang="en-US"/>
        </a:p>
      </dgm:t>
    </dgm:pt>
    <dgm:pt modelId="{6AA39C18-4338-478A-B1DD-2C53CF08CB6A}">
      <dgm:prSet phldrT="[Text]" custT="1"/>
      <dgm:spPr/>
      <dgm:t>
        <a:bodyPr/>
        <a:lstStyle/>
        <a:p>
          <a:pPr>
            <a:lnSpc>
              <a:spcPct val="100000"/>
            </a:lnSpc>
          </a:pPr>
          <a:r>
            <a:rPr lang="en-US" sz="2000">
              <a:latin typeface="+mn-lt"/>
              <a:cs typeface="Segoe UI" panose="020B0502040204020203" pitchFamily="34" charset="0"/>
            </a:rPr>
            <a:t>In patients offered extended-phase anticoagulation…</a:t>
          </a:r>
        </a:p>
      </dgm:t>
    </dgm:pt>
    <dgm:pt modelId="{0710DB6C-4100-49A6-80CC-B29CC491F8ED}" type="parTrans" cxnId="{6F2FA069-BCE4-4018-80CA-89C93C07E37A}">
      <dgm:prSet/>
      <dgm:spPr/>
      <dgm:t>
        <a:bodyPr/>
        <a:lstStyle/>
        <a:p>
          <a:endParaRPr lang="en-US">
            <a:latin typeface="Tenorite" panose="00000500000000000000" pitchFamily="2" charset="0"/>
            <a:cs typeface="Segoe UI" panose="020B0502040204020203" pitchFamily="34" charset="0"/>
          </a:endParaRPr>
        </a:p>
      </dgm:t>
    </dgm:pt>
    <dgm:pt modelId="{2E3D42EF-1D1A-4485-B248-2541C4565195}" type="sibTrans" cxnId="{6F2FA069-BCE4-4018-80CA-89C93C07E37A}">
      <dgm:prSet/>
      <dgm:spPr/>
      <dgm:t>
        <a:bodyPr/>
        <a:lstStyle/>
        <a:p>
          <a:endParaRPr lang="en-US">
            <a:latin typeface="Tenorite" panose="00000500000000000000" pitchFamily="2" charset="0"/>
            <a:cs typeface="Segoe UI" panose="020B0502040204020203" pitchFamily="34" charset="0"/>
          </a:endParaRPr>
        </a:p>
      </dgm:t>
    </dgm:pt>
    <dgm:pt modelId="{41BF3581-D634-4BFA-8C3F-0D77E3A3EA49}">
      <dgm:prSet phldrT="[Text]" custT="1"/>
      <dgm:spPr/>
      <dgm:t>
        <a:bodyPr/>
        <a:lstStyle/>
        <a:p>
          <a:pPr>
            <a:lnSpc>
              <a:spcPct val="100000"/>
            </a:lnSpc>
          </a:pPr>
          <a:r>
            <a:rPr lang="en-US" sz="2000">
              <a:latin typeface="+mn-lt"/>
              <a:cs typeface="Segoe UI" panose="020B0502040204020203" pitchFamily="34" charset="0"/>
            </a:rPr>
            <a:t>Suggest the use of </a:t>
          </a:r>
          <a:r>
            <a:rPr lang="en-US" sz="2000" b="0">
              <a:latin typeface="+mn-lt"/>
              <a:cs typeface="Segoe UI" panose="020B0502040204020203" pitchFamily="34" charset="0"/>
            </a:rPr>
            <a:t>reduced-dose apixaban or rivaroxaban </a:t>
          </a:r>
          <a:r>
            <a:rPr lang="en-US" sz="2000">
              <a:latin typeface="+mn-lt"/>
              <a:cs typeface="Segoe UI" panose="020B0502040204020203" pitchFamily="34" charset="0"/>
            </a:rPr>
            <a:t>over full-dose apixaban or rivaroxaban </a:t>
          </a:r>
        </a:p>
        <a:p>
          <a:pPr>
            <a:lnSpc>
              <a:spcPct val="100000"/>
            </a:lnSpc>
          </a:pPr>
          <a:r>
            <a:rPr lang="en-US" sz="1600" i="1">
              <a:latin typeface="+mn-lt"/>
              <a:cs typeface="Segoe UI" panose="020B0502040204020203" pitchFamily="34" charset="0"/>
            </a:rPr>
            <a:t>Weak recommendation, very low-certainty evidence </a:t>
          </a:r>
        </a:p>
      </dgm:t>
    </dgm:pt>
    <dgm:pt modelId="{BEF4D11B-2709-4734-8511-1E06DC601C42}" type="parTrans" cxnId="{0DD7FD44-B098-4FEC-98B3-EE93657631A8}">
      <dgm:prSet/>
      <dgm:spPr>
        <a:ln w="38100">
          <a:solidFill>
            <a:srgbClr val="44546A"/>
          </a:solidFill>
          <a:headEnd type="none" w="med" len="med"/>
          <a:tailEnd type="triangle" w="med" len="med"/>
        </a:ln>
      </dgm:spPr>
      <dgm:t>
        <a:bodyPr/>
        <a:lstStyle/>
        <a:p>
          <a:endParaRPr lang="en-US">
            <a:latin typeface="Tenorite" panose="00000500000000000000" pitchFamily="2" charset="0"/>
            <a:cs typeface="Segoe UI" panose="020B0502040204020203" pitchFamily="34" charset="0"/>
          </a:endParaRPr>
        </a:p>
      </dgm:t>
    </dgm:pt>
    <dgm:pt modelId="{247DF489-2E3E-4DF1-889E-2F2D5EB975E8}" type="sibTrans" cxnId="{0DD7FD44-B098-4FEC-98B3-EE93657631A8}">
      <dgm:prSet/>
      <dgm:spPr/>
      <dgm:t>
        <a:bodyPr/>
        <a:lstStyle/>
        <a:p>
          <a:endParaRPr lang="en-US">
            <a:latin typeface="Tenorite" panose="00000500000000000000" pitchFamily="2" charset="0"/>
            <a:cs typeface="Segoe UI" panose="020B0502040204020203" pitchFamily="34" charset="0"/>
          </a:endParaRPr>
        </a:p>
      </dgm:t>
    </dgm:pt>
    <dgm:pt modelId="{6702A2FA-AAF5-4D97-B101-9656AA71BCA3}" type="pres">
      <dgm:prSet presAssocID="{E633A84B-E351-4535-9040-59A811465B57}" presName="diagram" presStyleCnt="0">
        <dgm:presLayoutVars>
          <dgm:chPref val="1"/>
          <dgm:dir/>
          <dgm:animOne val="branch"/>
          <dgm:animLvl val="lvl"/>
          <dgm:resizeHandles val="exact"/>
        </dgm:presLayoutVars>
      </dgm:prSet>
      <dgm:spPr/>
    </dgm:pt>
    <dgm:pt modelId="{2268B4B0-B5C5-46D3-AC1A-E49DB776262C}" type="pres">
      <dgm:prSet presAssocID="{6AA39C18-4338-478A-B1DD-2C53CF08CB6A}" presName="root1" presStyleCnt="0"/>
      <dgm:spPr/>
    </dgm:pt>
    <dgm:pt modelId="{9A4FAF93-CEB7-49CF-AC33-BB43B81DCCA0}" type="pres">
      <dgm:prSet presAssocID="{6AA39C18-4338-478A-B1DD-2C53CF08CB6A}" presName="LevelOneTextNode" presStyleLbl="node0" presStyleIdx="0" presStyleCnt="1" custScaleX="82670" custLinFactNeighborX="12291" custLinFactNeighborY="-931">
        <dgm:presLayoutVars>
          <dgm:chPref val="3"/>
        </dgm:presLayoutVars>
      </dgm:prSet>
      <dgm:spPr/>
    </dgm:pt>
    <dgm:pt modelId="{25E304DA-F575-49F1-B21D-8D8330103F36}" type="pres">
      <dgm:prSet presAssocID="{6AA39C18-4338-478A-B1DD-2C53CF08CB6A}" presName="level2hierChild" presStyleCnt="0"/>
      <dgm:spPr/>
    </dgm:pt>
    <dgm:pt modelId="{348D222C-4776-408B-837A-F276313DEB97}" type="pres">
      <dgm:prSet presAssocID="{BEF4D11B-2709-4734-8511-1E06DC601C42}" presName="conn2-1" presStyleLbl="parChTrans1D2" presStyleIdx="0" presStyleCnt="1"/>
      <dgm:spPr/>
    </dgm:pt>
    <dgm:pt modelId="{362CAE3A-50C5-4639-8967-FA8B89384986}" type="pres">
      <dgm:prSet presAssocID="{BEF4D11B-2709-4734-8511-1E06DC601C42}" presName="connTx" presStyleLbl="parChTrans1D2" presStyleIdx="0" presStyleCnt="1"/>
      <dgm:spPr/>
    </dgm:pt>
    <dgm:pt modelId="{A5ED20E5-00F8-472E-9F54-B28975CF10AB}" type="pres">
      <dgm:prSet presAssocID="{41BF3581-D634-4BFA-8C3F-0D77E3A3EA49}" presName="root2" presStyleCnt="0"/>
      <dgm:spPr/>
    </dgm:pt>
    <dgm:pt modelId="{F1941CA4-826F-4C7A-9070-7BBFB20C3B54}" type="pres">
      <dgm:prSet presAssocID="{41BF3581-D634-4BFA-8C3F-0D77E3A3EA49}" presName="LevelTwoTextNode" presStyleLbl="node2" presStyleIdx="0" presStyleCnt="1" custLinFactNeighborX="-12456" custLinFactNeighborY="-931">
        <dgm:presLayoutVars>
          <dgm:chPref val="3"/>
        </dgm:presLayoutVars>
      </dgm:prSet>
      <dgm:spPr/>
    </dgm:pt>
    <dgm:pt modelId="{A24EB866-F2EE-4549-BE02-0CA0B3A1017C}" type="pres">
      <dgm:prSet presAssocID="{41BF3581-D634-4BFA-8C3F-0D77E3A3EA49}" presName="level3hierChild" presStyleCnt="0"/>
      <dgm:spPr/>
    </dgm:pt>
  </dgm:ptLst>
  <dgm:cxnLst>
    <dgm:cxn modelId="{AE2D2705-9890-481C-ABC4-A7DADE1A1E47}" type="presOf" srcId="{41BF3581-D634-4BFA-8C3F-0D77E3A3EA49}" destId="{F1941CA4-826F-4C7A-9070-7BBFB20C3B54}" srcOrd="0" destOrd="0" presId="urn:microsoft.com/office/officeart/2005/8/layout/hierarchy2"/>
    <dgm:cxn modelId="{FB2ADD35-CC78-40A4-8CB5-0253238DB527}" type="presOf" srcId="{6AA39C18-4338-478A-B1DD-2C53CF08CB6A}" destId="{9A4FAF93-CEB7-49CF-AC33-BB43B81DCCA0}" srcOrd="0" destOrd="0" presId="urn:microsoft.com/office/officeart/2005/8/layout/hierarchy2"/>
    <dgm:cxn modelId="{0DD7FD44-B098-4FEC-98B3-EE93657631A8}" srcId="{6AA39C18-4338-478A-B1DD-2C53CF08CB6A}" destId="{41BF3581-D634-4BFA-8C3F-0D77E3A3EA49}" srcOrd="0" destOrd="0" parTransId="{BEF4D11B-2709-4734-8511-1E06DC601C42}" sibTransId="{247DF489-2E3E-4DF1-889E-2F2D5EB975E8}"/>
    <dgm:cxn modelId="{6F2FA069-BCE4-4018-80CA-89C93C07E37A}" srcId="{E633A84B-E351-4535-9040-59A811465B57}" destId="{6AA39C18-4338-478A-B1DD-2C53CF08CB6A}" srcOrd="0" destOrd="0" parTransId="{0710DB6C-4100-49A6-80CC-B29CC491F8ED}" sibTransId="{2E3D42EF-1D1A-4485-B248-2541C4565195}"/>
    <dgm:cxn modelId="{D82046CF-0E32-4C5F-AFB3-04BA48A5657F}" type="presOf" srcId="{E633A84B-E351-4535-9040-59A811465B57}" destId="{6702A2FA-AAF5-4D97-B101-9656AA71BCA3}" srcOrd="0" destOrd="0" presId="urn:microsoft.com/office/officeart/2005/8/layout/hierarchy2"/>
    <dgm:cxn modelId="{72C496E4-2CB9-4086-BFD5-2A7CAED0F5A7}" type="presOf" srcId="{BEF4D11B-2709-4734-8511-1E06DC601C42}" destId="{348D222C-4776-408B-837A-F276313DEB97}" srcOrd="0" destOrd="0" presId="urn:microsoft.com/office/officeart/2005/8/layout/hierarchy2"/>
    <dgm:cxn modelId="{592EA3EB-8C8D-4A1C-AD27-028D6F85A8F8}" type="presOf" srcId="{BEF4D11B-2709-4734-8511-1E06DC601C42}" destId="{362CAE3A-50C5-4639-8967-FA8B89384986}" srcOrd="1" destOrd="0" presId="urn:microsoft.com/office/officeart/2005/8/layout/hierarchy2"/>
    <dgm:cxn modelId="{FCC0006B-DFBF-408D-AE4A-8A3E75A4470F}" type="presParOf" srcId="{6702A2FA-AAF5-4D97-B101-9656AA71BCA3}" destId="{2268B4B0-B5C5-46D3-AC1A-E49DB776262C}" srcOrd="0" destOrd="0" presId="urn:microsoft.com/office/officeart/2005/8/layout/hierarchy2"/>
    <dgm:cxn modelId="{76C4D0BF-BB56-45DF-B2AE-6BA62D522EB3}" type="presParOf" srcId="{2268B4B0-B5C5-46D3-AC1A-E49DB776262C}" destId="{9A4FAF93-CEB7-49CF-AC33-BB43B81DCCA0}" srcOrd="0" destOrd="0" presId="urn:microsoft.com/office/officeart/2005/8/layout/hierarchy2"/>
    <dgm:cxn modelId="{2DBFB009-DE56-45C8-880F-D59CA40A1F61}" type="presParOf" srcId="{2268B4B0-B5C5-46D3-AC1A-E49DB776262C}" destId="{25E304DA-F575-49F1-B21D-8D8330103F36}" srcOrd="1" destOrd="0" presId="urn:microsoft.com/office/officeart/2005/8/layout/hierarchy2"/>
    <dgm:cxn modelId="{8FD3AE41-4DD8-4075-9129-F3084289E767}" type="presParOf" srcId="{25E304DA-F575-49F1-B21D-8D8330103F36}" destId="{348D222C-4776-408B-837A-F276313DEB97}" srcOrd="0" destOrd="0" presId="urn:microsoft.com/office/officeart/2005/8/layout/hierarchy2"/>
    <dgm:cxn modelId="{9BE88570-0FE0-46C2-BF42-88DC3386EE59}" type="presParOf" srcId="{348D222C-4776-408B-837A-F276313DEB97}" destId="{362CAE3A-50C5-4639-8967-FA8B89384986}" srcOrd="0" destOrd="0" presId="urn:microsoft.com/office/officeart/2005/8/layout/hierarchy2"/>
    <dgm:cxn modelId="{B2545612-6324-4DDB-B17D-75D5399B514D}" type="presParOf" srcId="{25E304DA-F575-49F1-B21D-8D8330103F36}" destId="{A5ED20E5-00F8-472E-9F54-B28975CF10AB}" srcOrd="1" destOrd="0" presId="urn:microsoft.com/office/officeart/2005/8/layout/hierarchy2"/>
    <dgm:cxn modelId="{1B00249F-2D9E-4159-AA99-71E3079F9C0E}" type="presParOf" srcId="{A5ED20E5-00F8-472E-9F54-B28975CF10AB}" destId="{F1941CA4-826F-4C7A-9070-7BBFB20C3B54}" srcOrd="0" destOrd="0" presId="urn:microsoft.com/office/officeart/2005/8/layout/hierarchy2"/>
    <dgm:cxn modelId="{9D003889-EB01-4845-9D1F-DFF472C4F47E}" type="presParOf" srcId="{A5ED20E5-00F8-472E-9F54-B28975CF10AB}" destId="{A24EB866-F2EE-4549-BE02-0CA0B3A1017C}"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F280DF-12DD-4015-89FD-701E74CAD8BA}">
      <dsp:nvSpPr>
        <dsp:cNvPr id="0" name=""/>
        <dsp:cNvSpPr/>
      </dsp:nvSpPr>
      <dsp:spPr>
        <a:xfrm>
          <a:off x="1531" y="801012"/>
          <a:ext cx="3554515" cy="1609920"/>
        </a:xfrm>
        <a:prstGeom prst="rect">
          <a:avLst/>
        </a:prstGeom>
        <a:solidFill>
          <a:sysClr val="window" lastClr="FFFFFF">
            <a:hueOff val="0"/>
            <a:satOff val="0"/>
            <a:lumOff val="0"/>
            <a:alphaOff val="0"/>
          </a:sysClr>
        </a:solid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marL="0" lvl="0" indent="0" algn="l" defTabSz="977900">
            <a:lnSpc>
              <a:spcPct val="100000"/>
            </a:lnSpc>
            <a:spcBef>
              <a:spcPct val="0"/>
            </a:spcBef>
            <a:spcAft>
              <a:spcPct val="35000"/>
            </a:spcAft>
            <a:buNone/>
          </a:pPr>
          <a:r>
            <a:rPr lang="en-CA" sz="2200" b="1" kern="1200" dirty="0">
              <a:solidFill>
                <a:sysClr val="windowText" lastClr="000000">
                  <a:hueOff val="0"/>
                  <a:satOff val="0"/>
                  <a:lumOff val="0"/>
                  <a:alphaOff val="0"/>
                </a:sysClr>
              </a:solidFill>
              <a:latin typeface="+mn-lt"/>
              <a:ea typeface="+mn-ea"/>
              <a:cs typeface="+mn-cs"/>
            </a:rPr>
            <a:t>Medical History</a:t>
          </a:r>
        </a:p>
        <a:p>
          <a:pPr marL="171450" lvl="1" indent="-171450" algn="l" defTabSz="755650" eaLnBrk="1" latinLnBrk="0">
            <a:lnSpc>
              <a:spcPct val="100000"/>
            </a:lnSpc>
            <a:spcBef>
              <a:spcPct val="0"/>
            </a:spcBef>
            <a:spcAft>
              <a:spcPct val="15000"/>
            </a:spcAft>
            <a:buChar char="•"/>
          </a:pPr>
          <a:r>
            <a:rPr lang="en-CA" sz="1700" kern="1200" dirty="0">
              <a:solidFill>
                <a:sysClr val="windowText" lastClr="000000">
                  <a:hueOff val="0"/>
                  <a:satOff val="0"/>
                  <a:lumOff val="0"/>
                  <a:alphaOff val="0"/>
                </a:sysClr>
              </a:solidFill>
              <a:latin typeface="+mn-lt"/>
              <a:ea typeface="+mn-ea"/>
              <a:cs typeface="+mn-cs"/>
            </a:rPr>
            <a:t>Hypertension, dyslipidemia, osteoarthritis, cholecystectomy</a:t>
          </a:r>
        </a:p>
        <a:p>
          <a:pPr marL="171450" lvl="1" indent="-171450" algn="l" defTabSz="755650" eaLnBrk="1" latinLnBrk="0">
            <a:lnSpc>
              <a:spcPct val="100000"/>
            </a:lnSpc>
            <a:spcBef>
              <a:spcPct val="0"/>
            </a:spcBef>
            <a:spcAft>
              <a:spcPct val="15000"/>
            </a:spcAft>
            <a:buChar char="•"/>
          </a:pPr>
          <a:r>
            <a:rPr lang="en-CA" sz="1700" kern="1200" dirty="0">
              <a:solidFill>
                <a:sysClr val="windowText" lastClr="000000">
                  <a:hueOff val="0"/>
                  <a:satOff val="0"/>
                  <a:lumOff val="0"/>
                  <a:alphaOff val="0"/>
                </a:sysClr>
              </a:solidFill>
              <a:latin typeface="+mn-lt"/>
              <a:ea typeface="+mn-ea"/>
              <a:cs typeface="+mn-cs"/>
            </a:rPr>
            <a:t>BMI 29</a:t>
          </a:r>
        </a:p>
      </dsp:txBody>
      <dsp:txXfrm>
        <a:off x="1531" y="801012"/>
        <a:ext cx="3554515" cy="1609920"/>
      </dsp:txXfrm>
    </dsp:sp>
    <dsp:sp modelId="{5FA1F022-B8E6-4E02-9C20-FCB501BBA537}">
      <dsp:nvSpPr>
        <dsp:cNvPr id="0" name=""/>
        <dsp:cNvSpPr/>
      </dsp:nvSpPr>
      <dsp:spPr>
        <a:xfrm>
          <a:off x="3824366" y="801012"/>
          <a:ext cx="3554515" cy="1609920"/>
        </a:xfrm>
        <a:prstGeom prst="rect">
          <a:avLst/>
        </a:prstGeom>
        <a:solidFill>
          <a:sysClr val="window" lastClr="FFFFFF">
            <a:hueOff val="0"/>
            <a:satOff val="0"/>
            <a:lumOff val="0"/>
            <a:alphaOff val="0"/>
          </a:sysClr>
        </a:solid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marL="0" lvl="0" indent="0" algn="l" defTabSz="977900" eaLnBrk="1" latinLnBrk="0">
            <a:lnSpc>
              <a:spcPct val="100000"/>
            </a:lnSpc>
            <a:spcBef>
              <a:spcPct val="0"/>
            </a:spcBef>
            <a:spcAft>
              <a:spcPct val="35000"/>
            </a:spcAft>
            <a:buNone/>
          </a:pPr>
          <a:r>
            <a:rPr lang="en-CA" sz="2200" b="1" kern="1200">
              <a:solidFill>
                <a:sysClr val="windowText" lastClr="000000">
                  <a:hueOff val="0"/>
                  <a:satOff val="0"/>
                  <a:lumOff val="0"/>
                  <a:alphaOff val="0"/>
                </a:sysClr>
              </a:solidFill>
              <a:latin typeface="+mn-lt"/>
              <a:ea typeface="+mn-ea"/>
              <a:cs typeface="+mn-cs"/>
            </a:rPr>
            <a:t>Medications</a:t>
          </a:r>
        </a:p>
        <a:p>
          <a:pPr marL="171450" lvl="1" indent="-171450" algn="l" defTabSz="755650">
            <a:lnSpc>
              <a:spcPct val="100000"/>
            </a:lnSpc>
            <a:spcBef>
              <a:spcPct val="0"/>
            </a:spcBef>
            <a:spcAft>
              <a:spcPct val="15000"/>
            </a:spcAft>
            <a:buChar char="•"/>
          </a:pPr>
          <a:r>
            <a:rPr lang="en-CA" sz="1700" kern="1200" dirty="0">
              <a:solidFill>
                <a:sysClr val="windowText" lastClr="000000">
                  <a:hueOff val="0"/>
                  <a:satOff val="0"/>
                  <a:lumOff val="0"/>
                  <a:alphaOff val="0"/>
                </a:sysClr>
              </a:solidFill>
              <a:latin typeface="+mn-lt"/>
              <a:ea typeface="+mn-ea"/>
              <a:cs typeface="+mn-cs"/>
            </a:rPr>
            <a:t>perindopril, hydrochlorothiazide, rosuvastatin, acetaminophen prn</a:t>
          </a:r>
        </a:p>
      </dsp:txBody>
      <dsp:txXfrm>
        <a:off x="3824366" y="801012"/>
        <a:ext cx="3554515" cy="1609920"/>
      </dsp:txXfrm>
    </dsp:sp>
    <dsp:sp modelId="{9E828490-BB4C-4DB8-90FB-91D2037D96FC}">
      <dsp:nvSpPr>
        <dsp:cNvPr id="0" name=""/>
        <dsp:cNvSpPr/>
      </dsp:nvSpPr>
      <dsp:spPr>
        <a:xfrm>
          <a:off x="7647202" y="801012"/>
          <a:ext cx="3554515" cy="1609920"/>
        </a:xfrm>
        <a:prstGeom prst="rect">
          <a:avLst/>
        </a:prstGeom>
        <a:solidFill>
          <a:sysClr val="window" lastClr="FFFFFF">
            <a:hueOff val="0"/>
            <a:satOff val="0"/>
            <a:lumOff val="0"/>
            <a:alphaOff val="0"/>
          </a:sysClr>
        </a:solid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marL="0" lvl="0" indent="0" algn="l" defTabSz="977900">
            <a:lnSpc>
              <a:spcPct val="100000"/>
            </a:lnSpc>
            <a:spcBef>
              <a:spcPct val="0"/>
            </a:spcBef>
            <a:spcAft>
              <a:spcPct val="35000"/>
            </a:spcAft>
            <a:buNone/>
          </a:pPr>
          <a:r>
            <a:rPr lang="en-CA" sz="2200" b="1" kern="1200">
              <a:solidFill>
                <a:sysClr val="windowText" lastClr="000000">
                  <a:hueOff val="0"/>
                  <a:satOff val="0"/>
                  <a:lumOff val="0"/>
                  <a:alphaOff val="0"/>
                </a:sysClr>
              </a:solidFill>
              <a:latin typeface="+mn-lt"/>
              <a:ea typeface="+mn-ea"/>
              <a:cs typeface="+mn-cs"/>
            </a:rPr>
            <a:t>Investigations</a:t>
          </a:r>
        </a:p>
        <a:p>
          <a:pPr marL="171450" lvl="1" indent="-171450" algn="l" defTabSz="755650">
            <a:lnSpc>
              <a:spcPct val="100000"/>
            </a:lnSpc>
            <a:spcBef>
              <a:spcPct val="0"/>
            </a:spcBef>
            <a:spcAft>
              <a:spcPct val="15000"/>
            </a:spcAft>
            <a:buChar char="•"/>
          </a:pPr>
          <a:r>
            <a:rPr lang="en-CA" sz="1700" kern="1200" dirty="0">
              <a:solidFill>
                <a:sysClr val="windowText" lastClr="000000">
                  <a:hueOff val="0"/>
                  <a:satOff val="0"/>
                  <a:lumOff val="0"/>
                  <a:alphaOff val="0"/>
                </a:sysClr>
              </a:solidFill>
              <a:latin typeface="+mn-lt"/>
              <a:ea typeface="+mn-ea"/>
              <a:cs typeface="+mn-cs"/>
            </a:rPr>
            <a:t>Hemoglobin 12.6 g/dL</a:t>
          </a:r>
        </a:p>
        <a:p>
          <a:pPr marL="171450" lvl="1" indent="-171450" algn="l" defTabSz="755650">
            <a:lnSpc>
              <a:spcPct val="100000"/>
            </a:lnSpc>
            <a:spcBef>
              <a:spcPct val="0"/>
            </a:spcBef>
            <a:spcAft>
              <a:spcPct val="15000"/>
            </a:spcAft>
            <a:buChar char="•"/>
          </a:pPr>
          <a:r>
            <a:rPr lang="en-CA" sz="1700" kern="1200">
              <a:solidFill>
                <a:sysClr val="windowText" lastClr="000000">
                  <a:hueOff val="0"/>
                  <a:satOff val="0"/>
                  <a:lumOff val="0"/>
                  <a:alphaOff val="0"/>
                </a:sysClr>
              </a:solidFill>
              <a:latin typeface="+mn-lt"/>
              <a:ea typeface="+mn-ea"/>
              <a:cs typeface="+mn-cs"/>
            </a:rPr>
            <a:t>Platelets 226x10</a:t>
          </a:r>
          <a:r>
            <a:rPr lang="en-CA" sz="1700" kern="1200" baseline="30000">
              <a:solidFill>
                <a:sysClr val="windowText" lastClr="000000">
                  <a:hueOff val="0"/>
                  <a:satOff val="0"/>
                  <a:lumOff val="0"/>
                  <a:alphaOff val="0"/>
                </a:sysClr>
              </a:solidFill>
              <a:latin typeface="+mn-lt"/>
              <a:ea typeface="+mn-ea"/>
              <a:cs typeface="+mn-cs"/>
            </a:rPr>
            <a:t>9</a:t>
          </a:r>
          <a:r>
            <a:rPr lang="en-CA" sz="1700" kern="1200">
              <a:solidFill>
                <a:sysClr val="windowText" lastClr="000000">
                  <a:hueOff val="0"/>
                  <a:satOff val="0"/>
                  <a:lumOff val="0"/>
                  <a:alphaOff val="0"/>
                </a:sysClr>
              </a:solidFill>
              <a:latin typeface="+mn-lt"/>
              <a:ea typeface="+mn-ea"/>
              <a:cs typeface="+mn-cs"/>
            </a:rPr>
            <a:t>/L</a:t>
          </a:r>
        </a:p>
        <a:p>
          <a:pPr marL="171450" lvl="1" indent="-171450" algn="l" defTabSz="755650">
            <a:lnSpc>
              <a:spcPct val="100000"/>
            </a:lnSpc>
            <a:spcBef>
              <a:spcPct val="0"/>
            </a:spcBef>
            <a:spcAft>
              <a:spcPct val="15000"/>
            </a:spcAft>
            <a:buChar char="•"/>
          </a:pPr>
          <a:r>
            <a:rPr lang="en-CA" sz="1700" kern="1200" dirty="0">
              <a:solidFill>
                <a:sysClr val="windowText" lastClr="000000">
                  <a:hueOff val="0"/>
                  <a:satOff val="0"/>
                  <a:lumOff val="0"/>
                  <a:alphaOff val="0"/>
                </a:sysClr>
              </a:solidFill>
              <a:latin typeface="+mn-lt"/>
              <a:ea typeface="+mn-ea"/>
              <a:cs typeface="+mn-cs"/>
            </a:rPr>
            <a:t>Creatinine clearance 58 mL/min</a:t>
          </a:r>
        </a:p>
      </dsp:txBody>
      <dsp:txXfrm>
        <a:off x="7647202" y="801012"/>
        <a:ext cx="3554515" cy="160992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4FAF93-CEB7-49CF-AC33-BB43B81DCCA0}">
      <dsp:nvSpPr>
        <dsp:cNvPr id="0" name=""/>
        <dsp:cNvSpPr/>
      </dsp:nvSpPr>
      <dsp:spPr>
        <a:xfrm>
          <a:off x="565513" y="165237"/>
          <a:ext cx="3021709" cy="1920496"/>
        </a:xfrm>
        <a:prstGeom prst="roundRect">
          <a:avLst>
            <a:gd name="adj" fmla="val 10000"/>
          </a:avLst>
        </a:prstGeom>
        <a:solidFill>
          <a:schemeClr val="dk2">
            <a:hueOff val="0"/>
            <a:satOff val="0"/>
            <a:lumOff val="0"/>
            <a:alphaOff val="0"/>
          </a:schemeClr>
        </a:solidFill>
        <a:ln w="1079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100000"/>
            </a:lnSpc>
            <a:spcBef>
              <a:spcPct val="0"/>
            </a:spcBef>
            <a:spcAft>
              <a:spcPct val="35000"/>
            </a:spcAft>
            <a:buNone/>
          </a:pPr>
          <a:r>
            <a:rPr lang="en-US" sz="2000" kern="1200">
              <a:latin typeface="+mn-lt"/>
            </a:rPr>
            <a:t>For patients with DVT and/or PE who will continue a DOAC for </a:t>
          </a:r>
          <a:r>
            <a:rPr lang="en-CA" sz="2000" kern="1200">
              <a:latin typeface="+mn-lt"/>
            </a:rPr>
            <a:t>secondary prevention…</a:t>
          </a:r>
          <a:endParaRPr lang="en-US" sz="2000" kern="1200">
            <a:latin typeface="+mn-lt"/>
          </a:endParaRPr>
        </a:p>
      </dsp:txBody>
      <dsp:txXfrm>
        <a:off x="621762" y="221486"/>
        <a:ext cx="2909211" cy="1807998"/>
      </dsp:txXfrm>
    </dsp:sp>
    <dsp:sp modelId="{348D222C-4776-408B-837A-F276313DEB97}">
      <dsp:nvSpPr>
        <dsp:cNvPr id="0" name=""/>
        <dsp:cNvSpPr/>
      </dsp:nvSpPr>
      <dsp:spPr>
        <a:xfrm>
          <a:off x="3587223" y="1049899"/>
          <a:ext cx="495795" cy="151171"/>
        </a:xfrm>
        <a:custGeom>
          <a:avLst/>
          <a:gdLst/>
          <a:ahLst/>
          <a:cxnLst/>
          <a:rect l="0" t="0" r="0" b="0"/>
          <a:pathLst>
            <a:path>
              <a:moveTo>
                <a:pt x="0" y="75585"/>
              </a:moveTo>
              <a:lnTo>
                <a:pt x="495795" y="75585"/>
              </a:lnTo>
            </a:path>
          </a:pathLst>
        </a:custGeom>
        <a:noFill/>
        <a:ln w="38100" cap="flat" cmpd="sng" algn="ctr">
          <a:solidFill>
            <a:srgbClr val="44546A"/>
          </a:solidFill>
          <a:prstDash val="solid"/>
          <a:headEnd type="none" w="med" len="med"/>
          <a:tailEnd type="triangle" w="med" len="me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latin typeface="Tenorite" panose="00000500000000000000" pitchFamily="2" charset="0"/>
          </a:endParaRPr>
        </a:p>
      </dsp:txBody>
      <dsp:txXfrm>
        <a:off x="3822725" y="1113090"/>
        <a:ext cx="24789" cy="24789"/>
      </dsp:txXfrm>
    </dsp:sp>
    <dsp:sp modelId="{F1941CA4-826F-4C7A-9070-7BBFB20C3B54}">
      <dsp:nvSpPr>
        <dsp:cNvPr id="0" name=""/>
        <dsp:cNvSpPr/>
      </dsp:nvSpPr>
      <dsp:spPr>
        <a:xfrm>
          <a:off x="4083018" y="165237"/>
          <a:ext cx="3840993" cy="1920496"/>
        </a:xfrm>
        <a:prstGeom prst="roundRect">
          <a:avLst>
            <a:gd name="adj" fmla="val 10000"/>
          </a:avLst>
        </a:prstGeom>
        <a:solidFill>
          <a:schemeClr val="dk2">
            <a:hueOff val="0"/>
            <a:satOff val="0"/>
            <a:lumOff val="0"/>
            <a:alphaOff val="0"/>
          </a:schemeClr>
        </a:solidFill>
        <a:ln w="1079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100000"/>
            </a:lnSpc>
            <a:spcBef>
              <a:spcPct val="0"/>
            </a:spcBef>
            <a:spcAft>
              <a:spcPct val="35000"/>
            </a:spcAft>
            <a:buNone/>
          </a:pPr>
          <a:r>
            <a:rPr lang="en-CA" sz="2000" kern="1200">
              <a:latin typeface="+mn-lt"/>
            </a:rPr>
            <a:t>Suggest using a standard-dose DOAC or a lower-dose DOAC</a:t>
          </a:r>
        </a:p>
        <a:p>
          <a:pPr marL="0" lvl="0" indent="0" algn="ctr" defTabSz="889000">
            <a:lnSpc>
              <a:spcPct val="100000"/>
            </a:lnSpc>
            <a:spcBef>
              <a:spcPct val="0"/>
            </a:spcBef>
            <a:spcAft>
              <a:spcPct val="35000"/>
            </a:spcAft>
            <a:buNone/>
          </a:pPr>
          <a:r>
            <a:rPr lang="en-CA" sz="1600" i="1" kern="1200">
              <a:latin typeface="+mn-lt"/>
            </a:rPr>
            <a:t>Conditional recommendation, </a:t>
          </a:r>
          <a:r>
            <a:rPr lang="en-US" sz="1600" i="1" kern="1200">
              <a:latin typeface="+mn-lt"/>
            </a:rPr>
            <a:t>moderate certainty evidence</a:t>
          </a:r>
          <a:endParaRPr lang="en-US" sz="1200" i="1" kern="1200">
            <a:latin typeface="+mn-lt"/>
          </a:endParaRPr>
        </a:p>
      </dsp:txBody>
      <dsp:txXfrm>
        <a:off x="4139267" y="221486"/>
        <a:ext cx="3728495" cy="18079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8D1D21-FC7C-4195-9302-39F5DDB3B55F}">
      <dsp:nvSpPr>
        <dsp:cNvPr id="0" name=""/>
        <dsp:cNvSpPr/>
      </dsp:nvSpPr>
      <dsp:spPr>
        <a:xfrm>
          <a:off x="4990" y="1913331"/>
          <a:ext cx="2672291" cy="1592004"/>
        </a:xfrm>
        <a:prstGeom prst="roundRect">
          <a:avLst>
            <a:gd name="adj" fmla="val 10000"/>
          </a:avLst>
        </a:prstGeom>
        <a:solidFill>
          <a:schemeClr val="tx2">
            <a:lumMod val="50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CA" sz="2100" kern="1200">
              <a:latin typeface="+mn-lt"/>
              <a:cs typeface="Segoe UI" panose="020B0502040204020203" pitchFamily="34" charset="0"/>
            </a:rPr>
            <a:t>Completion of primary treatment for DVT and/or PE (3 to 6 months of anticoagulation) </a:t>
          </a:r>
        </a:p>
      </dsp:txBody>
      <dsp:txXfrm>
        <a:off x="51618" y="1959959"/>
        <a:ext cx="2579035" cy="1498748"/>
      </dsp:txXfrm>
    </dsp:sp>
    <dsp:sp modelId="{8F7D5E9C-F7E2-488E-8450-4FF9BABF2885}">
      <dsp:nvSpPr>
        <dsp:cNvPr id="0" name=""/>
        <dsp:cNvSpPr/>
      </dsp:nvSpPr>
      <dsp:spPr>
        <a:xfrm>
          <a:off x="2677282" y="2687141"/>
          <a:ext cx="1068916" cy="44384"/>
        </a:xfrm>
        <a:custGeom>
          <a:avLst/>
          <a:gdLst/>
          <a:ahLst/>
          <a:cxnLst/>
          <a:rect l="0" t="0" r="0" b="0"/>
          <a:pathLst>
            <a:path>
              <a:moveTo>
                <a:pt x="0" y="22192"/>
              </a:moveTo>
              <a:lnTo>
                <a:pt x="1068916" y="22192"/>
              </a:lnTo>
            </a:path>
          </a:pathLst>
        </a:custGeom>
        <a:noFill/>
        <a:ln w="9525" cap="flat" cmpd="sng" algn="ctr">
          <a:solidFill>
            <a:schemeClr val="accent1"/>
          </a:solidFill>
          <a:prstDash val="solid"/>
        </a:ln>
        <a:effectLst/>
      </dsp:spPr>
      <dsp:style>
        <a:lnRef idx="1">
          <a:schemeClr val="accent1"/>
        </a:lnRef>
        <a:fillRef idx="0">
          <a:schemeClr val="accent1"/>
        </a:fillRef>
        <a:effectRef idx="0">
          <a:schemeClr val="accent1"/>
        </a:effectRef>
        <a:fontRef idx="minor">
          <a:schemeClr val="tx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CA" sz="500" kern="1200">
            <a:latin typeface="+mn-lt"/>
            <a:cs typeface="Segoe UI" panose="020B0502040204020203" pitchFamily="34" charset="0"/>
          </a:endParaRPr>
        </a:p>
      </dsp:txBody>
      <dsp:txXfrm>
        <a:off x="3185017" y="2682610"/>
        <a:ext cx="53445" cy="53445"/>
      </dsp:txXfrm>
    </dsp:sp>
    <dsp:sp modelId="{222EA35E-9291-4508-A002-86D32A3A2942}">
      <dsp:nvSpPr>
        <dsp:cNvPr id="0" name=""/>
        <dsp:cNvSpPr/>
      </dsp:nvSpPr>
      <dsp:spPr>
        <a:xfrm>
          <a:off x="3746199" y="1908648"/>
          <a:ext cx="2672291" cy="1601370"/>
        </a:xfrm>
        <a:prstGeom prst="roundRect">
          <a:avLst>
            <a:gd name="adj" fmla="val 10000"/>
          </a:avLst>
        </a:prstGeom>
        <a:solidFill>
          <a:schemeClr val="tx2"/>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CA" sz="2100" kern="1200">
              <a:latin typeface="+mn-lt"/>
              <a:cs typeface="Segoe UI" panose="020B0502040204020203" pitchFamily="34" charset="0"/>
            </a:rPr>
            <a:t>Assessment of provoking factors</a:t>
          </a:r>
        </a:p>
      </dsp:txBody>
      <dsp:txXfrm>
        <a:off x="3793102" y="1955551"/>
        <a:ext cx="2578485" cy="1507564"/>
      </dsp:txXfrm>
    </dsp:sp>
    <dsp:sp modelId="{ED0C3F68-476A-4737-8793-9F07BC6BD551}">
      <dsp:nvSpPr>
        <dsp:cNvPr id="0" name=""/>
        <dsp:cNvSpPr/>
      </dsp:nvSpPr>
      <dsp:spPr>
        <a:xfrm rot="18289469">
          <a:off x="6017050" y="1918857"/>
          <a:ext cx="1871796" cy="44384"/>
        </a:xfrm>
        <a:custGeom>
          <a:avLst/>
          <a:gdLst/>
          <a:ahLst/>
          <a:cxnLst/>
          <a:rect l="0" t="0" r="0" b="0"/>
          <a:pathLst>
            <a:path>
              <a:moveTo>
                <a:pt x="0" y="22192"/>
              </a:moveTo>
              <a:lnTo>
                <a:pt x="1871796" y="22192"/>
              </a:lnTo>
            </a:path>
          </a:pathLst>
        </a:custGeom>
        <a:noFill/>
        <a:ln w="10795" cap="flat" cmpd="sng" algn="ctr">
          <a:solidFill>
            <a:schemeClr val="accent3">
              <a:tint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CA" sz="700" kern="1200">
            <a:latin typeface="+mn-lt"/>
            <a:cs typeface="Segoe UI" panose="020B0502040204020203" pitchFamily="34" charset="0"/>
          </a:endParaRPr>
        </a:p>
      </dsp:txBody>
      <dsp:txXfrm>
        <a:off x="6906154" y="1894254"/>
        <a:ext cx="93589" cy="93589"/>
      </dsp:txXfrm>
    </dsp:sp>
    <dsp:sp modelId="{206FCDB6-FD19-4F97-9027-7815717394BD}">
      <dsp:nvSpPr>
        <dsp:cNvPr id="0" name=""/>
        <dsp:cNvSpPr/>
      </dsp:nvSpPr>
      <dsp:spPr>
        <a:xfrm>
          <a:off x="7487407" y="504692"/>
          <a:ext cx="2672291" cy="1336145"/>
        </a:xfrm>
        <a:prstGeom prst="roundRect">
          <a:avLst>
            <a:gd name="adj" fmla="val 10000"/>
          </a:avLst>
        </a:prstGeom>
        <a:solidFill>
          <a:schemeClr val="accent3">
            <a:lumMod val="75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CA" sz="2100" kern="1200">
              <a:latin typeface="+mn-lt"/>
              <a:cs typeface="Segoe UI" panose="020B0502040204020203" pitchFamily="34" charset="0"/>
            </a:rPr>
            <a:t>Transient</a:t>
          </a:r>
        </a:p>
      </dsp:txBody>
      <dsp:txXfrm>
        <a:off x="7526541" y="543826"/>
        <a:ext cx="2594023" cy="1257877"/>
      </dsp:txXfrm>
    </dsp:sp>
    <dsp:sp modelId="{50C31FCB-FA26-41CC-A9F3-50D378CBB912}">
      <dsp:nvSpPr>
        <dsp:cNvPr id="0" name=""/>
        <dsp:cNvSpPr/>
      </dsp:nvSpPr>
      <dsp:spPr>
        <a:xfrm>
          <a:off x="6418490" y="2687141"/>
          <a:ext cx="1068916" cy="44384"/>
        </a:xfrm>
        <a:custGeom>
          <a:avLst/>
          <a:gdLst/>
          <a:ahLst/>
          <a:cxnLst/>
          <a:rect l="0" t="0" r="0" b="0"/>
          <a:pathLst>
            <a:path>
              <a:moveTo>
                <a:pt x="0" y="22192"/>
              </a:moveTo>
              <a:lnTo>
                <a:pt x="1068916" y="22192"/>
              </a:lnTo>
            </a:path>
          </a:pathLst>
        </a:custGeom>
        <a:noFill/>
        <a:ln w="10795" cap="flat" cmpd="sng" algn="ctr">
          <a:solidFill>
            <a:schemeClr val="accent3">
              <a:tint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CA" sz="500" kern="1200">
            <a:latin typeface="+mn-lt"/>
            <a:cs typeface="Segoe UI" panose="020B0502040204020203" pitchFamily="34" charset="0"/>
          </a:endParaRPr>
        </a:p>
      </dsp:txBody>
      <dsp:txXfrm>
        <a:off x="6926226" y="2682610"/>
        <a:ext cx="53445" cy="53445"/>
      </dsp:txXfrm>
    </dsp:sp>
    <dsp:sp modelId="{6B73A6D9-0071-457E-A37B-7B820E7743DD}">
      <dsp:nvSpPr>
        <dsp:cNvPr id="0" name=""/>
        <dsp:cNvSpPr/>
      </dsp:nvSpPr>
      <dsp:spPr>
        <a:xfrm>
          <a:off x="7487407" y="2041260"/>
          <a:ext cx="2672291" cy="1336145"/>
        </a:xfrm>
        <a:prstGeom prst="roundRect">
          <a:avLst>
            <a:gd name="adj" fmla="val 10000"/>
          </a:avLst>
        </a:prstGeom>
        <a:solidFill>
          <a:schemeClr val="accent4">
            <a:lumMod val="75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CA" sz="2100" kern="1200">
              <a:latin typeface="+mn-lt"/>
              <a:cs typeface="Segoe UI" panose="020B0502040204020203" pitchFamily="34" charset="0"/>
            </a:rPr>
            <a:t>Persistent</a:t>
          </a:r>
        </a:p>
      </dsp:txBody>
      <dsp:txXfrm>
        <a:off x="7526541" y="2080394"/>
        <a:ext cx="2594023" cy="1257877"/>
      </dsp:txXfrm>
    </dsp:sp>
    <dsp:sp modelId="{D303E2BF-784B-4F2E-8ECF-49DC27C91571}">
      <dsp:nvSpPr>
        <dsp:cNvPr id="0" name=""/>
        <dsp:cNvSpPr/>
      </dsp:nvSpPr>
      <dsp:spPr>
        <a:xfrm rot="3310531">
          <a:off x="6017050" y="3455425"/>
          <a:ext cx="1871796" cy="44384"/>
        </a:xfrm>
        <a:custGeom>
          <a:avLst/>
          <a:gdLst/>
          <a:ahLst/>
          <a:cxnLst/>
          <a:rect l="0" t="0" r="0" b="0"/>
          <a:pathLst>
            <a:path>
              <a:moveTo>
                <a:pt x="0" y="22192"/>
              </a:moveTo>
              <a:lnTo>
                <a:pt x="1871796" y="22192"/>
              </a:lnTo>
            </a:path>
          </a:pathLst>
        </a:custGeom>
        <a:noFill/>
        <a:ln w="10795" cap="flat" cmpd="sng" algn="ctr">
          <a:solidFill>
            <a:schemeClr val="accent3">
              <a:tint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CA" sz="700" kern="1200">
            <a:latin typeface="+mn-lt"/>
            <a:cs typeface="Segoe UI" panose="020B0502040204020203" pitchFamily="34" charset="0"/>
          </a:endParaRPr>
        </a:p>
      </dsp:txBody>
      <dsp:txXfrm>
        <a:off x="6906154" y="3430822"/>
        <a:ext cx="93589" cy="93589"/>
      </dsp:txXfrm>
    </dsp:sp>
    <dsp:sp modelId="{5A2B567F-999B-4C7C-8047-21AF24415598}">
      <dsp:nvSpPr>
        <dsp:cNvPr id="0" name=""/>
        <dsp:cNvSpPr/>
      </dsp:nvSpPr>
      <dsp:spPr>
        <a:xfrm>
          <a:off x="7487407" y="3577828"/>
          <a:ext cx="2672291" cy="1336145"/>
        </a:xfrm>
        <a:prstGeom prst="roundRect">
          <a:avLst>
            <a:gd name="adj" fmla="val 10000"/>
          </a:avLst>
        </a:prstGeom>
        <a:solidFill>
          <a:schemeClr val="accent5">
            <a:lumMod val="75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CA" sz="2100" kern="1200">
              <a:latin typeface="+mn-lt"/>
              <a:cs typeface="Segoe UI" panose="020B0502040204020203" pitchFamily="34" charset="0"/>
            </a:rPr>
            <a:t>Unprovoked</a:t>
          </a:r>
        </a:p>
      </dsp:txBody>
      <dsp:txXfrm>
        <a:off x="7526541" y="3616962"/>
        <a:ext cx="2594023" cy="125787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8D1D21-FC7C-4195-9302-39F5DDB3B55F}">
      <dsp:nvSpPr>
        <dsp:cNvPr id="0" name=""/>
        <dsp:cNvSpPr/>
      </dsp:nvSpPr>
      <dsp:spPr>
        <a:xfrm>
          <a:off x="4990" y="1913331"/>
          <a:ext cx="2672291" cy="1592004"/>
        </a:xfrm>
        <a:prstGeom prst="roundRect">
          <a:avLst>
            <a:gd name="adj" fmla="val 10000"/>
          </a:avLst>
        </a:prstGeom>
        <a:solidFill>
          <a:schemeClr val="tx2">
            <a:lumMod val="50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CA" sz="2100" kern="1200">
              <a:latin typeface="+mn-lt"/>
              <a:cs typeface="Segoe UI" panose="020B0502040204020203" pitchFamily="34" charset="0"/>
            </a:rPr>
            <a:t>Completion of primary treatment for DVT and/or PE (3 to 6 months of anticoagulation) </a:t>
          </a:r>
        </a:p>
      </dsp:txBody>
      <dsp:txXfrm>
        <a:off x="51618" y="1959959"/>
        <a:ext cx="2579035" cy="1498748"/>
      </dsp:txXfrm>
    </dsp:sp>
    <dsp:sp modelId="{8F7D5E9C-F7E2-488E-8450-4FF9BABF2885}">
      <dsp:nvSpPr>
        <dsp:cNvPr id="0" name=""/>
        <dsp:cNvSpPr/>
      </dsp:nvSpPr>
      <dsp:spPr>
        <a:xfrm>
          <a:off x="2677282" y="2687141"/>
          <a:ext cx="1068916" cy="44384"/>
        </a:xfrm>
        <a:custGeom>
          <a:avLst/>
          <a:gdLst/>
          <a:ahLst/>
          <a:cxnLst/>
          <a:rect l="0" t="0" r="0" b="0"/>
          <a:pathLst>
            <a:path>
              <a:moveTo>
                <a:pt x="0" y="22192"/>
              </a:moveTo>
              <a:lnTo>
                <a:pt x="1068916" y="22192"/>
              </a:lnTo>
            </a:path>
          </a:pathLst>
        </a:custGeom>
        <a:noFill/>
        <a:ln w="9525" cap="flat" cmpd="sng" algn="ctr">
          <a:solidFill>
            <a:schemeClr val="accent1"/>
          </a:solidFill>
          <a:prstDash val="solid"/>
        </a:ln>
        <a:effectLst/>
      </dsp:spPr>
      <dsp:style>
        <a:lnRef idx="1">
          <a:schemeClr val="accent1"/>
        </a:lnRef>
        <a:fillRef idx="0">
          <a:schemeClr val="accent1"/>
        </a:fillRef>
        <a:effectRef idx="0">
          <a:schemeClr val="accent1"/>
        </a:effectRef>
        <a:fontRef idx="minor">
          <a:schemeClr val="tx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CA" sz="500" kern="1200">
            <a:latin typeface="+mn-lt"/>
            <a:cs typeface="Segoe UI" panose="020B0502040204020203" pitchFamily="34" charset="0"/>
          </a:endParaRPr>
        </a:p>
      </dsp:txBody>
      <dsp:txXfrm>
        <a:off x="3185017" y="2682610"/>
        <a:ext cx="53445" cy="53445"/>
      </dsp:txXfrm>
    </dsp:sp>
    <dsp:sp modelId="{222EA35E-9291-4508-A002-86D32A3A2942}">
      <dsp:nvSpPr>
        <dsp:cNvPr id="0" name=""/>
        <dsp:cNvSpPr/>
      </dsp:nvSpPr>
      <dsp:spPr>
        <a:xfrm>
          <a:off x="3746199" y="1908648"/>
          <a:ext cx="2672291" cy="1601370"/>
        </a:xfrm>
        <a:prstGeom prst="roundRect">
          <a:avLst>
            <a:gd name="adj" fmla="val 10000"/>
          </a:avLst>
        </a:prstGeom>
        <a:solidFill>
          <a:schemeClr val="tx2"/>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CA" sz="2100" kern="1200">
              <a:latin typeface="+mn-lt"/>
              <a:cs typeface="Segoe UI" panose="020B0502040204020203" pitchFamily="34" charset="0"/>
            </a:rPr>
            <a:t>Assessment of provoking factors</a:t>
          </a:r>
        </a:p>
      </dsp:txBody>
      <dsp:txXfrm>
        <a:off x="3793102" y="1955551"/>
        <a:ext cx="2578485" cy="1507564"/>
      </dsp:txXfrm>
    </dsp:sp>
    <dsp:sp modelId="{ED0C3F68-476A-4737-8793-9F07BC6BD551}">
      <dsp:nvSpPr>
        <dsp:cNvPr id="0" name=""/>
        <dsp:cNvSpPr/>
      </dsp:nvSpPr>
      <dsp:spPr>
        <a:xfrm rot="18289469">
          <a:off x="6017050" y="1918857"/>
          <a:ext cx="1871796" cy="44384"/>
        </a:xfrm>
        <a:custGeom>
          <a:avLst/>
          <a:gdLst/>
          <a:ahLst/>
          <a:cxnLst/>
          <a:rect l="0" t="0" r="0" b="0"/>
          <a:pathLst>
            <a:path>
              <a:moveTo>
                <a:pt x="0" y="22192"/>
              </a:moveTo>
              <a:lnTo>
                <a:pt x="1871796" y="22192"/>
              </a:lnTo>
            </a:path>
          </a:pathLst>
        </a:custGeom>
        <a:noFill/>
        <a:ln w="10795" cap="flat" cmpd="sng" algn="ctr">
          <a:solidFill>
            <a:schemeClr val="accent3">
              <a:tint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CA" sz="700" kern="1200">
            <a:latin typeface="+mn-lt"/>
            <a:cs typeface="Segoe UI" panose="020B0502040204020203" pitchFamily="34" charset="0"/>
          </a:endParaRPr>
        </a:p>
      </dsp:txBody>
      <dsp:txXfrm>
        <a:off x="6906154" y="1894254"/>
        <a:ext cx="93589" cy="93589"/>
      </dsp:txXfrm>
    </dsp:sp>
    <dsp:sp modelId="{206FCDB6-FD19-4F97-9027-7815717394BD}">
      <dsp:nvSpPr>
        <dsp:cNvPr id="0" name=""/>
        <dsp:cNvSpPr/>
      </dsp:nvSpPr>
      <dsp:spPr>
        <a:xfrm>
          <a:off x="7487407" y="504692"/>
          <a:ext cx="2672291" cy="1336145"/>
        </a:xfrm>
        <a:prstGeom prst="roundRect">
          <a:avLst>
            <a:gd name="adj" fmla="val 10000"/>
          </a:avLst>
        </a:prstGeom>
        <a:solidFill>
          <a:schemeClr val="accent3">
            <a:lumMod val="75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CA" sz="2100" kern="1200">
              <a:latin typeface="+mn-lt"/>
              <a:cs typeface="Segoe UI" panose="020B0502040204020203" pitchFamily="34" charset="0"/>
            </a:rPr>
            <a:t>Transient</a:t>
          </a:r>
        </a:p>
      </dsp:txBody>
      <dsp:txXfrm>
        <a:off x="7526541" y="543826"/>
        <a:ext cx="2594023" cy="1257877"/>
      </dsp:txXfrm>
    </dsp:sp>
    <dsp:sp modelId="{50C31FCB-FA26-41CC-A9F3-50D378CBB912}">
      <dsp:nvSpPr>
        <dsp:cNvPr id="0" name=""/>
        <dsp:cNvSpPr/>
      </dsp:nvSpPr>
      <dsp:spPr>
        <a:xfrm>
          <a:off x="6418490" y="2687141"/>
          <a:ext cx="1068916" cy="44384"/>
        </a:xfrm>
        <a:custGeom>
          <a:avLst/>
          <a:gdLst/>
          <a:ahLst/>
          <a:cxnLst/>
          <a:rect l="0" t="0" r="0" b="0"/>
          <a:pathLst>
            <a:path>
              <a:moveTo>
                <a:pt x="0" y="22192"/>
              </a:moveTo>
              <a:lnTo>
                <a:pt x="1068916" y="22192"/>
              </a:lnTo>
            </a:path>
          </a:pathLst>
        </a:custGeom>
        <a:noFill/>
        <a:ln w="10795" cap="flat" cmpd="sng" algn="ctr">
          <a:solidFill>
            <a:schemeClr val="accent3">
              <a:tint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CA" sz="500" kern="1200">
            <a:latin typeface="+mn-lt"/>
            <a:cs typeface="Segoe UI" panose="020B0502040204020203" pitchFamily="34" charset="0"/>
          </a:endParaRPr>
        </a:p>
      </dsp:txBody>
      <dsp:txXfrm>
        <a:off x="6926226" y="2682610"/>
        <a:ext cx="53445" cy="53445"/>
      </dsp:txXfrm>
    </dsp:sp>
    <dsp:sp modelId="{6B73A6D9-0071-457E-A37B-7B820E7743DD}">
      <dsp:nvSpPr>
        <dsp:cNvPr id="0" name=""/>
        <dsp:cNvSpPr/>
      </dsp:nvSpPr>
      <dsp:spPr>
        <a:xfrm>
          <a:off x="7487407" y="2041260"/>
          <a:ext cx="2672291" cy="1336145"/>
        </a:xfrm>
        <a:prstGeom prst="roundRect">
          <a:avLst>
            <a:gd name="adj" fmla="val 10000"/>
          </a:avLst>
        </a:prstGeom>
        <a:solidFill>
          <a:schemeClr val="accent4">
            <a:lumMod val="75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CA" sz="2100" kern="1200">
              <a:latin typeface="+mn-lt"/>
              <a:cs typeface="Segoe UI" panose="020B0502040204020203" pitchFamily="34" charset="0"/>
            </a:rPr>
            <a:t>Persistent</a:t>
          </a:r>
        </a:p>
      </dsp:txBody>
      <dsp:txXfrm>
        <a:off x="7526541" y="2080394"/>
        <a:ext cx="2594023" cy="1257877"/>
      </dsp:txXfrm>
    </dsp:sp>
    <dsp:sp modelId="{D303E2BF-784B-4F2E-8ECF-49DC27C91571}">
      <dsp:nvSpPr>
        <dsp:cNvPr id="0" name=""/>
        <dsp:cNvSpPr/>
      </dsp:nvSpPr>
      <dsp:spPr>
        <a:xfrm rot="3310531">
          <a:off x="6017050" y="3455425"/>
          <a:ext cx="1871796" cy="44384"/>
        </a:xfrm>
        <a:custGeom>
          <a:avLst/>
          <a:gdLst/>
          <a:ahLst/>
          <a:cxnLst/>
          <a:rect l="0" t="0" r="0" b="0"/>
          <a:pathLst>
            <a:path>
              <a:moveTo>
                <a:pt x="0" y="22192"/>
              </a:moveTo>
              <a:lnTo>
                <a:pt x="1871796" y="22192"/>
              </a:lnTo>
            </a:path>
          </a:pathLst>
        </a:custGeom>
        <a:noFill/>
        <a:ln w="10795" cap="flat" cmpd="sng" algn="ctr">
          <a:solidFill>
            <a:schemeClr val="accent3">
              <a:tint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CA" sz="700" kern="1200">
            <a:latin typeface="+mn-lt"/>
            <a:cs typeface="Segoe UI" panose="020B0502040204020203" pitchFamily="34" charset="0"/>
          </a:endParaRPr>
        </a:p>
      </dsp:txBody>
      <dsp:txXfrm>
        <a:off x="6906154" y="3430822"/>
        <a:ext cx="93589" cy="93589"/>
      </dsp:txXfrm>
    </dsp:sp>
    <dsp:sp modelId="{5A2B567F-999B-4C7C-8047-21AF24415598}">
      <dsp:nvSpPr>
        <dsp:cNvPr id="0" name=""/>
        <dsp:cNvSpPr/>
      </dsp:nvSpPr>
      <dsp:spPr>
        <a:xfrm>
          <a:off x="7487407" y="3577828"/>
          <a:ext cx="2672291" cy="1336145"/>
        </a:xfrm>
        <a:prstGeom prst="roundRect">
          <a:avLst>
            <a:gd name="adj" fmla="val 10000"/>
          </a:avLst>
        </a:prstGeom>
        <a:solidFill>
          <a:schemeClr val="accent5">
            <a:lumMod val="75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CA" sz="2100" kern="1200">
              <a:latin typeface="+mn-lt"/>
              <a:cs typeface="Segoe UI" panose="020B0502040204020203" pitchFamily="34" charset="0"/>
            </a:rPr>
            <a:t>Unprovoked</a:t>
          </a:r>
        </a:p>
      </dsp:txBody>
      <dsp:txXfrm>
        <a:off x="7526541" y="3616962"/>
        <a:ext cx="2594023" cy="125787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8D1D21-FC7C-4195-9302-39F5DDB3B55F}">
      <dsp:nvSpPr>
        <dsp:cNvPr id="0" name=""/>
        <dsp:cNvSpPr/>
      </dsp:nvSpPr>
      <dsp:spPr>
        <a:xfrm>
          <a:off x="4990" y="1913331"/>
          <a:ext cx="2672291" cy="1592004"/>
        </a:xfrm>
        <a:prstGeom prst="roundRect">
          <a:avLst>
            <a:gd name="adj" fmla="val 10000"/>
          </a:avLst>
        </a:prstGeom>
        <a:solidFill>
          <a:schemeClr val="tx2">
            <a:lumMod val="50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CA" sz="2100" kern="1200">
              <a:latin typeface="+mn-lt"/>
              <a:cs typeface="Segoe UI" panose="020B0502040204020203" pitchFamily="34" charset="0"/>
            </a:rPr>
            <a:t>Completion of primary treatment for DVT and/or PE (3 to 6 months of anticoagulation) </a:t>
          </a:r>
        </a:p>
      </dsp:txBody>
      <dsp:txXfrm>
        <a:off x="51618" y="1959959"/>
        <a:ext cx="2579035" cy="1498748"/>
      </dsp:txXfrm>
    </dsp:sp>
    <dsp:sp modelId="{8F7D5E9C-F7E2-488E-8450-4FF9BABF2885}">
      <dsp:nvSpPr>
        <dsp:cNvPr id="0" name=""/>
        <dsp:cNvSpPr/>
      </dsp:nvSpPr>
      <dsp:spPr>
        <a:xfrm>
          <a:off x="2677282" y="2687141"/>
          <a:ext cx="1068916" cy="44384"/>
        </a:xfrm>
        <a:custGeom>
          <a:avLst/>
          <a:gdLst/>
          <a:ahLst/>
          <a:cxnLst/>
          <a:rect l="0" t="0" r="0" b="0"/>
          <a:pathLst>
            <a:path>
              <a:moveTo>
                <a:pt x="0" y="22192"/>
              </a:moveTo>
              <a:lnTo>
                <a:pt x="1068916" y="22192"/>
              </a:lnTo>
            </a:path>
          </a:pathLst>
        </a:custGeom>
        <a:noFill/>
        <a:ln w="9525" cap="flat" cmpd="sng" algn="ctr">
          <a:solidFill>
            <a:schemeClr val="accent1"/>
          </a:solidFill>
          <a:prstDash val="solid"/>
        </a:ln>
        <a:effectLst/>
      </dsp:spPr>
      <dsp:style>
        <a:lnRef idx="1">
          <a:schemeClr val="accent1"/>
        </a:lnRef>
        <a:fillRef idx="0">
          <a:schemeClr val="accent1"/>
        </a:fillRef>
        <a:effectRef idx="0">
          <a:schemeClr val="accent1"/>
        </a:effectRef>
        <a:fontRef idx="minor">
          <a:schemeClr val="tx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CA" sz="500" kern="1200">
            <a:latin typeface="+mn-lt"/>
            <a:cs typeface="Segoe UI" panose="020B0502040204020203" pitchFamily="34" charset="0"/>
          </a:endParaRPr>
        </a:p>
      </dsp:txBody>
      <dsp:txXfrm>
        <a:off x="3185017" y="2682610"/>
        <a:ext cx="53445" cy="53445"/>
      </dsp:txXfrm>
    </dsp:sp>
    <dsp:sp modelId="{222EA35E-9291-4508-A002-86D32A3A2942}">
      <dsp:nvSpPr>
        <dsp:cNvPr id="0" name=""/>
        <dsp:cNvSpPr/>
      </dsp:nvSpPr>
      <dsp:spPr>
        <a:xfrm>
          <a:off x="3746199" y="1908648"/>
          <a:ext cx="2672291" cy="1601370"/>
        </a:xfrm>
        <a:prstGeom prst="roundRect">
          <a:avLst>
            <a:gd name="adj" fmla="val 10000"/>
          </a:avLst>
        </a:prstGeom>
        <a:solidFill>
          <a:schemeClr val="tx2"/>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CA" sz="2100" kern="1200">
              <a:latin typeface="+mn-lt"/>
              <a:cs typeface="Segoe UI" panose="020B0502040204020203" pitchFamily="34" charset="0"/>
            </a:rPr>
            <a:t>Assessment of provoking factors</a:t>
          </a:r>
        </a:p>
      </dsp:txBody>
      <dsp:txXfrm>
        <a:off x="3793102" y="1955551"/>
        <a:ext cx="2578485" cy="1507564"/>
      </dsp:txXfrm>
    </dsp:sp>
    <dsp:sp modelId="{ED0C3F68-476A-4737-8793-9F07BC6BD551}">
      <dsp:nvSpPr>
        <dsp:cNvPr id="0" name=""/>
        <dsp:cNvSpPr/>
      </dsp:nvSpPr>
      <dsp:spPr>
        <a:xfrm rot="18289469">
          <a:off x="6017050" y="1918857"/>
          <a:ext cx="1871796" cy="44384"/>
        </a:xfrm>
        <a:custGeom>
          <a:avLst/>
          <a:gdLst/>
          <a:ahLst/>
          <a:cxnLst/>
          <a:rect l="0" t="0" r="0" b="0"/>
          <a:pathLst>
            <a:path>
              <a:moveTo>
                <a:pt x="0" y="22192"/>
              </a:moveTo>
              <a:lnTo>
                <a:pt x="1871796" y="22192"/>
              </a:lnTo>
            </a:path>
          </a:pathLst>
        </a:custGeom>
        <a:noFill/>
        <a:ln w="10795" cap="flat" cmpd="sng" algn="ctr">
          <a:solidFill>
            <a:schemeClr val="accent3">
              <a:tint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CA" sz="700" kern="1200">
            <a:latin typeface="+mn-lt"/>
            <a:cs typeface="Segoe UI" panose="020B0502040204020203" pitchFamily="34" charset="0"/>
          </a:endParaRPr>
        </a:p>
      </dsp:txBody>
      <dsp:txXfrm>
        <a:off x="6906154" y="1894254"/>
        <a:ext cx="93589" cy="93589"/>
      </dsp:txXfrm>
    </dsp:sp>
    <dsp:sp modelId="{206FCDB6-FD19-4F97-9027-7815717394BD}">
      <dsp:nvSpPr>
        <dsp:cNvPr id="0" name=""/>
        <dsp:cNvSpPr/>
      </dsp:nvSpPr>
      <dsp:spPr>
        <a:xfrm>
          <a:off x="7487407" y="504692"/>
          <a:ext cx="2672291" cy="1336145"/>
        </a:xfrm>
        <a:prstGeom prst="roundRect">
          <a:avLst>
            <a:gd name="adj" fmla="val 10000"/>
          </a:avLst>
        </a:prstGeom>
        <a:solidFill>
          <a:schemeClr val="accent3">
            <a:lumMod val="75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CA" sz="2100" kern="1200">
              <a:latin typeface="+mn-lt"/>
              <a:cs typeface="Segoe UI" panose="020B0502040204020203" pitchFamily="34" charset="0"/>
            </a:rPr>
            <a:t>Transient</a:t>
          </a:r>
        </a:p>
      </dsp:txBody>
      <dsp:txXfrm>
        <a:off x="7526541" y="543826"/>
        <a:ext cx="2594023" cy="1257877"/>
      </dsp:txXfrm>
    </dsp:sp>
    <dsp:sp modelId="{50C31FCB-FA26-41CC-A9F3-50D378CBB912}">
      <dsp:nvSpPr>
        <dsp:cNvPr id="0" name=""/>
        <dsp:cNvSpPr/>
      </dsp:nvSpPr>
      <dsp:spPr>
        <a:xfrm>
          <a:off x="6418490" y="2687141"/>
          <a:ext cx="1068916" cy="44384"/>
        </a:xfrm>
        <a:custGeom>
          <a:avLst/>
          <a:gdLst/>
          <a:ahLst/>
          <a:cxnLst/>
          <a:rect l="0" t="0" r="0" b="0"/>
          <a:pathLst>
            <a:path>
              <a:moveTo>
                <a:pt x="0" y="22192"/>
              </a:moveTo>
              <a:lnTo>
                <a:pt x="1068916" y="22192"/>
              </a:lnTo>
            </a:path>
          </a:pathLst>
        </a:custGeom>
        <a:noFill/>
        <a:ln w="10795" cap="flat" cmpd="sng" algn="ctr">
          <a:solidFill>
            <a:schemeClr val="accent3">
              <a:tint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CA" sz="500" kern="1200">
            <a:latin typeface="+mn-lt"/>
            <a:cs typeface="Segoe UI" panose="020B0502040204020203" pitchFamily="34" charset="0"/>
          </a:endParaRPr>
        </a:p>
      </dsp:txBody>
      <dsp:txXfrm>
        <a:off x="6926226" y="2682610"/>
        <a:ext cx="53445" cy="53445"/>
      </dsp:txXfrm>
    </dsp:sp>
    <dsp:sp modelId="{6B73A6D9-0071-457E-A37B-7B820E7743DD}">
      <dsp:nvSpPr>
        <dsp:cNvPr id="0" name=""/>
        <dsp:cNvSpPr/>
      </dsp:nvSpPr>
      <dsp:spPr>
        <a:xfrm>
          <a:off x="7487407" y="2041260"/>
          <a:ext cx="2672291" cy="1336145"/>
        </a:xfrm>
        <a:prstGeom prst="roundRect">
          <a:avLst>
            <a:gd name="adj" fmla="val 10000"/>
          </a:avLst>
        </a:prstGeom>
        <a:solidFill>
          <a:schemeClr val="accent4">
            <a:lumMod val="75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CA" sz="2100" kern="1200">
              <a:latin typeface="+mn-lt"/>
              <a:cs typeface="Segoe UI" panose="020B0502040204020203" pitchFamily="34" charset="0"/>
            </a:rPr>
            <a:t>Persistent</a:t>
          </a:r>
        </a:p>
      </dsp:txBody>
      <dsp:txXfrm>
        <a:off x="7526541" y="2080394"/>
        <a:ext cx="2594023" cy="1257877"/>
      </dsp:txXfrm>
    </dsp:sp>
    <dsp:sp modelId="{D303E2BF-784B-4F2E-8ECF-49DC27C91571}">
      <dsp:nvSpPr>
        <dsp:cNvPr id="0" name=""/>
        <dsp:cNvSpPr/>
      </dsp:nvSpPr>
      <dsp:spPr>
        <a:xfrm rot="3310531">
          <a:off x="6017050" y="3455425"/>
          <a:ext cx="1871796" cy="44384"/>
        </a:xfrm>
        <a:custGeom>
          <a:avLst/>
          <a:gdLst/>
          <a:ahLst/>
          <a:cxnLst/>
          <a:rect l="0" t="0" r="0" b="0"/>
          <a:pathLst>
            <a:path>
              <a:moveTo>
                <a:pt x="0" y="22192"/>
              </a:moveTo>
              <a:lnTo>
                <a:pt x="1871796" y="22192"/>
              </a:lnTo>
            </a:path>
          </a:pathLst>
        </a:custGeom>
        <a:noFill/>
        <a:ln w="10795" cap="flat" cmpd="sng" algn="ctr">
          <a:solidFill>
            <a:schemeClr val="accent3">
              <a:tint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CA" sz="700" kern="1200">
            <a:latin typeface="+mn-lt"/>
            <a:cs typeface="Segoe UI" panose="020B0502040204020203" pitchFamily="34" charset="0"/>
          </a:endParaRPr>
        </a:p>
      </dsp:txBody>
      <dsp:txXfrm>
        <a:off x="6906154" y="3430822"/>
        <a:ext cx="93589" cy="93589"/>
      </dsp:txXfrm>
    </dsp:sp>
    <dsp:sp modelId="{5A2B567F-999B-4C7C-8047-21AF24415598}">
      <dsp:nvSpPr>
        <dsp:cNvPr id="0" name=""/>
        <dsp:cNvSpPr/>
      </dsp:nvSpPr>
      <dsp:spPr>
        <a:xfrm>
          <a:off x="7487407" y="3577828"/>
          <a:ext cx="2672291" cy="1336145"/>
        </a:xfrm>
        <a:prstGeom prst="roundRect">
          <a:avLst>
            <a:gd name="adj" fmla="val 10000"/>
          </a:avLst>
        </a:prstGeom>
        <a:solidFill>
          <a:schemeClr val="accent5">
            <a:lumMod val="75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CA" sz="2100" kern="1200">
              <a:latin typeface="+mn-lt"/>
              <a:cs typeface="Segoe UI" panose="020B0502040204020203" pitchFamily="34" charset="0"/>
            </a:rPr>
            <a:t>Unprovoked</a:t>
          </a:r>
        </a:p>
      </dsp:txBody>
      <dsp:txXfrm>
        <a:off x="7526541" y="3616962"/>
        <a:ext cx="2594023" cy="125787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FE6A2D-64F3-4010-858F-80FDAB315AE8}">
      <dsp:nvSpPr>
        <dsp:cNvPr id="0" name=""/>
        <dsp:cNvSpPr/>
      </dsp:nvSpPr>
      <dsp:spPr>
        <a:xfrm>
          <a:off x="5593" y="0"/>
          <a:ext cx="5380632" cy="4922520"/>
        </a:xfrm>
        <a:prstGeom prst="roundRect">
          <a:avLst>
            <a:gd name="adj" fmla="val 10000"/>
          </a:avLst>
        </a:prstGeom>
        <a:solidFill>
          <a:schemeClr val="bg1"/>
        </a:solidFill>
        <a:ln>
          <a:solidFill>
            <a:schemeClr val="accent3">
              <a:lumMod val="50000"/>
            </a:schemeClr>
          </a:solid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rtl="0">
            <a:lnSpc>
              <a:spcPct val="90000"/>
            </a:lnSpc>
            <a:spcBef>
              <a:spcPct val="0"/>
            </a:spcBef>
            <a:spcAft>
              <a:spcPct val="35000"/>
            </a:spcAft>
            <a:buNone/>
          </a:pPr>
          <a:r>
            <a:rPr lang="en-CA" sz="2800" b="1" kern="1200" dirty="0">
              <a:latin typeface="+mn-lt"/>
              <a:cs typeface="Segoe UI"/>
            </a:rPr>
            <a:t>Transient Risk Factors </a:t>
          </a:r>
        </a:p>
      </dsp:txBody>
      <dsp:txXfrm>
        <a:off x="5593" y="0"/>
        <a:ext cx="5380632" cy="1476756"/>
      </dsp:txXfrm>
    </dsp:sp>
    <dsp:sp modelId="{4AEF7084-A389-4FB9-B6B2-8696970A92A7}">
      <dsp:nvSpPr>
        <dsp:cNvPr id="0" name=""/>
        <dsp:cNvSpPr/>
      </dsp:nvSpPr>
      <dsp:spPr>
        <a:xfrm>
          <a:off x="484685" y="1286560"/>
          <a:ext cx="4304506" cy="1593569"/>
        </a:xfrm>
        <a:prstGeom prst="roundRect">
          <a:avLst>
            <a:gd name="adj" fmla="val 10000"/>
          </a:avLst>
        </a:prstGeom>
        <a:solidFill>
          <a:schemeClr val="accent3">
            <a:lumMod val="50000"/>
          </a:schemeClr>
        </a:solidFill>
        <a:ln w="1079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l" defTabSz="711200">
            <a:lnSpc>
              <a:spcPct val="100000"/>
            </a:lnSpc>
            <a:spcBef>
              <a:spcPct val="0"/>
            </a:spcBef>
            <a:spcAft>
              <a:spcPts val="0"/>
            </a:spcAft>
            <a:buNone/>
          </a:pPr>
          <a:r>
            <a:rPr lang="en-US" sz="1600" b="1" kern="1200" dirty="0">
              <a:solidFill>
                <a:schemeClr val="bg1"/>
              </a:solidFill>
              <a:latin typeface="+mn-lt"/>
              <a:cs typeface="Segoe UI"/>
            </a:rPr>
            <a:t>MAJOR Risk Factor (occurs within 3 </a:t>
          </a:r>
          <a:r>
            <a:rPr lang="en-US" sz="1600" b="1" kern="1200" dirty="0" err="1">
              <a:solidFill>
                <a:schemeClr val="bg1"/>
              </a:solidFill>
              <a:latin typeface="+mn-lt"/>
              <a:cs typeface="Segoe UI"/>
            </a:rPr>
            <a:t>mo</a:t>
          </a:r>
          <a:r>
            <a:rPr lang="en-US" sz="1600" b="1" kern="1200" dirty="0">
              <a:solidFill>
                <a:schemeClr val="bg1"/>
              </a:solidFill>
              <a:latin typeface="+mn-lt"/>
              <a:cs typeface="Segoe UI"/>
            </a:rPr>
            <a:t>)</a:t>
          </a:r>
          <a:endParaRPr lang="en-CA" sz="1600" b="1" kern="1200" dirty="0">
            <a:solidFill>
              <a:schemeClr val="bg1"/>
            </a:solidFill>
            <a:latin typeface="+mn-lt"/>
            <a:cs typeface="Segoe UI"/>
          </a:endParaRPr>
        </a:p>
        <a:p>
          <a:pPr marL="171450" lvl="1" indent="-171450" algn="l" defTabSz="711200">
            <a:lnSpc>
              <a:spcPct val="100000"/>
            </a:lnSpc>
            <a:spcBef>
              <a:spcPct val="0"/>
            </a:spcBef>
            <a:spcAft>
              <a:spcPts val="0"/>
            </a:spcAft>
            <a:buChar char="•"/>
          </a:pPr>
          <a:r>
            <a:rPr lang="en-US" sz="1600" kern="1200" dirty="0">
              <a:solidFill>
                <a:schemeClr val="bg1"/>
              </a:solidFill>
              <a:latin typeface="+mn-lt"/>
              <a:cs typeface="Segoe UI"/>
            </a:rPr>
            <a:t>Surgery, gen anesthesia more than 30 min</a:t>
          </a:r>
        </a:p>
        <a:p>
          <a:pPr marL="171450" lvl="1" indent="-171450" algn="l" defTabSz="711200">
            <a:lnSpc>
              <a:spcPct val="100000"/>
            </a:lnSpc>
            <a:spcBef>
              <a:spcPct val="0"/>
            </a:spcBef>
            <a:spcAft>
              <a:spcPts val="0"/>
            </a:spcAft>
            <a:buChar char="•"/>
          </a:pPr>
          <a:r>
            <a:rPr lang="en-US" sz="1600" kern="1200" dirty="0">
              <a:solidFill>
                <a:schemeClr val="bg1"/>
              </a:solidFill>
              <a:latin typeface="+mn-lt"/>
              <a:cs typeface="Segoe UI"/>
            </a:rPr>
            <a:t>Confined to hospital bed</a:t>
          </a:r>
          <a:r>
            <a:rPr lang="en-US" sz="1600" kern="1200" dirty="0">
              <a:solidFill>
                <a:srgbClr val="FF0000"/>
              </a:solidFill>
              <a:latin typeface="+mn-lt"/>
              <a:cs typeface="Segoe UI"/>
            </a:rPr>
            <a:t> </a:t>
          </a:r>
          <a:r>
            <a:rPr lang="en-US" sz="1600" kern="1200" dirty="0">
              <a:solidFill>
                <a:schemeClr val="bg1"/>
              </a:solidFill>
              <a:latin typeface="+mn-lt"/>
              <a:cs typeface="Segoe UI"/>
            </a:rPr>
            <a:t>3 or more days with acute illness</a:t>
          </a:r>
        </a:p>
        <a:p>
          <a:pPr marL="171450" lvl="1" indent="-171450" algn="l" defTabSz="711200">
            <a:lnSpc>
              <a:spcPct val="100000"/>
            </a:lnSpc>
            <a:spcBef>
              <a:spcPct val="0"/>
            </a:spcBef>
            <a:spcAft>
              <a:spcPts val="0"/>
            </a:spcAft>
            <a:buChar char="•"/>
          </a:pPr>
          <a:r>
            <a:rPr lang="en-US" sz="1600" kern="1200" dirty="0">
              <a:solidFill>
                <a:schemeClr val="bg1"/>
              </a:solidFill>
              <a:latin typeface="+mn-lt"/>
              <a:cs typeface="Segoe UI"/>
            </a:rPr>
            <a:t>Cesarean section</a:t>
          </a:r>
        </a:p>
      </dsp:txBody>
      <dsp:txXfrm>
        <a:off x="531359" y="1333234"/>
        <a:ext cx="4211158" cy="1500221"/>
      </dsp:txXfrm>
    </dsp:sp>
    <dsp:sp modelId="{16B20071-1F84-4181-9FB6-B483A0B70526}">
      <dsp:nvSpPr>
        <dsp:cNvPr id="0" name=""/>
        <dsp:cNvSpPr/>
      </dsp:nvSpPr>
      <dsp:spPr>
        <a:xfrm>
          <a:off x="284181" y="2998336"/>
          <a:ext cx="4705514" cy="1593569"/>
        </a:xfrm>
        <a:prstGeom prst="roundRect">
          <a:avLst>
            <a:gd name="adj" fmla="val 10000"/>
          </a:avLst>
        </a:prstGeom>
        <a:solidFill>
          <a:schemeClr val="accent3">
            <a:lumMod val="50000"/>
          </a:schemeClr>
        </a:solidFill>
        <a:ln w="1079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l" defTabSz="711200">
            <a:lnSpc>
              <a:spcPct val="100000"/>
            </a:lnSpc>
            <a:spcBef>
              <a:spcPct val="0"/>
            </a:spcBef>
            <a:spcAft>
              <a:spcPts val="0"/>
            </a:spcAft>
            <a:buNone/>
          </a:pPr>
          <a:r>
            <a:rPr lang="en-US" sz="1600" b="1" kern="1200" dirty="0">
              <a:solidFill>
                <a:schemeClr val="bg1"/>
              </a:solidFill>
              <a:latin typeface="+mn-lt"/>
              <a:cs typeface="Segoe UI"/>
            </a:rPr>
            <a:t>MINOR Risk Factor (occurs within 2 </a:t>
          </a:r>
          <a:r>
            <a:rPr lang="en-US" sz="1600" b="1" kern="1200" dirty="0" err="1">
              <a:solidFill>
                <a:schemeClr val="bg1"/>
              </a:solidFill>
              <a:latin typeface="+mn-lt"/>
              <a:cs typeface="Segoe UI"/>
            </a:rPr>
            <a:t>mo</a:t>
          </a:r>
          <a:r>
            <a:rPr lang="en-US" sz="1600" b="1" kern="1200" dirty="0">
              <a:solidFill>
                <a:schemeClr val="bg1"/>
              </a:solidFill>
              <a:latin typeface="+mn-lt"/>
              <a:cs typeface="Segoe UI"/>
            </a:rPr>
            <a:t>)</a:t>
          </a:r>
        </a:p>
        <a:p>
          <a:pPr marL="171450" lvl="1" indent="-171450" algn="l" defTabSz="711200">
            <a:lnSpc>
              <a:spcPct val="100000"/>
            </a:lnSpc>
            <a:spcBef>
              <a:spcPct val="0"/>
            </a:spcBef>
            <a:spcAft>
              <a:spcPts val="0"/>
            </a:spcAft>
            <a:buChar char="•"/>
          </a:pPr>
          <a:r>
            <a:rPr lang="en-US" sz="1600" kern="1200" dirty="0">
              <a:solidFill>
                <a:schemeClr val="bg1"/>
              </a:solidFill>
              <a:latin typeface="+mn-lt"/>
              <a:cs typeface="Segoe UI"/>
            </a:rPr>
            <a:t>Estrogen therapy (OCP, HRT)</a:t>
          </a:r>
        </a:p>
        <a:p>
          <a:pPr marL="171450" lvl="1" indent="-171450" algn="l" defTabSz="711200">
            <a:lnSpc>
              <a:spcPct val="100000"/>
            </a:lnSpc>
            <a:spcBef>
              <a:spcPct val="0"/>
            </a:spcBef>
            <a:spcAft>
              <a:spcPts val="0"/>
            </a:spcAft>
            <a:buChar char="•"/>
          </a:pPr>
          <a:r>
            <a:rPr lang="en-US" sz="1600" kern="1200" dirty="0">
              <a:solidFill>
                <a:schemeClr val="bg1"/>
              </a:solidFill>
              <a:latin typeface="+mn-lt"/>
              <a:cs typeface="Segoe UI"/>
            </a:rPr>
            <a:t>Pregnancy, puerperium</a:t>
          </a:r>
        </a:p>
        <a:p>
          <a:pPr marL="171450" lvl="1" indent="-171450" algn="l" defTabSz="711200">
            <a:lnSpc>
              <a:spcPct val="100000"/>
            </a:lnSpc>
            <a:spcBef>
              <a:spcPct val="0"/>
            </a:spcBef>
            <a:spcAft>
              <a:spcPts val="0"/>
            </a:spcAft>
            <a:buChar char="•"/>
          </a:pPr>
          <a:r>
            <a:rPr lang="en-US" sz="1600" kern="1200" dirty="0">
              <a:solidFill>
                <a:schemeClr val="bg1"/>
              </a:solidFill>
              <a:latin typeface="+mn-lt"/>
              <a:cs typeface="Segoe UI"/>
            </a:rPr>
            <a:t>Confined to bed out of hospital 3 or more days with acute illness</a:t>
          </a:r>
        </a:p>
        <a:p>
          <a:pPr marL="171450" lvl="1" indent="-171450" algn="l" defTabSz="711200">
            <a:lnSpc>
              <a:spcPct val="100000"/>
            </a:lnSpc>
            <a:spcBef>
              <a:spcPct val="0"/>
            </a:spcBef>
            <a:spcAft>
              <a:spcPts val="0"/>
            </a:spcAft>
            <a:buChar char="•"/>
          </a:pPr>
          <a:r>
            <a:rPr lang="en-US" sz="1600" kern="1200" dirty="0">
              <a:solidFill>
                <a:schemeClr val="bg1"/>
              </a:solidFill>
              <a:latin typeface="+mn-lt"/>
              <a:cs typeface="Segoe UI"/>
            </a:rPr>
            <a:t>Leg injury, reduced mobility 3 or more days</a:t>
          </a:r>
          <a:endParaRPr lang="en-CA" sz="1200" kern="1200" dirty="0">
            <a:solidFill>
              <a:schemeClr val="bg1"/>
            </a:solidFill>
            <a:latin typeface="+mn-lt"/>
            <a:cs typeface="Segoe UI"/>
          </a:endParaRPr>
        </a:p>
      </dsp:txBody>
      <dsp:txXfrm>
        <a:off x="330855" y="3045010"/>
        <a:ext cx="4612166" cy="1500221"/>
      </dsp:txXfrm>
    </dsp:sp>
    <dsp:sp modelId="{16060E05-54EB-44A0-A582-BF9721A801BF}">
      <dsp:nvSpPr>
        <dsp:cNvPr id="0" name=""/>
        <dsp:cNvSpPr/>
      </dsp:nvSpPr>
      <dsp:spPr>
        <a:xfrm>
          <a:off x="5789773" y="0"/>
          <a:ext cx="5380632" cy="4922520"/>
        </a:xfrm>
        <a:prstGeom prst="roundRect">
          <a:avLst>
            <a:gd name="adj" fmla="val 10000"/>
          </a:avLst>
        </a:prstGeom>
        <a:solidFill>
          <a:schemeClr val="bg1"/>
        </a:solidFill>
        <a:ln>
          <a:solidFill>
            <a:schemeClr val="accent3">
              <a:lumMod val="50000"/>
            </a:schemeClr>
          </a:solid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CA" sz="2800" b="1" kern="1200" dirty="0">
              <a:latin typeface="Tenorite" panose="00000500000000000000" pitchFamily="2" charset="0"/>
              <a:cs typeface="Segoe UI"/>
            </a:rPr>
            <a:t>Persistent Risk Factors</a:t>
          </a:r>
        </a:p>
      </dsp:txBody>
      <dsp:txXfrm>
        <a:off x="5789773" y="0"/>
        <a:ext cx="5380632" cy="1476756"/>
      </dsp:txXfrm>
    </dsp:sp>
    <dsp:sp modelId="{48BB930E-7FA8-4641-8119-71B849D5AF64}">
      <dsp:nvSpPr>
        <dsp:cNvPr id="0" name=""/>
        <dsp:cNvSpPr/>
      </dsp:nvSpPr>
      <dsp:spPr>
        <a:xfrm>
          <a:off x="6301794" y="2036087"/>
          <a:ext cx="4304506" cy="569466"/>
        </a:xfrm>
        <a:prstGeom prst="roundRect">
          <a:avLst>
            <a:gd name="adj" fmla="val 10000"/>
          </a:avLst>
        </a:prstGeom>
        <a:solidFill>
          <a:schemeClr val="accent4">
            <a:lumMod val="50000"/>
          </a:schemeClr>
        </a:solidFill>
        <a:ln w="10795" cap="flat" cmpd="sng" algn="ctr">
          <a:solidFill>
            <a:schemeClr val="accent4">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100000"/>
            </a:lnSpc>
            <a:spcBef>
              <a:spcPct val="0"/>
            </a:spcBef>
            <a:spcAft>
              <a:spcPct val="35000"/>
            </a:spcAft>
            <a:buFont typeface="Arial" panose="020B0604020202020204" pitchFamily="34" charset="0"/>
            <a:buNone/>
          </a:pPr>
          <a:r>
            <a:rPr lang="en-US" sz="1600" kern="1200" dirty="0">
              <a:solidFill>
                <a:schemeClr val="bg1"/>
              </a:solidFill>
              <a:latin typeface="+mn-lt"/>
              <a:cs typeface="Segoe UI"/>
            </a:rPr>
            <a:t>Active cancer (ongoing chemo; recurrent or progressive disease)</a:t>
          </a:r>
          <a:endParaRPr lang="en-CA" sz="1600" kern="1200" dirty="0">
            <a:solidFill>
              <a:schemeClr val="bg1"/>
            </a:solidFill>
            <a:latin typeface="+mn-lt"/>
            <a:cs typeface="Segoe UI"/>
          </a:endParaRPr>
        </a:p>
      </dsp:txBody>
      <dsp:txXfrm>
        <a:off x="6318473" y="2052766"/>
        <a:ext cx="4271148" cy="536108"/>
      </dsp:txXfrm>
    </dsp:sp>
    <dsp:sp modelId="{F07F7EF6-CE28-4EC4-92F8-518557FDAAA2}">
      <dsp:nvSpPr>
        <dsp:cNvPr id="0" name=""/>
        <dsp:cNvSpPr/>
      </dsp:nvSpPr>
      <dsp:spPr>
        <a:xfrm>
          <a:off x="6295897" y="1381256"/>
          <a:ext cx="4304506" cy="569466"/>
        </a:xfrm>
        <a:prstGeom prst="roundRect">
          <a:avLst>
            <a:gd name="adj" fmla="val 10000"/>
          </a:avLst>
        </a:prstGeom>
        <a:solidFill>
          <a:schemeClr val="accent4">
            <a:lumMod val="50000"/>
          </a:schemeClr>
        </a:solidFill>
        <a:ln w="10795" cap="flat" cmpd="sng" algn="ctr">
          <a:solidFill>
            <a:schemeClr val="accent4">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100000"/>
            </a:lnSpc>
            <a:spcBef>
              <a:spcPct val="0"/>
            </a:spcBef>
            <a:spcAft>
              <a:spcPct val="35000"/>
            </a:spcAft>
            <a:buNone/>
          </a:pPr>
          <a:r>
            <a:rPr lang="en-US" sz="1600" kern="1200" dirty="0">
              <a:solidFill>
                <a:schemeClr val="bg1"/>
              </a:solidFill>
              <a:latin typeface="+mn-lt"/>
              <a:cs typeface="Segoe UI"/>
            </a:rPr>
            <a:t>Inflammatory bowel disease</a:t>
          </a:r>
        </a:p>
      </dsp:txBody>
      <dsp:txXfrm>
        <a:off x="6312576" y="1397935"/>
        <a:ext cx="4271148" cy="536108"/>
      </dsp:txXfrm>
    </dsp:sp>
    <dsp:sp modelId="{98A1BF67-B661-4747-BC5A-C072C65EB0C3}">
      <dsp:nvSpPr>
        <dsp:cNvPr id="0" name=""/>
        <dsp:cNvSpPr/>
      </dsp:nvSpPr>
      <dsp:spPr>
        <a:xfrm>
          <a:off x="6298351" y="2710051"/>
          <a:ext cx="4304506" cy="569466"/>
        </a:xfrm>
        <a:prstGeom prst="roundRect">
          <a:avLst>
            <a:gd name="adj" fmla="val 10000"/>
          </a:avLst>
        </a:prstGeom>
        <a:solidFill>
          <a:schemeClr val="accent4">
            <a:lumMod val="50000"/>
          </a:schemeClr>
        </a:solidFill>
        <a:ln w="10795" cap="flat" cmpd="sng" algn="ctr">
          <a:solidFill>
            <a:schemeClr val="accent4">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100000"/>
            </a:lnSpc>
            <a:spcBef>
              <a:spcPct val="0"/>
            </a:spcBef>
            <a:spcAft>
              <a:spcPct val="35000"/>
            </a:spcAft>
            <a:buNone/>
          </a:pPr>
          <a:r>
            <a:rPr lang="en-US" sz="1600" kern="1200" dirty="0">
              <a:solidFill>
                <a:schemeClr val="bg1"/>
              </a:solidFill>
              <a:latin typeface="+mn-lt"/>
              <a:cs typeface="Segoe UI"/>
            </a:rPr>
            <a:t>Autoimmune disorder (e.g., antiphospholipid syndrome, rheumatoid arthritis)</a:t>
          </a:r>
        </a:p>
      </dsp:txBody>
      <dsp:txXfrm>
        <a:off x="6315030" y="2726730"/>
        <a:ext cx="4271148" cy="536108"/>
      </dsp:txXfrm>
    </dsp:sp>
    <dsp:sp modelId="{1E79D55A-9391-48AA-B84B-04C5D733C95D}">
      <dsp:nvSpPr>
        <dsp:cNvPr id="0" name=""/>
        <dsp:cNvSpPr/>
      </dsp:nvSpPr>
      <dsp:spPr>
        <a:xfrm>
          <a:off x="6298351" y="3386048"/>
          <a:ext cx="4304506" cy="569466"/>
        </a:xfrm>
        <a:prstGeom prst="roundRect">
          <a:avLst>
            <a:gd name="adj" fmla="val 10000"/>
          </a:avLst>
        </a:prstGeom>
        <a:solidFill>
          <a:schemeClr val="accent4">
            <a:lumMod val="50000"/>
          </a:schemeClr>
        </a:solidFill>
        <a:ln w="10795" cap="flat" cmpd="sng" algn="ctr">
          <a:solidFill>
            <a:schemeClr val="accent4">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100000"/>
            </a:lnSpc>
            <a:spcBef>
              <a:spcPct val="0"/>
            </a:spcBef>
            <a:spcAft>
              <a:spcPct val="35000"/>
            </a:spcAft>
            <a:buNone/>
          </a:pPr>
          <a:r>
            <a:rPr lang="en-US" sz="1600" kern="1200" dirty="0">
              <a:solidFill>
                <a:schemeClr val="bg1"/>
              </a:solidFill>
              <a:latin typeface="+mn-lt"/>
              <a:cs typeface="Segoe UI"/>
            </a:rPr>
            <a:t>Chronic infection</a:t>
          </a:r>
        </a:p>
      </dsp:txBody>
      <dsp:txXfrm>
        <a:off x="6315030" y="3402727"/>
        <a:ext cx="4271148" cy="536108"/>
      </dsp:txXfrm>
    </dsp:sp>
    <dsp:sp modelId="{74639177-D55A-4F8B-A17D-30E89A34B45B}">
      <dsp:nvSpPr>
        <dsp:cNvPr id="0" name=""/>
        <dsp:cNvSpPr/>
      </dsp:nvSpPr>
      <dsp:spPr>
        <a:xfrm>
          <a:off x="6312599" y="4047306"/>
          <a:ext cx="4304506" cy="569466"/>
        </a:xfrm>
        <a:prstGeom prst="roundRect">
          <a:avLst>
            <a:gd name="adj" fmla="val 10000"/>
          </a:avLst>
        </a:prstGeom>
        <a:solidFill>
          <a:schemeClr val="accent4">
            <a:lumMod val="50000"/>
          </a:schemeClr>
        </a:solidFill>
        <a:ln w="10795" cap="flat" cmpd="sng" algn="ctr">
          <a:solidFill>
            <a:schemeClr val="accent4">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100000"/>
            </a:lnSpc>
            <a:spcBef>
              <a:spcPct val="0"/>
            </a:spcBef>
            <a:spcAft>
              <a:spcPct val="35000"/>
            </a:spcAft>
            <a:buNone/>
          </a:pPr>
          <a:r>
            <a:rPr lang="en-US" sz="1600" kern="1200" dirty="0">
              <a:solidFill>
                <a:schemeClr val="bg1"/>
              </a:solidFill>
              <a:latin typeface="+mn-lt"/>
              <a:cs typeface="Segoe UI"/>
            </a:rPr>
            <a:t>Chronic immobility (e.g., spinal cord injury)</a:t>
          </a:r>
        </a:p>
      </dsp:txBody>
      <dsp:txXfrm>
        <a:off x="6329278" y="4063985"/>
        <a:ext cx="4271148" cy="53610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858F45-3012-4BCF-9E4D-3E0573C9011A}">
      <dsp:nvSpPr>
        <dsp:cNvPr id="0" name=""/>
        <dsp:cNvSpPr/>
      </dsp:nvSpPr>
      <dsp:spPr>
        <a:xfrm>
          <a:off x="2103120" y="31"/>
          <a:ext cx="8412480" cy="1042815"/>
        </a:xfrm>
        <a:prstGeom prst="rect">
          <a:avLst/>
        </a:prstGeom>
        <a:solidFill>
          <a:schemeClr val="accent3">
            <a:lumMod val="20000"/>
            <a:lumOff val="80000"/>
            <a:alpha val="90000"/>
          </a:schemeClr>
        </a:solidFill>
        <a:ln w="10795"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3225" tIns="264875" rIns="163225" bIns="264875" numCol="1" spcCol="1270" anchor="ctr" anchorCtr="0">
          <a:noAutofit/>
        </a:bodyPr>
        <a:lstStyle/>
        <a:p>
          <a:pPr marL="0" lvl="0" indent="0" algn="l" defTabSz="889000">
            <a:lnSpc>
              <a:spcPct val="90000"/>
            </a:lnSpc>
            <a:spcBef>
              <a:spcPct val="0"/>
            </a:spcBef>
            <a:spcAft>
              <a:spcPct val="35000"/>
            </a:spcAft>
            <a:buNone/>
          </a:pPr>
          <a:r>
            <a:rPr lang="en-CA" sz="2000" kern="1200">
              <a:latin typeface="+mn-lt"/>
              <a:cs typeface="Segoe UI" panose="020B0502040204020203" pitchFamily="34" charset="0"/>
            </a:rPr>
            <a:t>Recommend </a:t>
          </a:r>
          <a:r>
            <a:rPr lang="en-CA" sz="2000" b="0" kern="1200">
              <a:latin typeface="+mn-lt"/>
              <a:cs typeface="Segoe UI" panose="020B0502040204020203" pitchFamily="34" charset="0"/>
            </a:rPr>
            <a:t>AGAINST OFFERING extended-phase anticoagulation</a:t>
          </a:r>
        </a:p>
        <a:p>
          <a:pPr marL="0" lvl="0" indent="0" algn="l" defTabSz="889000">
            <a:lnSpc>
              <a:spcPct val="90000"/>
            </a:lnSpc>
            <a:spcBef>
              <a:spcPct val="0"/>
            </a:spcBef>
            <a:spcAft>
              <a:spcPct val="35000"/>
            </a:spcAft>
            <a:buNone/>
          </a:pPr>
          <a:r>
            <a:rPr lang="en-CA" sz="2000" i="1" kern="1200">
              <a:latin typeface="+mn-lt"/>
              <a:cs typeface="Segoe UI" panose="020B0502040204020203" pitchFamily="34" charset="0"/>
            </a:rPr>
            <a:t>Strong recommendation, moderate-certainty evidence</a:t>
          </a:r>
        </a:p>
      </dsp:txBody>
      <dsp:txXfrm>
        <a:off x="2103120" y="31"/>
        <a:ext cx="8412480" cy="1042815"/>
      </dsp:txXfrm>
    </dsp:sp>
    <dsp:sp modelId="{EF3792DB-53F0-471F-ADBB-42C26154C21C}">
      <dsp:nvSpPr>
        <dsp:cNvPr id="0" name=""/>
        <dsp:cNvSpPr/>
      </dsp:nvSpPr>
      <dsp:spPr>
        <a:xfrm>
          <a:off x="0" y="2013"/>
          <a:ext cx="2103120" cy="1042815"/>
        </a:xfrm>
        <a:prstGeom prst="rect">
          <a:avLst/>
        </a:prstGeom>
        <a:solidFill>
          <a:schemeClr val="accent3">
            <a:lumMod val="50000"/>
          </a:schemeClr>
        </a:solidFill>
        <a:ln w="1079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1290" tIns="103007" rIns="111290" bIns="103007" numCol="1" spcCol="1270" anchor="ctr" anchorCtr="0">
          <a:noAutofit/>
        </a:bodyPr>
        <a:lstStyle/>
        <a:p>
          <a:pPr marL="0" lvl="0" indent="0" algn="ctr" defTabSz="800100">
            <a:lnSpc>
              <a:spcPct val="90000"/>
            </a:lnSpc>
            <a:spcBef>
              <a:spcPct val="0"/>
            </a:spcBef>
            <a:spcAft>
              <a:spcPct val="35000"/>
            </a:spcAft>
            <a:buNone/>
          </a:pPr>
          <a:r>
            <a:rPr lang="en-CA" sz="1800" kern="1200">
              <a:latin typeface="+mn-lt"/>
              <a:cs typeface="Segoe UI" panose="020B0502040204020203" pitchFamily="34" charset="0"/>
            </a:rPr>
            <a:t>Major transient risk factor</a:t>
          </a:r>
        </a:p>
      </dsp:txBody>
      <dsp:txXfrm>
        <a:off x="0" y="2013"/>
        <a:ext cx="2103120" cy="1042815"/>
      </dsp:txXfrm>
    </dsp:sp>
    <dsp:sp modelId="{F83B5E26-94F4-4995-9530-273FB4FD564D}">
      <dsp:nvSpPr>
        <dsp:cNvPr id="0" name=""/>
        <dsp:cNvSpPr/>
      </dsp:nvSpPr>
      <dsp:spPr>
        <a:xfrm>
          <a:off x="2103120" y="1105415"/>
          <a:ext cx="8412480" cy="1042815"/>
        </a:xfrm>
        <a:prstGeom prst="rect">
          <a:avLst/>
        </a:prstGeom>
        <a:solidFill>
          <a:schemeClr val="accent3">
            <a:lumMod val="20000"/>
            <a:lumOff val="80000"/>
            <a:alpha val="90000"/>
          </a:schemeClr>
        </a:solidFill>
        <a:ln w="10795"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3225" tIns="264875" rIns="163225" bIns="264875" numCol="1" spcCol="1270" anchor="ctr" anchorCtr="0">
          <a:noAutofit/>
        </a:bodyPr>
        <a:lstStyle/>
        <a:p>
          <a:pPr marL="0" lvl="0" indent="0" algn="l" defTabSz="889000">
            <a:lnSpc>
              <a:spcPct val="90000"/>
            </a:lnSpc>
            <a:spcBef>
              <a:spcPct val="0"/>
            </a:spcBef>
            <a:spcAft>
              <a:spcPct val="35000"/>
            </a:spcAft>
            <a:buNone/>
          </a:pPr>
          <a:r>
            <a:rPr lang="en-CA" sz="2000" kern="1200">
              <a:latin typeface="+mn-lt"/>
              <a:cs typeface="Segoe UI" panose="020B0502040204020203" pitchFamily="34" charset="0"/>
            </a:rPr>
            <a:t>Suggest AGAINST OFFERING </a:t>
          </a:r>
          <a:r>
            <a:rPr lang="en-CA" sz="2000" b="0" kern="1200">
              <a:latin typeface="+mn-lt"/>
              <a:cs typeface="Segoe UI" panose="020B0502040204020203" pitchFamily="34" charset="0"/>
            </a:rPr>
            <a:t>extended-phase anticoagulation</a:t>
          </a:r>
        </a:p>
        <a:p>
          <a:pPr marL="0" lvl="0" indent="0" algn="l" defTabSz="889000">
            <a:lnSpc>
              <a:spcPct val="90000"/>
            </a:lnSpc>
            <a:spcBef>
              <a:spcPct val="0"/>
            </a:spcBef>
            <a:spcAft>
              <a:spcPct val="35000"/>
            </a:spcAft>
            <a:buNone/>
          </a:pPr>
          <a:r>
            <a:rPr lang="en-CA" sz="2000" i="1" kern="1200">
              <a:latin typeface="+mn-lt"/>
              <a:cs typeface="Segoe UI" panose="020B0502040204020203" pitchFamily="34" charset="0"/>
            </a:rPr>
            <a:t>Weak recommendation, moderate-certainty evidence</a:t>
          </a:r>
        </a:p>
      </dsp:txBody>
      <dsp:txXfrm>
        <a:off x="2103120" y="1105415"/>
        <a:ext cx="8412480" cy="1042815"/>
      </dsp:txXfrm>
    </dsp:sp>
    <dsp:sp modelId="{90729305-F100-4C55-B670-24993D30F17C}">
      <dsp:nvSpPr>
        <dsp:cNvPr id="0" name=""/>
        <dsp:cNvSpPr/>
      </dsp:nvSpPr>
      <dsp:spPr>
        <a:xfrm>
          <a:off x="0" y="1107397"/>
          <a:ext cx="2103120" cy="1042815"/>
        </a:xfrm>
        <a:prstGeom prst="rect">
          <a:avLst/>
        </a:prstGeom>
        <a:solidFill>
          <a:schemeClr val="accent3">
            <a:lumMod val="50000"/>
          </a:schemeClr>
        </a:solidFill>
        <a:ln w="1079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1290" tIns="103007" rIns="111290" bIns="103007" numCol="1" spcCol="1270" anchor="ctr" anchorCtr="0">
          <a:noAutofit/>
        </a:bodyPr>
        <a:lstStyle/>
        <a:p>
          <a:pPr marL="0" lvl="0" indent="0" algn="ctr" defTabSz="800100">
            <a:lnSpc>
              <a:spcPct val="90000"/>
            </a:lnSpc>
            <a:spcBef>
              <a:spcPct val="0"/>
            </a:spcBef>
            <a:spcAft>
              <a:spcPct val="35000"/>
            </a:spcAft>
            <a:buNone/>
          </a:pPr>
          <a:r>
            <a:rPr lang="en-CA" sz="1800" kern="1200">
              <a:latin typeface="+mn-lt"/>
              <a:cs typeface="Segoe UI" panose="020B0502040204020203" pitchFamily="34" charset="0"/>
            </a:rPr>
            <a:t>Minor transient risk factor</a:t>
          </a:r>
        </a:p>
      </dsp:txBody>
      <dsp:txXfrm>
        <a:off x="0" y="1107397"/>
        <a:ext cx="2103120" cy="1042815"/>
      </dsp:txXfrm>
    </dsp:sp>
    <dsp:sp modelId="{39DC3E59-C6D7-4482-BA24-0EBE7A032FEC}">
      <dsp:nvSpPr>
        <dsp:cNvPr id="0" name=""/>
        <dsp:cNvSpPr/>
      </dsp:nvSpPr>
      <dsp:spPr>
        <a:xfrm>
          <a:off x="2103120" y="2212781"/>
          <a:ext cx="8412480" cy="1042815"/>
        </a:xfrm>
        <a:prstGeom prst="rect">
          <a:avLst/>
        </a:prstGeom>
        <a:solidFill>
          <a:schemeClr val="accent3">
            <a:lumMod val="20000"/>
            <a:lumOff val="80000"/>
            <a:alpha val="90000"/>
          </a:schemeClr>
        </a:solidFill>
        <a:ln w="10795"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3225" tIns="264875" rIns="163225" bIns="264875" numCol="1" spcCol="1270" anchor="ctr" anchorCtr="0">
          <a:noAutofit/>
        </a:bodyPr>
        <a:lstStyle/>
        <a:p>
          <a:pPr marL="0" lvl="0" indent="0" algn="l" defTabSz="889000">
            <a:lnSpc>
              <a:spcPct val="90000"/>
            </a:lnSpc>
            <a:spcBef>
              <a:spcPct val="0"/>
            </a:spcBef>
            <a:spcAft>
              <a:spcPct val="35000"/>
            </a:spcAft>
            <a:buNone/>
          </a:pPr>
          <a:r>
            <a:rPr lang="en-CA" sz="2000" kern="1200">
              <a:latin typeface="+mn-lt"/>
              <a:cs typeface="Segoe UI" panose="020B0502040204020203" pitchFamily="34" charset="0"/>
            </a:rPr>
            <a:t>Recommend </a:t>
          </a:r>
          <a:r>
            <a:rPr lang="en-CA" sz="2000" b="0" kern="1200">
              <a:latin typeface="+mn-lt"/>
              <a:cs typeface="Segoe UI" panose="020B0502040204020203" pitchFamily="34" charset="0"/>
            </a:rPr>
            <a:t>OFFERING extended-phase anticoagulation with a DOAC</a:t>
          </a:r>
        </a:p>
        <a:p>
          <a:pPr marL="0" lvl="0" indent="0" algn="l" defTabSz="889000">
            <a:lnSpc>
              <a:spcPct val="90000"/>
            </a:lnSpc>
            <a:spcBef>
              <a:spcPct val="0"/>
            </a:spcBef>
            <a:spcAft>
              <a:spcPct val="35000"/>
            </a:spcAft>
            <a:buNone/>
          </a:pPr>
          <a:r>
            <a:rPr lang="en-CA" sz="2000" i="1" kern="1200">
              <a:latin typeface="+mn-lt"/>
              <a:cs typeface="Segoe UI" panose="020B0502040204020203" pitchFamily="34" charset="0"/>
            </a:rPr>
            <a:t>Strong recommendation, moderate-certainty evidence</a:t>
          </a:r>
        </a:p>
      </dsp:txBody>
      <dsp:txXfrm>
        <a:off x="2103120" y="2212781"/>
        <a:ext cx="8412480" cy="1042815"/>
      </dsp:txXfrm>
    </dsp:sp>
    <dsp:sp modelId="{3211F93E-1DB3-4450-BB77-3F5B370942E7}">
      <dsp:nvSpPr>
        <dsp:cNvPr id="0" name=""/>
        <dsp:cNvSpPr/>
      </dsp:nvSpPr>
      <dsp:spPr>
        <a:xfrm>
          <a:off x="0" y="2212781"/>
          <a:ext cx="2103120" cy="1042815"/>
        </a:xfrm>
        <a:prstGeom prst="rect">
          <a:avLst/>
        </a:prstGeom>
        <a:solidFill>
          <a:schemeClr val="accent3">
            <a:lumMod val="50000"/>
          </a:schemeClr>
        </a:solidFill>
        <a:ln w="1079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1290" tIns="103007" rIns="111290" bIns="103007" numCol="1" spcCol="1270" anchor="ctr" anchorCtr="0">
          <a:noAutofit/>
        </a:bodyPr>
        <a:lstStyle/>
        <a:p>
          <a:pPr marL="0" lvl="0" indent="0" algn="ctr" defTabSz="800100">
            <a:lnSpc>
              <a:spcPct val="90000"/>
            </a:lnSpc>
            <a:spcBef>
              <a:spcPct val="0"/>
            </a:spcBef>
            <a:spcAft>
              <a:spcPct val="35000"/>
            </a:spcAft>
            <a:buNone/>
          </a:pPr>
          <a:r>
            <a:rPr lang="en-CA" sz="1800" kern="1200">
              <a:latin typeface="+mn-lt"/>
              <a:cs typeface="Segoe UI" panose="020B0502040204020203" pitchFamily="34" charset="0"/>
            </a:rPr>
            <a:t>Unprovoked or persistent risk factor</a:t>
          </a:r>
        </a:p>
      </dsp:txBody>
      <dsp:txXfrm>
        <a:off x="0" y="2212781"/>
        <a:ext cx="2103120" cy="1042815"/>
      </dsp:txXfrm>
    </dsp:sp>
    <dsp:sp modelId="{7D881C9E-9B14-4259-A2C8-5BA6EE7039AA}">
      <dsp:nvSpPr>
        <dsp:cNvPr id="0" name=""/>
        <dsp:cNvSpPr/>
      </dsp:nvSpPr>
      <dsp:spPr>
        <a:xfrm>
          <a:off x="2103120" y="3318165"/>
          <a:ext cx="8412480" cy="1042815"/>
        </a:xfrm>
        <a:prstGeom prst="rect">
          <a:avLst/>
        </a:prstGeom>
        <a:solidFill>
          <a:schemeClr val="accent3">
            <a:lumMod val="20000"/>
            <a:lumOff val="80000"/>
            <a:alpha val="90000"/>
          </a:schemeClr>
        </a:solidFill>
        <a:ln w="10795"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3225" tIns="264875" rIns="163225" bIns="264875" numCol="1" spcCol="1270" anchor="ctr" anchorCtr="0">
          <a:noAutofit/>
        </a:bodyPr>
        <a:lstStyle/>
        <a:p>
          <a:pPr marL="0" lvl="0" indent="0" algn="l" defTabSz="889000">
            <a:lnSpc>
              <a:spcPct val="90000"/>
            </a:lnSpc>
            <a:spcBef>
              <a:spcPct val="0"/>
            </a:spcBef>
            <a:spcAft>
              <a:spcPct val="35000"/>
            </a:spcAft>
            <a:buNone/>
          </a:pPr>
          <a:r>
            <a:rPr lang="en-CA" sz="2000" kern="1200" dirty="0">
              <a:latin typeface="+mn-lt"/>
              <a:cs typeface="Segoe UI" panose="020B0502040204020203" pitchFamily="34" charset="0"/>
            </a:rPr>
            <a:t>Suggest OFFERING extended-phase anticoagulation with a VKA</a:t>
          </a:r>
        </a:p>
        <a:p>
          <a:pPr marL="0" lvl="0" indent="0" algn="l" defTabSz="889000">
            <a:lnSpc>
              <a:spcPct val="90000"/>
            </a:lnSpc>
            <a:spcBef>
              <a:spcPct val="0"/>
            </a:spcBef>
            <a:spcAft>
              <a:spcPct val="35000"/>
            </a:spcAft>
            <a:buNone/>
          </a:pPr>
          <a:r>
            <a:rPr lang="en-CA" sz="2000" i="1" kern="1200">
              <a:latin typeface="+mn-lt"/>
              <a:cs typeface="Segoe UI" panose="020B0502040204020203" pitchFamily="34" charset="0"/>
            </a:rPr>
            <a:t>Weak recommendation, moderate-certainty evidence</a:t>
          </a:r>
        </a:p>
      </dsp:txBody>
      <dsp:txXfrm>
        <a:off x="2103120" y="3318165"/>
        <a:ext cx="8412480" cy="1042815"/>
      </dsp:txXfrm>
    </dsp:sp>
    <dsp:sp modelId="{1A50E659-CD06-427D-A435-ABF7EBE4CDD1}">
      <dsp:nvSpPr>
        <dsp:cNvPr id="0" name=""/>
        <dsp:cNvSpPr/>
      </dsp:nvSpPr>
      <dsp:spPr>
        <a:xfrm>
          <a:off x="0" y="3318165"/>
          <a:ext cx="2103120" cy="1042815"/>
        </a:xfrm>
        <a:prstGeom prst="rect">
          <a:avLst/>
        </a:prstGeom>
        <a:solidFill>
          <a:schemeClr val="accent3">
            <a:lumMod val="50000"/>
          </a:schemeClr>
        </a:solidFill>
        <a:ln w="1079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1290" tIns="103007" rIns="111290" bIns="103007" numCol="1" spcCol="1270" anchor="ctr" anchorCtr="0">
          <a:noAutofit/>
        </a:bodyPr>
        <a:lstStyle/>
        <a:p>
          <a:pPr marL="0" lvl="0" indent="0" algn="ctr" defTabSz="800100">
            <a:lnSpc>
              <a:spcPct val="90000"/>
            </a:lnSpc>
            <a:spcBef>
              <a:spcPct val="0"/>
            </a:spcBef>
            <a:spcAft>
              <a:spcPct val="35000"/>
            </a:spcAft>
            <a:buNone/>
          </a:pPr>
          <a:r>
            <a:rPr lang="en-CA" sz="1800" kern="1200">
              <a:latin typeface="+mn-lt"/>
              <a:cs typeface="Segoe UI" panose="020B0502040204020203" pitchFamily="34" charset="0"/>
            </a:rPr>
            <a:t>Unprovoked or  persistent risk factor and cannot receive DOAC</a:t>
          </a:r>
        </a:p>
      </dsp:txBody>
      <dsp:txXfrm>
        <a:off x="0" y="3318165"/>
        <a:ext cx="2103120" cy="104281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858F45-3012-4BCF-9E4D-3E0573C9011A}">
      <dsp:nvSpPr>
        <dsp:cNvPr id="0" name=""/>
        <dsp:cNvSpPr/>
      </dsp:nvSpPr>
      <dsp:spPr>
        <a:xfrm>
          <a:off x="2103120" y="1363"/>
          <a:ext cx="8412480" cy="1397521"/>
        </a:xfrm>
        <a:prstGeom prst="rect">
          <a:avLst/>
        </a:prstGeom>
        <a:solidFill>
          <a:schemeClr val="accent3">
            <a:lumMod val="20000"/>
            <a:lumOff val="80000"/>
            <a:alpha val="90000"/>
          </a:schemeClr>
        </a:solidFill>
        <a:ln w="10795"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3225" tIns="354970" rIns="163225" bIns="354970" numCol="1" spcCol="1270" anchor="ctr" anchorCtr="0">
          <a:noAutofit/>
        </a:bodyPr>
        <a:lstStyle/>
        <a:p>
          <a:pPr marL="0" lvl="0" indent="0" algn="l" defTabSz="889000">
            <a:lnSpc>
              <a:spcPct val="90000"/>
            </a:lnSpc>
            <a:spcBef>
              <a:spcPct val="0"/>
            </a:spcBef>
            <a:spcAft>
              <a:spcPct val="35000"/>
            </a:spcAft>
            <a:buNone/>
          </a:pPr>
          <a:r>
            <a:rPr lang="en-US" sz="2000" kern="1200">
              <a:latin typeface="Tenorite" panose="00000500000000000000" pitchFamily="2" charset="0"/>
              <a:cs typeface="Segoe UI" panose="020B0502040204020203" pitchFamily="34" charset="0"/>
            </a:rPr>
            <a:t>Patients with DVT and/or PE provoked by a transient risk factor typically do not require antithrombotic therapy after completion </a:t>
          </a:r>
          <a:r>
            <a:rPr lang="en-CA" sz="2000" kern="1200">
              <a:latin typeface="Tenorite" panose="00000500000000000000" pitchFamily="2" charset="0"/>
              <a:cs typeface="Segoe UI" panose="020B0502040204020203" pitchFamily="34" charset="0"/>
            </a:rPr>
            <a:t>of primary treatment</a:t>
          </a:r>
          <a:endParaRPr lang="en-CA" sz="2000" b="0" kern="1200">
            <a:latin typeface="Tenorite" panose="00000500000000000000" pitchFamily="2" charset="0"/>
            <a:cs typeface="Segoe UI" panose="020B0502040204020203" pitchFamily="34" charset="0"/>
          </a:endParaRPr>
        </a:p>
      </dsp:txBody>
      <dsp:txXfrm>
        <a:off x="2103120" y="1363"/>
        <a:ext cx="8412480" cy="1397521"/>
      </dsp:txXfrm>
    </dsp:sp>
    <dsp:sp modelId="{EF3792DB-53F0-471F-ADBB-42C26154C21C}">
      <dsp:nvSpPr>
        <dsp:cNvPr id="0" name=""/>
        <dsp:cNvSpPr/>
      </dsp:nvSpPr>
      <dsp:spPr>
        <a:xfrm>
          <a:off x="0" y="0"/>
          <a:ext cx="2103120" cy="1397521"/>
        </a:xfrm>
        <a:prstGeom prst="rect">
          <a:avLst/>
        </a:prstGeom>
        <a:solidFill>
          <a:schemeClr val="accent3">
            <a:lumMod val="50000"/>
          </a:schemeClr>
        </a:solidFill>
        <a:ln w="1079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1290" tIns="138044" rIns="111290" bIns="138044" numCol="1" spcCol="1270" anchor="ctr" anchorCtr="0">
          <a:noAutofit/>
        </a:bodyPr>
        <a:lstStyle/>
        <a:p>
          <a:pPr marL="0" lvl="0" indent="0" algn="ctr" defTabSz="1066800">
            <a:lnSpc>
              <a:spcPct val="90000"/>
            </a:lnSpc>
            <a:spcBef>
              <a:spcPct val="0"/>
            </a:spcBef>
            <a:spcAft>
              <a:spcPct val="35000"/>
            </a:spcAft>
            <a:buNone/>
          </a:pPr>
          <a:r>
            <a:rPr lang="en-CA" sz="2400" kern="1200">
              <a:latin typeface="Tenorite" panose="00000500000000000000" pitchFamily="2" charset="0"/>
              <a:cs typeface="Segoe UI" panose="020B0502040204020203" pitchFamily="34" charset="0"/>
            </a:rPr>
            <a:t>Transient provoking risk factor</a:t>
          </a:r>
        </a:p>
      </dsp:txBody>
      <dsp:txXfrm>
        <a:off x="0" y="0"/>
        <a:ext cx="2103120" cy="1397521"/>
      </dsp:txXfrm>
    </dsp:sp>
    <dsp:sp modelId="{39DC3E59-C6D7-4482-BA24-0EBE7A032FEC}">
      <dsp:nvSpPr>
        <dsp:cNvPr id="0" name=""/>
        <dsp:cNvSpPr/>
      </dsp:nvSpPr>
      <dsp:spPr>
        <a:xfrm>
          <a:off x="2103120" y="1482736"/>
          <a:ext cx="8412480" cy="1397521"/>
        </a:xfrm>
        <a:prstGeom prst="rect">
          <a:avLst/>
        </a:prstGeom>
        <a:solidFill>
          <a:schemeClr val="accent3">
            <a:lumMod val="20000"/>
            <a:lumOff val="80000"/>
            <a:alpha val="90000"/>
          </a:schemeClr>
        </a:solidFill>
        <a:ln w="10795"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3225" tIns="354970" rIns="163225" bIns="354970" numCol="1" spcCol="1270" anchor="ctr" anchorCtr="0">
          <a:noAutofit/>
        </a:bodyPr>
        <a:lstStyle/>
        <a:p>
          <a:pPr marL="0" lvl="0" indent="0" algn="l" defTabSz="889000">
            <a:lnSpc>
              <a:spcPct val="90000"/>
            </a:lnSpc>
            <a:spcBef>
              <a:spcPct val="0"/>
            </a:spcBef>
            <a:spcAft>
              <a:spcPct val="35000"/>
            </a:spcAft>
            <a:buNone/>
          </a:pPr>
          <a:r>
            <a:rPr lang="en-CA" sz="2000" kern="1200" dirty="0">
              <a:latin typeface="Tenorite" panose="00000500000000000000" pitchFamily="2" charset="0"/>
              <a:cs typeface="Segoe UI" panose="020B0502040204020203" pitchFamily="34" charset="0"/>
            </a:rPr>
            <a:t>Suggest indefinite antithrombotic therapy </a:t>
          </a:r>
          <a:r>
            <a:rPr lang="en-US" sz="2000" kern="1200" dirty="0">
              <a:latin typeface="Tenorite" panose="00000500000000000000" pitchFamily="2" charset="0"/>
              <a:cs typeface="Segoe UI" panose="020B0502040204020203" pitchFamily="34" charset="0"/>
            </a:rPr>
            <a:t>over stopping anticoagulation</a:t>
          </a:r>
        </a:p>
        <a:p>
          <a:pPr marL="0" lvl="0" indent="0" algn="l" defTabSz="889000">
            <a:lnSpc>
              <a:spcPct val="90000"/>
            </a:lnSpc>
            <a:spcBef>
              <a:spcPct val="0"/>
            </a:spcBef>
            <a:spcAft>
              <a:spcPct val="35000"/>
            </a:spcAft>
            <a:buNone/>
          </a:pPr>
          <a:r>
            <a:rPr lang="en-US" sz="2000" i="1" kern="1200">
              <a:latin typeface="Tenorite" panose="00000500000000000000" pitchFamily="2" charset="0"/>
              <a:cs typeface="Segoe UI" panose="020B0502040204020203" pitchFamily="34" charset="0"/>
            </a:rPr>
            <a:t>Conditional recommendation, moderate certainty evidence of effects</a:t>
          </a:r>
          <a:endParaRPr lang="en-CA" sz="2000" b="0" i="1" kern="1200" dirty="0">
            <a:latin typeface="Tenorite" panose="00000500000000000000" pitchFamily="2" charset="0"/>
            <a:cs typeface="Segoe UI" panose="020B0502040204020203" pitchFamily="34" charset="0"/>
          </a:endParaRPr>
        </a:p>
      </dsp:txBody>
      <dsp:txXfrm>
        <a:off x="2103120" y="1482736"/>
        <a:ext cx="8412480" cy="1397521"/>
      </dsp:txXfrm>
    </dsp:sp>
    <dsp:sp modelId="{3211F93E-1DB3-4450-BB77-3F5B370942E7}">
      <dsp:nvSpPr>
        <dsp:cNvPr id="0" name=""/>
        <dsp:cNvSpPr/>
      </dsp:nvSpPr>
      <dsp:spPr>
        <a:xfrm>
          <a:off x="0" y="1481366"/>
          <a:ext cx="2103120" cy="1397521"/>
        </a:xfrm>
        <a:prstGeom prst="rect">
          <a:avLst/>
        </a:prstGeom>
        <a:solidFill>
          <a:schemeClr val="accent3">
            <a:lumMod val="50000"/>
          </a:schemeClr>
        </a:solidFill>
        <a:ln w="1079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1290" tIns="138044" rIns="111290" bIns="138044" numCol="1" spcCol="1270" anchor="ctr" anchorCtr="0">
          <a:noAutofit/>
        </a:bodyPr>
        <a:lstStyle/>
        <a:p>
          <a:pPr marL="0" lvl="0" indent="0" algn="ctr" defTabSz="1066800">
            <a:lnSpc>
              <a:spcPct val="90000"/>
            </a:lnSpc>
            <a:spcBef>
              <a:spcPct val="0"/>
            </a:spcBef>
            <a:spcAft>
              <a:spcPct val="35000"/>
            </a:spcAft>
            <a:buNone/>
          </a:pPr>
          <a:r>
            <a:rPr lang="en-CA" sz="2400" kern="1200">
              <a:latin typeface="Tenorite" panose="00000500000000000000" pitchFamily="2" charset="0"/>
              <a:cs typeface="Segoe UI" panose="020B0502040204020203" pitchFamily="34" charset="0"/>
            </a:rPr>
            <a:t>Chronic provoking risk factor</a:t>
          </a:r>
        </a:p>
      </dsp:txBody>
      <dsp:txXfrm>
        <a:off x="0" y="1481366"/>
        <a:ext cx="2103120" cy="1397521"/>
      </dsp:txXfrm>
    </dsp:sp>
    <dsp:sp modelId="{7D881C9E-9B14-4259-A2C8-5BA6EE7039AA}">
      <dsp:nvSpPr>
        <dsp:cNvPr id="0" name=""/>
        <dsp:cNvSpPr/>
      </dsp:nvSpPr>
      <dsp:spPr>
        <a:xfrm>
          <a:off x="2103120" y="2964109"/>
          <a:ext cx="8412480" cy="1397521"/>
        </a:xfrm>
        <a:prstGeom prst="rect">
          <a:avLst/>
        </a:prstGeom>
        <a:solidFill>
          <a:schemeClr val="accent3">
            <a:lumMod val="20000"/>
            <a:lumOff val="80000"/>
            <a:alpha val="90000"/>
          </a:schemeClr>
        </a:solidFill>
        <a:ln w="10795"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3225" tIns="354970" rIns="163225" bIns="354970" numCol="1" spcCol="1270" anchor="ctr" anchorCtr="0">
          <a:noAutofit/>
        </a:bodyPr>
        <a:lstStyle/>
        <a:p>
          <a:pPr marL="0" lvl="0" indent="0" algn="l" defTabSz="889000">
            <a:lnSpc>
              <a:spcPct val="90000"/>
            </a:lnSpc>
            <a:spcBef>
              <a:spcPct val="0"/>
            </a:spcBef>
            <a:spcAft>
              <a:spcPct val="35000"/>
            </a:spcAft>
            <a:buNone/>
          </a:pPr>
          <a:r>
            <a:rPr lang="en-US" sz="2000" kern="1200">
              <a:latin typeface="Tenorite" panose="00000500000000000000" pitchFamily="2" charset="0"/>
              <a:cs typeface="Segoe UI" panose="020B0502040204020203" pitchFamily="34" charset="0"/>
            </a:rPr>
            <a:t>Suggest indefinite antithrombotic therapy over stopping anticoagulation</a:t>
          </a:r>
        </a:p>
        <a:p>
          <a:pPr marL="0" lvl="0" indent="0" algn="l" defTabSz="889000">
            <a:lnSpc>
              <a:spcPct val="90000"/>
            </a:lnSpc>
            <a:spcBef>
              <a:spcPct val="0"/>
            </a:spcBef>
            <a:spcAft>
              <a:spcPct val="35000"/>
            </a:spcAft>
            <a:buNone/>
          </a:pPr>
          <a:r>
            <a:rPr lang="en-CA" sz="2000" i="1" kern="1200">
              <a:latin typeface="Tenorite" panose="00000500000000000000" pitchFamily="2" charset="0"/>
              <a:cs typeface="Segoe UI" panose="020B0502040204020203" pitchFamily="34" charset="0"/>
            </a:rPr>
            <a:t>Conditional recommendation, moderate </a:t>
          </a:r>
          <a:r>
            <a:rPr lang="en-US" sz="2000" i="1" kern="1200">
              <a:latin typeface="Tenorite" panose="00000500000000000000" pitchFamily="2" charset="0"/>
              <a:cs typeface="Segoe UI" panose="020B0502040204020203" pitchFamily="34" charset="0"/>
            </a:rPr>
            <a:t>certainty evidence of effects</a:t>
          </a:r>
          <a:endParaRPr lang="en-CA" sz="2400" kern="1200">
            <a:latin typeface="Tenorite" panose="00000500000000000000" pitchFamily="2" charset="0"/>
            <a:cs typeface="Segoe UI" panose="020B0502040204020203" pitchFamily="34" charset="0"/>
          </a:endParaRPr>
        </a:p>
      </dsp:txBody>
      <dsp:txXfrm>
        <a:off x="2103120" y="2964109"/>
        <a:ext cx="8412480" cy="1397521"/>
      </dsp:txXfrm>
    </dsp:sp>
    <dsp:sp modelId="{1A50E659-CD06-427D-A435-ABF7EBE4CDD1}">
      <dsp:nvSpPr>
        <dsp:cNvPr id="0" name=""/>
        <dsp:cNvSpPr/>
      </dsp:nvSpPr>
      <dsp:spPr>
        <a:xfrm>
          <a:off x="0" y="2962739"/>
          <a:ext cx="2103120" cy="1397521"/>
        </a:xfrm>
        <a:prstGeom prst="rect">
          <a:avLst/>
        </a:prstGeom>
        <a:solidFill>
          <a:schemeClr val="accent3">
            <a:lumMod val="50000"/>
          </a:schemeClr>
        </a:solidFill>
        <a:ln w="1079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1290" tIns="138044" rIns="111290" bIns="138044" numCol="1" spcCol="1270" anchor="ctr" anchorCtr="0">
          <a:noAutofit/>
        </a:bodyPr>
        <a:lstStyle/>
        <a:p>
          <a:pPr marL="0" lvl="0" indent="0" algn="ctr" defTabSz="1066800">
            <a:lnSpc>
              <a:spcPct val="90000"/>
            </a:lnSpc>
            <a:spcBef>
              <a:spcPct val="0"/>
            </a:spcBef>
            <a:spcAft>
              <a:spcPct val="35000"/>
            </a:spcAft>
            <a:buNone/>
          </a:pPr>
          <a:r>
            <a:rPr lang="en-CA" sz="2400" kern="1200">
              <a:latin typeface="Tenorite" panose="00000500000000000000" pitchFamily="2" charset="0"/>
              <a:cs typeface="Segoe UI" panose="020B0502040204020203" pitchFamily="34" charset="0"/>
            </a:rPr>
            <a:t>Unprovoked</a:t>
          </a:r>
        </a:p>
      </dsp:txBody>
      <dsp:txXfrm>
        <a:off x="0" y="2962739"/>
        <a:ext cx="2103120" cy="139752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00ED22-2050-4DAC-AEB5-2E4FF6C76302}">
      <dsp:nvSpPr>
        <dsp:cNvPr id="0" name=""/>
        <dsp:cNvSpPr/>
      </dsp:nvSpPr>
      <dsp:spPr>
        <a:xfrm>
          <a:off x="5262" y="0"/>
          <a:ext cx="5062686" cy="4362994"/>
        </a:xfrm>
        <a:prstGeom prst="roundRect">
          <a:avLst>
            <a:gd name="adj" fmla="val 10000"/>
          </a:avLst>
        </a:prstGeom>
        <a:solidFill>
          <a:schemeClr val="bg1"/>
        </a:solidFill>
        <a:ln>
          <a:solidFill>
            <a:schemeClr val="accent3">
              <a:lumMod val="50000"/>
            </a:schemeClr>
          </a:solid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CA" sz="2800" b="1" kern="1200" dirty="0">
              <a:latin typeface="+mn-lt"/>
            </a:rPr>
            <a:t>  CHEST Guidelines</a:t>
          </a:r>
        </a:p>
      </dsp:txBody>
      <dsp:txXfrm>
        <a:off x="5262" y="0"/>
        <a:ext cx="5062686" cy="1308898"/>
      </dsp:txXfrm>
    </dsp:sp>
    <dsp:sp modelId="{C64BE9ED-8E0A-4910-8412-8C1B2248DF67}">
      <dsp:nvSpPr>
        <dsp:cNvPr id="0" name=""/>
        <dsp:cNvSpPr/>
      </dsp:nvSpPr>
      <dsp:spPr>
        <a:xfrm>
          <a:off x="511531" y="1309271"/>
          <a:ext cx="4050149" cy="857153"/>
        </a:xfrm>
        <a:prstGeom prst="roundRect">
          <a:avLst>
            <a:gd name="adj" fmla="val 10000"/>
          </a:avLst>
        </a:prstGeom>
        <a:solidFill>
          <a:schemeClr val="dk2">
            <a:hueOff val="0"/>
            <a:satOff val="0"/>
            <a:lumOff val="0"/>
            <a:alphaOff val="0"/>
          </a:schemeClr>
        </a:solidFill>
        <a:ln w="1079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n-CA" sz="1800" kern="1200">
              <a:latin typeface="+mn-lt"/>
            </a:rPr>
            <a:t>Major transient risk factors</a:t>
          </a:r>
        </a:p>
      </dsp:txBody>
      <dsp:txXfrm>
        <a:off x="536636" y="1334376"/>
        <a:ext cx="3999939" cy="806943"/>
      </dsp:txXfrm>
    </dsp:sp>
    <dsp:sp modelId="{79686EC7-9E9A-481C-AD41-36E14309ED7D}">
      <dsp:nvSpPr>
        <dsp:cNvPr id="0" name=""/>
        <dsp:cNvSpPr/>
      </dsp:nvSpPr>
      <dsp:spPr>
        <a:xfrm>
          <a:off x="511531" y="2298294"/>
          <a:ext cx="4050149" cy="857153"/>
        </a:xfrm>
        <a:prstGeom prst="roundRect">
          <a:avLst>
            <a:gd name="adj" fmla="val 10000"/>
          </a:avLst>
        </a:prstGeom>
        <a:solidFill>
          <a:schemeClr val="dk2">
            <a:hueOff val="0"/>
            <a:satOff val="0"/>
            <a:lumOff val="0"/>
            <a:alphaOff val="0"/>
          </a:schemeClr>
        </a:solidFill>
        <a:ln w="1079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n-CA" sz="1800" kern="1200">
              <a:latin typeface="+mn-lt"/>
            </a:rPr>
            <a:t>Minor transient risk factor</a:t>
          </a:r>
        </a:p>
      </dsp:txBody>
      <dsp:txXfrm>
        <a:off x="536636" y="2323399"/>
        <a:ext cx="3999939" cy="806943"/>
      </dsp:txXfrm>
    </dsp:sp>
    <dsp:sp modelId="{CAB9209D-BD10-4496-9B31-6DC284D527FC}">
      <dsp:nvSpPr>
        <dsp:cNvPr id="0" name=""/>
        <dsp:cNvSpPr/>
      </dsp:nvSpPr>
      <dsp:spPr>
        <a:xfrm>
          <a:off x="511531" y="3287317"/>
          <a:ext cx="4050149" cy="857153"/>
        </a:xfrm>
        <a:prstGeom prst="roundRect">
          <a:avLst>
            <a:gd name="adj" fmla="val 10000"/>
          </a:avLst>
        </a:prstGeom>
        <a:solidFill>
          <a:schemeClr val="dk2">
            <a:hueOff val="0"/>
            <a:satOff val="0"/>
            <a:lumOff val="0"/>
            <a:alphaOff val="0"/>
          </a:schemeClr>
        </a:solidFill>
        <a:ln w="1079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n-CA" sz="1800" kern="1200">
              <a:latin typeface="+mn-lt"/>
            </a:rPr>
            <a:t>Unprovoked or persistent risk factor</a:t>
          </a:r>
        </a:p>
      </dsp:txBody>
      <dsp:txXfrm>
        <a:off x="536636" y="3312422"/>
        <a:ext cx="3999939" cy="806943"/>
      </dsp:txXfrm>
    </dsp:sp>
    <dsp:sp modelId="{3853C8DE-9B63-4DD8-9274-B48C1CE645E4}">
      <dsp:nvSpPr>
        <dsp:cNvPr id="0" name=""/>
        <dsp:cNvSpPr/>
      </dsp:nvSpPr>
      <dsp:spPr>
        <a:xfrm>
          <a:off x="5447650" y="0"/>
          <a:ext cx="5062686" cy="4362994"/>
        </a:xfrm>
        <a:prstGeom prst="roundRect">
          <a:avLst>
            <a:gd name="adj" fmla="val 10000"/>
          </a:avLst>
        </a:prstGeom>
        <a:solidFill>
          <a:schemeClr val="bg1"/>
        </a:solidFill>
        <a:ln>
          <a:solidFill>
            <a:schemeClr val="accent3">
              <a:lumMod val="50000"/>
            </a:schemeClr>
          </a:solidFill>
        </a:ln>
        <a:effectLst/>
      </dsp:spPr>
      <dsp:style>
        <a:lnRef idx="0">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CA" sz="3200" b="1" kern="1200" dirty="0">
              <a:latin typeface="Tenorite" panose="00000500000000000000" pitchFamily="2" charset="0"/>
            </a:rPr>
            <a:t>  </a:t>
          </a:r>
          <a:r>
            <a:rPr lang="en-CA" sz="2800" b="1" kern="1200" dirty="0">
              <a:latin typeface="+mn-lt"/>
            </a:rPr>
            <a:t>ASH Guidelines</a:t>
          </a:r>
          <a:endParaRPr lang="en-CA" sz="3200" b="1" kern="1200" dirty="0">
            <a:latin typeface="+mn-lt"/>
          </a:endParaRPr>
        </a:p>
      </dsp:txBody>
      <dsp:txXfrm>
        <a:off x="5447650" y="0"/>
        <a:ext cx="5062686" cy="1308898"/>
      </dsp:txXfrm>
    </dsp:sp>
    <dsp:sp modelId="{36218EC7-106A-4C91-8950-957B3F0C102B}">
      <dsp:nvSpPr>
        <dsp:cNvPr id="0" name=""/>
        <dsp:cNvSpPr/>
      </dsp:nvSpPr>
      <dsp:spPr>
        <a:xfrm>
          <a:off x="5953919" y="1309271"/>
          <a:ext cx="4050149" cy="857153"/>
        </a:xfrm>
        <a:prstGeom prst="roundRect">
          <a:avLst>
            <a:gd name="adj" fmla="val 10000"/>
          </a:avLst>
        </a:prstGeom>
        <a:solidFill>
          <a:schemeClr val="dk2">
            <a:hueOff val="0"/>
            <a:satOff val="0"/>
            <a:lumOff val="0"/>
            <a:alphaOff val="0"/>
          </a:schemeClr>
        </a:solidFill>
        <a:ln w="1079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n-CA" sz="1800" kern="1200">
              <a:latin typeface="+mn-lt"/>
            </a:rPr>
            <a:t>Transient risk factor</a:t>
          </a:r>
        </a:p>
      </dsp:txBody>
      <dsp:txXfrm>
        <a:off x="5979024" y="1334376"/>
        <a:ext cx="3999939" cy="806943"/>
      </dsp:txXfrm>
    </dsp:sp>
    <dsp:sp modelId="{6C1F3836-FAD9-4AE8-B324-11FCE56E9F3F}">
      <dsp:nvSpPr>
        <dsp:cNvPr id="0" name=""/>
        <dsp:cNvSpPr/>
      </dsp:nvSpPr>
      <dsp:spPr>
        <a:xfrm>
          <a:off x="5953919" y="2298294"/>
          <a:ext cx="4050149" cy="857153"/>
        </a:xfrm>
        <a:prstGeom prst="roundRect">
          <a:avLst>
            <a:gd name="adj" fmla="val 10000"/>
          </a:avLst>
        </a:prstGeom>
        <a:solidFill>
          <a:schemeClr val="dk2">
            <a:hueOff val="0"/>
            <a:satOff val="0"/>
            <a:lumOff val="0"/>
            <a:alphaOff val="0"/>
          </a:schemeClr>
        </a:solidFill>
        <a:ln w="1079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n-CA" sz="1800" kern="1200">
              <a:latin typeface="+mn-lt"/>
            </a:rPr>
            <a:t>Chronic provoking risk factor</a:t>
          </a:r>
        </a:p>
      </dsp:txBody>
      <dsp:txXfrm>
        <a:off x="5979024" y="2323399"/>
        <a:ext cx="3999939" cy="806943"/>
      </dsp:txXfrm>
    </dsp:sp>
    <dsp:sp modelId="{9895AD9C-6687-40BC-933D-E2EBE8925CD1}">
      <dsp:nvSpPr>
        <dsp:cNvPr id="0" name=""/>
        <dsp:cNvSpPr/>
      </dsp:nvSpPr>
      <dsp:spPr>
        <a:xfrm>
          <a:off x="5953919" y="3287317"/>
          <a:ext cx="4050149" cy="857153"/>
        </a:xfrm>
        <a:prstGeom prst="roundRect">
          <a:avLst>
            <a:gd name="adj" fmla="val 10000"/>
          </a:avLst>
        </a:prstGeom>
        <a:solidFill>
          <a:schemeClr val="dk2">
            <a:hueOff val="0"/>
            <a:satOff val="0"/>
            <a:lumOff val="0"/>
            <a:alphaOff val="0"/>
          </a:schemeClr>
        </a:solidFill>
        <a:ln w="1079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n-CA" sz="1800" kern="1200">
              <a:latin typeface="+mn-lt"/>
            </a:rPr>
            <a:t>Unprovoked</a:t>
          </a:r>
        </a:p>
      </dsp:txBody>
      <dsp:txXfrm>
        <a:off x="5979024" y="3312422"/>
        <a:ext cx="3999939" cy="80694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4FAF93-CEB7-49CF-AC33-BB43B81DCCA0}">
      <dsp:nvSpPr>
        <dsp:cNvPr id="0" name=""/>
        <dsp:cNvSpPr/>
      </dsp:nvSpPr>
      <dsp:spPr>
        <a:xfrm>
          <a:off x="464976" y="182297"/>
          <a:ext cx="3119965" cy="1886999"/>
        </a:xfrm>
        <a:prstGeom prst="roundRect">
          <a:avLst>
            <a:gd name="adj" fmla="val 10000"/>
          </a:avLst>
        </a:prstGeom>
        <a:solidFill>
          <a:schemeClr val="dk2">
            <a:hueOff val="0"/>
            <a:satOff val="0"/>
            <a:lumOff val="0"/>
            <a:alphaOff val="0"/>
          </a:schemeClr>
        </a:solidFill>
        <a:ln w="1079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100000"/>
            </a:lnSpc>
            <a:spcBef>
              <a:spcPct val="0"/>
            </a:spcBef>
            <a:spcAft>
              <a:spcPct val="35000"/>
            </a:spcAft>
            <a:buNone/>
          </a:pPr>
          <a:r>
            <a:rPr lang="en-US" sz="2000" kern="1200">
              <a:latin typeface="+mn-lt"/>
              <a:cs typeface="Segoe UI" panose="020B0502040204020203" pitchFamily="34" charset="0"/>
            </a:rPr>
            <a:t>In patients offered extended-phase anticoagulation…</a:t>
          </a:r>
        </a:p>
      </dsp:txBody>
      <dsp:txXfrm>
        <a:off x="520244" y="237565"/>
        <a:ext cx="3009429" cy="1776463"/>
      </dsp:txXfrm>
    </dsp:sp>
    <dsp:sp modelId="{348D222C-4776-408B-837A-F276313DEB97}">
      <dsp:nvSpPr>
        <dsp:cNvPr id="0" name=""/>
        <dsp:cNvSpPr/>
      </dsp:nvSpPr>
      <dsp:spPr>
        <a:xfrm>
          <a:off x="3584941" y="1051529"/>
          <a:ext cx="575648" cy="148535"/>
        </a:xfrm>
        <a:custGeom>
          <a:avLst/>
          <a:gdLst/>
          <a:ahLst/>
          <a:cxnLst/>
          <a:rect l="0" t="0" r="0" b="0"/>
          <a:pathLst>
            <a:path>
              <a:moveTo>
                <a:pt x="0" y="74267"/>
              </a:moveTo>
              <a:lnTo>
                <a:pt x="575648" y="74267"/>
              </a:lnTo>
            </a:path>
          </a:pathLst>
        </a:custGeom>
        <a:noFill/>
        <a:ln w="38100" cap="flat" cmpd="sng" algn="ctr">
          <a:solidFill>
            <a:srgbClr val="44546A"/>
          </a:solidFill>
          <a:prstDash val="solid"/>
          <a:headEnd type="none" w="med" len="med"/>
          <a:tailEnd type="triangle" w="med" len="me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latin typeface="Tenorite" panose="00000500000000000000" pitchFamily="2" charset="0"/>
            <a:cs typeface="Segoe UI" panose="020B0502040204020203" pitchFamily="34" charset="0"/>
          </a:endParaRPr>
        </a:p>
      </dsp:txBody>
      <dsp:txXfrm>
        <a:off x="3858374" y="1111406"/>
        <a:ext cx="28782" cy="28782"/>
      </dsp:txXfrm>
    </dsp:sp>
    <dsp:sp modelId="{F1941CA4-826F-4C7A-9070-7BBFB20C3B54}">
      <dsp:nvSpPr>
        <dsp:cNvPr id="0" name=""/>
        <dsp:cNvSpPr/>
      </dsp:nvSpPr>
      <dsp:spPr>
        <a:xfrm>
          <a:off x="4160589" y="182297"/>
          <a:ext cx="3773999" cy="1886999"/>
        </a:xfrm>
        <a:prstGeom prst="roundRect">
          <a:avLst>
            <a:gd name="adj" fmla="val 10000"/>
          </a:avLst>
        </a:prstGeom>
        <a:solidFill>
          <a:schemeClr val="dk2">
            <a:hueOff val="0"/>
            <a:satOff val="0"/>
            <a:lumOff val="0"/>
            <a:alphaOff val="0"/>
          </a:schemeClr>
        </a:solidFill>
        <a:ln w="1079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100000"/>
            </a:lnSpc>
            <a:spcBef>
              <a:spcPct val="0"/>
            </a:spcBef>
            <a:spcAft>
              <a:spcPct val="35000"/>
            </a:spcAft>
            <a:buNone/>
          </a:pPr>
          <a:r>
            <a:rPr lang="en-US" sz="2000" kern="1200">
              <a:latin typeface="+mn-lt"/>
              <a:cs typeface="Segoe UI" panose="020B0502040204020203" pitchFamily="34" charset="0"/>
            </a:rPr>
            <a:t>Suggest the use of </a:t>
          </a:r>
          <a:r>
            <a:rPr lang="en-US" sz="2000" b="0" kern="1200">
              <a:latin typeface="+mn-lt"/>
              <a:cs typeface="Segoe UI" panose="020B0502040204020203" pitchFamily="34" charset="0"/>
            </a:rPr>
            <a:t>reduced-dose apixaban or rivaroxaban </a:t>
          </a:r>
          <a:r>
            <a:rPr lang="en-US" sz="2000" kern="1200">
              <a:latin typeface="+mn-lt"/>
              <a:cs typeface="Segoe UI" panose="020B0502040204020203" pitchFamily="34" charset="0"/>
            </a:rPr>
            <a:t>over full-dose apixaban or rivaroxaban </a:t>
          </a:r>
        </a:p>
        <a:p>
          <a:pPr marL="0" lvl="0" indent="0" algn="ctr" defTabSz="889000">
            <a:lnSpc>
              <a:spcPct val="100000"/>
            </a:lnSpc>
            <a:spcBef>
              <a:spcPct val="0"/>
            </a:spcBef>
            <a:spcAft>
              <a:spcPct val="35000"/>
            </a:spcAft>
            <a:buNone/>
          </a:pPr>
          <a:r>
            <a:rPr lang="en-US" sz="1600" i="1" kern="1200">
              <a:latin typeface="+mn-lt"/>
              <a:cs typeface="Segoe UI" panose="020B0502040204020203" pitchFamily="34" charset="0"/>
            </a:rPr>
            <a:t>Weak recommendation, very low-certainty evidence </a:t>
          </a:r>
        </a:p>
      </dsp:txBody>
      <dsp:txXfrm>
        <a:off x="4215857" y="237565"/>
        <a:ext cx="3663463" cy="1776463"/>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1A463A-09CC-43CF-A018-6FF5DE8B189F}" type="datetimeFigureOut">
              <a:rPr lang="en-US" smtClean="0"/>
              <a:t>3/29/2024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F9E5F7-0786-4CD1-8C66-FA90B52901B3}" type="slidenum">
              <a:rPr lang="en-US" smtClean="0"/>
              <a:t>‹#›</a:t>
            </a:fld>
            <a:endParaRPr lang="en-US"/>
          </a:p>
        </p:txBody>
      </p:sp>
    </p:spTree>
    <p:extLst>
      <p:ext uri="{BB962C8B-B14F-4D97-AF65-F5344CB8AC3E}">
        <p14:creationId xmlns:p14="http://schemas.microsoft.com/office/powerpoint/2010/main" val="20085944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F9E5F7-0786-4CD1-8C66-FA90B52901B3}" type="slidenum">
              <a:rPr lang="en-US" smtClean="0"/>
              <a:t>1</a:t>
            </a:fld>
            <a:endParaRPr lang="en-US"/>
          </a:p>
        </p:txBody>
      </p:sp>
    </p:spTree>
    <p:extLst>
      <p:ext uri="{BB962C8B-B14F-4D97-AF65-F5344CB8AC3E}">
        <p14:creationId xmlns:p14="http://schemas.microsoft.com/office/powerpoint/2010/main" val="150730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57209B-0340-4C72-82ED-C86B78121AD0}"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653508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343EE0-C5DA-5040-9558-D855573E214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0699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343EE0-C5DA-5040-9558-D855573E214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9849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71385B-D6F2-42F4-9560-DDAAB26E7B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86812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069BECE7-F611-481F-A851-446EF7F8D960}" type="slidenum">
              <a:rPr lang="en-CA" smtClean="0"/>
              <a:t>18</a:t>
            </a:fld>
            <a:endParaRPr lang="en-CA"/>
          </a:p>
        </p:txBody>
      </p:sp>
    </p:spTree>
    <p:extLst>
      <p:ext uri="{BB962C8B-B14F-4D97-AF65-F5344CB8AC3E}">
        <p14:creationId xmlns:p14="http://schemas.microsoft.com/office/powerpoint/2010/main" val="8914015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69BECE7-F611-481F-A851-446EF7F8D960}" type="slidenum">
              <a:rPr lang="en-CA" smtClean="0"/>
              <a:t>19</a:t>
            </a:fld>
            <a:endParaRPr lang="en-CA"/>
          </a:p>
        </p:txBody>
      </p:sp>
    </p:spTree>
    <p:extLst>
      <p:ext uri="{BB962C8B-B14F-4D97-AF65-F5344CB8AC3E}">
        <p14:creationId xmlns:p14="http://schemas.microsoft.com/office/powerpoint/2010/main" val="27718101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94770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51541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857209B-0340-4C72-82ED-C86B78121AD0}" type="slidenum">
              <a:rPr lang="en-CA" smtClean="0"/>
              <a:t>6</a:t>
            </a:fld>
            <a:endParaRPr lang="en-CA"/>
          </a:p>
        </p:txBody>
      </p:sp>
    </p:spTree>
    <p:extLst>
      <p:ext uri="{BB962C8B-B14F-4D97-AF65-F5344CB8AC3E}">
        <p14:creationId xmlns:p14="http://schemas.microsoft.com/office/powerpoint/2010/main" val="33242771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857209B-0340-4C72-82ED-C86B78121AD0}" type="slidenum">
              <a:rPr lang="en-CA" smtClean="0"/>
              <a:t>7</a:t>
            </a:fld>
            <a:endParaRPr lang="en-CA"/>
          </a:p>
        </p:txBody>
      </p:sp>
    </p:spTree>
    <p:extLst>
      <p:ext uri="{BB962C8B-B14F-4D97-AF65-F5344CB8AC3E}">
        <p14:creationId xmlns:p14="http://schemas.microsoft.com/office/powerpoint/2010/main" val="33589405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857209B-0340-4C72-82ED-C86B78121AD0}" type="slidenum">
              <a:rPr lang="en-CA" smtClean="0"/>
              <a:t>8</a:t>
            </a:fld>
            <a:endParaRPr lang="en-CA"/>
          </a:p>
        </p:txBody>
      </p:sp>
    </p:spTree>
    <p:extLst>
      <p:ext uri="{BB962C8B-B14F-4D97-AF65-F5344CB8AC3E}">
        <p14:creationId xmlns:p14="http://schemas.microsoft.com/office/powerpoint/2010/main" val="40707564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90B227-491B-49FD-A183-366465E3E373}"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66337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90B227-491B-49FD-A183-366465E3E373}"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9013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56F240-9AC7-40DB-8ADD-AC1AA29775A5}" type="slidenum">
              <a:rPr lang="en-CA" smtClean="0"/>
              <a:t>11</a:t>
            </a:fld>
            <a:endParaRPr lang="en-CA"/>
          </a:p>
        </p:txBody>
      </p:sp>
    </p:spTree>
    <p:extLst>
      <p:ext uri="{BB962C8B-B14F-4D97-AF65-F5344CB8AC3E}">
        <p14:creationId xmlns:p14="http://schemas.microsoft.com/office/powerpoint/2010/main" val="34033981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B071385B-D6F2-42F4-9560-DDAAB26E7B7A}" type="slidenum">
              <a:rPr lang="en-US" smtClean="0"/>
              <a:pPr/>
              <a:t>12</a:t>
            </a:fld>
            <a:endParaRPr lang="en-US"/>
          </a:p>
        </p:txBody>
      </p:sp>
    </p:spTree>
    <p:extLst>
      <p:ext uri="{BB962C8B-B14F-4D97-AF65-F5344CB8AC3E}">
        <p14:creationId xmlns:p14="http://schemas.microsoft.com/office/powerpoint/2010/main" val="14905712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gradFill>
          <a:gsLst>
            <a:gs pos="84000">
              <a:srgbClr val="EDEDED"/>
            </a:gs>
            <a:gs pos="57000">
              <a:schemeClr val="bg1"/>
            </a:gs>
            <a:gs pos="100000">
              <a:schemeClr val="bg2">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831850" y="1101482"/>
            <a:ext cx="10515600" cy="2825748"/>
          </a:xfrm>
        </p:spPr>
        <p:txBody>
          <a:bodyPr anchor="b">
            <a:normAutofit/>
          </a:bodyPr>
          <a:lstStyle>
            <a:lvl1pPr>
              <a:defRPr sz="4800">
                <a:solidFill>
                  <a:schemeClr val="accent1"/>
                </a:solidFill>
              </a:defRPr>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831850" y="4208338"/>
            <a:ext cx="10515600" cy="1766887"/>
          </a:xfrm>
          <a:prstGeom prst="rect">
            <a:avLst/>
          </a:prstGeom>
        </p:spPr>
        <p:txBody>
          <a:bodyPr>
            <a:normAutofit/>
          </a:bodyPr>
          <a:lstStyle>
            <a:lvl1pPr marL="0" indent="0">
              <a:buNone/>
              <a:defRPr sz="2000">
                <a:solidFill>
                  <a:schemeClr val="bg2">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16" name="Straight Connector 15">
            <a:extLst>
              <a:ext uri="{FF2B5EF4-FFF2-40B4-BE49-F238E27FC236}">
                <a16:creationId xmlns:a16="http://schemas.microsoft.com/office/drawing/2014/main" id="{D0CC67B0-1237-46F2-B879-34B77487522D}"/>
              </a:ext>
            </a:extLst>
          </p:cNvPr>
          <p:cNvCxnSpPr/>
          <p:nvPr/>
        </p:nvCxnSpPr>
        <p:spPr>
          <a:xfrm>
            <a:off x="831850" y="1101482"/>
            <a:ext cx="105156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Footer Placeholder 4">
            <a:extLst>
              <a:ext uri="{FF2B5EF4-FFF2-40B4-BE49-F238E27FC236}">
                <a16:creationId xmlns:a16="http://schemas.microsoft.com/office/drawing/2014/main" id="{97C5F604-5875-43F7-B477-70FB1C866798}"/>
              </a:ext>
            </a:extLst>
          </p:cNvPr>
          <p:cNvSpPr>
            <a:spLocks noGrp="1"/>
          </p:cNvSpPr>
          <p:nvPr>
            <p:ph type="ftr" sz="quarter" idx="3"/>
          </p:nvPr>
        </p:nvSpPr>
        <p:spPr>
          <a:xfrm>
            <a:off x="838200" y="6356350"/>
            <a:ext cx="1050925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dirty="0"/>
          </a:p>
        </p:txBody>
      </p:sp>
      <p:pic>
        <p:nvPicPr>
          <p:cNvPr id="8" name="Picture 7">
            <a:extLst>
              <a:ext uri="{FF2B5EF4-FFF2-40B4-BE49-F238E27FC236}">
                <a16:creationId xmlns:a16="http://schemas.microsoft.com/office/drawing/2014/main" id="{3390C64D-9995-4CD5-AD94-B104F638C54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1849" y="184778"/>
            <a:ext cx="4343365" cy="675353"/>
          </a:xfrm>
          <a:prstGeom prst="rect">
            <a:avLst/>
          </a:prstGeom>
        </p:spPr>
      </p:pic>
      <p:pic>
        <p:nvPicPr>
          <p:cNvPr id="2" name="Picture 1">
            <a:extLst>
              <a:ext uri="{FF2B5EF4-FFF2-40B4-BE49-F238E27FC236}">
                <a16:creationId xmlns:a16="http://schemas.microsoft.com/office/drawing/2014/main" id="{D547F72E-5064-4C5E-AB7F-BE55D321DEE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68000" y="6093534"/>
            <a:ext cx="1267742" cy="649084"/>
          </a:xfrm>
          <a:prstGeom prst="rect">
            <a:avLst/>
          </a:prstGeom>
        </p:spPr>
      </p:pic>
      <p:cxnSp>
        <p:nvCxnSpPr>
          <p:cNvPr id="3" name="Straight Connector 2">
            <a:extLst>
              <a:ext uri="{FF2B5EF4-FFF2-40B4-BE49-F238E27FC236}">
                <a16:creationId xmlns:a16="http://schemas.microsoft.com/office/drawing/2014/main" id="{214C0679-30D2-9282-F9FF-71A7D4E912DD}"/>
              </a:ext>
            </a:extLst>
          </p:cNvPr>
          <p:cNvCxnSpPr/>
          <p:nvPr userDrawn="1"/>
        </p:nvCxnSpPr>
        <p:spPr>
          <a:xfrm>
            <a:off x="831850" y="1101482"/>
            <a:ext cx="105156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AD39D127-A968-0CDD-9735-F86511AF029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1849" y="184778"/>
            <a:ext cx="4343365" cy="675353"/>
          </a:xfrm>
          <a:prstGeom prst="rect">
            <a:avLst/>
          </a:prstGeom>
        </p:spPr>
      </p:pic>
      <p:pic>
        <p:nvPicPr>
          <p:cNvPr id="5" name="Picture 4">
            <a:extLst>
              <a:ext uri="{FF2B5EF4-FFF2-40B4-BE49-F238E27FC236}">
                <a16:creationId xmlns:a16="http://schemas.microsoft.com/office/drawing/2014/main" id="{A4FA2214-E061-12E8-FAC9-5DDF61443AF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668000" y="6093534"/>
            <a:ext cx="1267742" cy="649084"/>
          </a:xfrm>
          <a:prstGeom prst="rect">
            <a:avLst/>
          </a:prstGeom>
        </p:spPr>
      </p:pic>
    </p:spTree>
    <p:extLst>
      <p:ext uri="{BB962C8B-B14F-4D97-AF65-F5344CB8AC3E}">
        <p14:creationId xmlns:p14="http://schemas.microsoft.com/office/powerpoint/2010/main" val="14101609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Footer Placeholder 4">
            <a:extLst>
              <a:ext uri="{FF2B5EF4-FFF2-40B4-BE49-F238E27FC236}">
                <a16:creationId xmlns:a16="http://schemas.microsoft.com/office/drawing/2014/main" id="{53A0B1A1-466A-4562-8ACB-1D04390A0324}"/>
              </a:ext>
            </a:extLst>
          </p:cNvPr>
          <p:cNvSpPr>
            <a:spLocks noGrp="1"/>
          </p:cNvSpPr>
          <p:nvPr>
            <p:ph type="ftr" sz="quarter" idx="3"/>
          </p:nvPr>
        </p:nvSpPr>
        <p:spPr>
          <a:xfrm>
            <a:off x="838199" y="6356350"/>
            <a:ext cx="9067801" cy="365125"/>
          </a:xfrm>
          <a:prstGeom prst="rect">
            <a:avLst/>
          </a:prstGeom>
        </p:spPr>
        <p:txBody>
          <a:bodyPr vert="horz" lIns="91440" tIns="45720" rIns="91440" bIns="45720" rtlCol="0" anchor="b"/>
          <a:lstStyle>
            <a:lvl1pPr algn="l">
              <a:defRPr sz="12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3185646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Slide">
    <p:bg>
      <p:bgPr>
        <a:gradFill>
          <a:gsLst>
            <a:gs pos="84000">
              <a:srgbClr val="EDEDED"/>
            </a:gs>
            <a:gs pos="57000">
              <a:schemeClr val="bg1"/>
            </a:gs>
            <a:gs pos="100000">
              <a:schemeClr val="bg2">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831850" y="1101482"/>
            <a:ext cx="10515600" cy="2825748"/>
          </a:xfrm>
        </p:spPr>
        <p:txBody>
          <a:bodyPr anchor="b">
            <a:normAutofit/>
          </a:bodyPr>
          <a:lstStyle>
            <a:lvl1pPr>
              <a:defRPr sz="4800">
                <a:solidFill>
                  <a:schemeClr val="accent1"/>
                </a:solidFill>
              </a:defRPr>
            </a:lvl1pPr>
          </a:lstStyle>
          <a:p>
            <a:r>
              <a:rPr lang="en-US" dirty="0"/>
              <a:t>Click to edit Master title style</a:t>
            </a:r>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831850" y="4208338"/>
            <a:ext cx="10515600" cy="1766887"/>
          </a:xfrm>
          <a:prstGeom prst="rect">
            <a:avLst/>
          </a:prstGeom>
        </p:spPr>
        <p:txBody>
          <a:bodyPr>
            <a:normAutofit/>
          </a:bodyPr>
          <a:lstStyle>
            <a:lvl1pPr marL="0" indent="0">
              <a:buNone/>
              <a:defRPr sz="2000">
                <a:solidFill>
                  <a:schemeClr val="bg2">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cxnSp>
        <p:nvCxnSpPr>
          <p:cNvPr id="16" name="Straight Connector 15">
            <a:extLst>
              <a:ext uri="{FF2B5EF4-FFF2-40B4-BE49-F238E27FC236}">
                <a16:creationId xmlns:a16="http://schemas.microsoft.com/office/drawing/2014/main" id="{D0CC67B0-1237-46F2-B879-34B77487522D}"/>
              </a:ext>
            </a:extLst>
          </p:cNvPr>
          <p:cNvCxnSpPr/>
          <p:nvPr userDrawn="1"/>
        </p:nvCxnSpPr>
        <p:spPr>
          <a:xfrm>
            <a:off x="831850" y="1101482"/>
            <a:ext cx="105156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Footer Placeholder 4">
            <a:extLst>
              <a:ext uri="{FF2B5EF4-FFF2-40B4-BE49-F238E27FC236}">
                <a16:creationId xmlns:a16="http://schemas.microsoft.com/office/drawing/2014/main" id="{97C5F604-5875-43F7-B477-70FB1C866798}"/>
              </a:ext>
            </a:extLst>
          </p:cNvPr>
          <p:cNvSpPr>
            <a:spLocks noGrp="1"/>
          </p:cNvSpPr>
          <p:nvPr>
            <p:ph type="ftr" sz="quarter" idx="3"/>
          </p:nvPr>
        </p:nvSpPr>
        <p:spPr>
          <a:xfrm>
            <a:off x="838200" y="6356350"/>
            <a:ext cx="1050925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dirty="0"/>
          </a:p>
        </p:txBody>
      </p:sp>
      <p:pic>
        <p:nvPicPr>
          <p:cNvPr id="8" name="Picture 7">
            <a:extLst>
              <a:ext uri="{FF2B5EF4-FFF2-40B4-BE49-F238E27FC236}">
                <a16:creationId xmlns:a16="http://schemas.microsoft.com/office/drawing/2014/main" id="{3390C64D-9995-4CD5-AD94-B104F638C54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1849" y="184778"/>
            <a:ext cx="4343365" cy="675353"/>
          </a:xfrm>
          <a:prstGeom prst="rect">
            <a:avLst/>
          </a:prstGeom>
        </p:spPr>
      </p:pic>
      <p:pic>
        <p:nvPicPr>
          <p:cNvPr id="2" name="Picture 1">
            <a:extLst>
              <a:ext uri="{FF2B5EF4-FFF2-40B4-BE49-F238E27FC236}">
                <a16:creationId xmlns:a16="http://schemas.microsoft.com/office/drawing/2014/main" id="{D547F72E-5064-4C5E-AB7F-BE55D321DEE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668000" y="6093534"/>
            <a:ext cx="1267742" cy="649084"/>
          </a:xfrm>
          <a:prstGeom prst="rect">
            <a:avLst/>
          </a:prstGeom>
        </p:spPr>
      </p:pic>
    </p:spTree>
    <p:extLst>
      <p:ext uri="{BB962C8B-B14F-4D97-AF65-F5344CB8AC3E}">
        <p14:creationId xmlns:p14="http://schemas.microsoft.com/office/powerpoint/2010/main" val="30701345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itle Slide">
    <p:bg>
      <p:bgPr>
        <a:gradFill>
          <a:gsLst>
            <a:gs pos="84000">
              <a:srgbClr val="EDEDED"/>
            </a:gs>
            <a:gs pos="57000">
              <a:schemeClr val="bg1"/>
            </a:gs>
            <a:gs pos="100000">
              <a:schemeClr val="bg2">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831850" y="1101482"/>
            <a:ext cx="10515600" cy="2825748"/>
          </a:xfrm>
        </p:spPr>
        <p:txBody>
          <a:bodyPr anchor="ctr">
            <a:normAutofit/>
          </a:bodyPr>
          <a:lstStyle>
            <a:lvl1pPr algn="ctr">
              <a:defRPr sz="4000">
                <a:solidFill>
                  <a:schemeClr val="accent1"/>
                </a:solidFill>
              </a:defRPr>
            </a:lvl1pPr>
          </a:lstStyle>
          <a:p>
            <a:r>
              <a:rPr lang="en-US" dirty="0"/>
              <a:t>Click to edit Master title style</a:t>
            </a:r>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831850" y="4208338"/>
            <a:ext cx="10515600" cy="1766887"/>
          </a:xfrm>
          <a:prstGeom prst="rect">
            <a:avLst/>
          </a:prstGeom>
        </p:spPr>
        <p:txBody>
          <a:bodyPr>
            <a:normAutofit/>
          </a:bodyPr>
          <a:lstStyle>
            <a:lvl1pPr marL="0" indent="0" algn="ctr">
              <a:buNone/>
              <a:defRPr sz="2000">
                <a:solidFill>
                  <a:schemeClr val="bg2">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cxnSp>
        <p:nvCxnSpPr>
          <p:cNvPr id="16" name="Straight Connector 15">
            <a:extLst>
              <a:ext uri="{FF2B5EF4-FFF2-40B4-BE49-F238E27FC236}">
                <a16:creationId xmlns:a16="http://schemas.microsoft.com/office/drawing/2014/main" id="{D0CC67B0-1237-46F2-B879-34B77487522D}"/>
              </a:ext>
            </a:extLst>
          </p:cNvPr>
          <p:cNvCxnSpPr/>
          <p:nvPr userDrawn="1"/>
        </p:nvCxnSpPr>
        <p:spPr>
          <a:xfrm>
            <a:off x="831850" y="1101482"/>
            <a:ext cx="105156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Footer Placeholder 4">
            <a:extLst>
              <a:ext uri="{FF2B5EF4-FFF2-40B4-BE49-F238E27FC236}">
                <a16:creationId xmlns:a16="http://schemas.microsoft.com/office/drawing/2014/main" id="{97C5F604-5875-43F7-B477-70FB1C866798}"/>
              </a:ext>
            </a:extLst>
          </p:cNvPr>
          <p:cNvSpPr>
            <a:spLocks noGrp="1"/>
          </p:cNvSpPr>
          <p:nvPr>
            <p:ph type="ftr" sz="quarter" idx="3"/>
          </p:nvPr>
        </p:nvSpPr>
        <p:spPr>
          <a:xfrm>
            <a:off x="838200" y="6356350"/>
            <a:ext cx="1050925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dirty="0"/>
          </a:p>
        </p:txBody>
      </p:sp>
      <p:pic>
        <p:nvPicPr>
          <p:cNvPr id="7" name="Picture 6">
            <a:extLst>
              <a:ext uri="{FF2B5EF4-FFF2-40B4-BE49-F238E27FC236}">
                <a16:creationId xmlns:a16="http://schemas.microsoft.com/office/drawing/2014/main" id="{1FF9F2CB-EA79-4C5E-9229-EA26FA6FBE2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1849" y="184778"/>
            <a:ext cx="4343365" cy="675353"/>
          </a:xfrm>
          <a:prstGeom prst="rect">
            <a:avLst/>
          </a:prstGeom>
        </p:spPr>
      </p:pic>
      <p:pic>
        <p:nvPicPr>
          <p:cNvPr id="2" name="Picture 1">
            <a:extLst>
              <a:ext uri="{FF2B5EF4-FFF2-40B4-BE49-F238E27FC236}">
                <a16:creationId xmlns:a16="http://schemas.microsoft.com/office/drawing/2014/main" id="{35EC796F-F356-478A-891A-18D91809F85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668000" y="6093534"/>
            <a:ext cx="1267742" cy="649084"/>
          </a:xfrm>
          <a:prstGeom prst="rect">
            <a:avLst/>
          </a:prstGeom>
        </p:spPr>
      </p:pic>
    </p:spTree>
    <p:extLst>
      <p:ext uri="{BB962C8B-B14F-4D97-AF65-F5344CB8AC3E}">
        <p14:creationId xmlns:p14="http://schemas.microsoft.com/office/powerpoint/2010/main" val="2011025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bg1"/>
        </a:solidFill>
        <a:effectLst/>
      </p:bgPr>
    </p:bg>
    <p:spTree>
      <p:nvGrpSpPr>
        <p:cNvPr id="1" name=""/>
        <p:cNvGrpSpPr/>
        <p:nvPr/>
      </p:nvGrpSpPr>
      <p:grpSpPr>
        <a:xfrm>
          <a:off x="0" y="0"/>
          <a:ext cx="0" cy="0"/>
          <a:chOff x="0" y="0"/>
          <a:chExt cx="0" cy="0"/>
        </a:xfrm>
      </p:grpSpPr>
      <p:sp>
        <p:nvSpPr>
          <p:cNvPr id="11" name="Text Placeholder 2">
            <a:extLst>
              <a:ext uri="{FF2B5EF4-FFF2-40B4-BE49-F238E27FC236}">
                <a16:creationId xmlns:a16="http://schemas.microsoft.com/office/drawing/2014/main" id="{ABB2845A-FE0D-4248-9631-7DC48D0A2919}"/>
              </a:ext>
            </a:extLst>
          </p:cNvPr>
          <p:cNvSpPr>
            <a:spLocks noGrp="1"/>
          </p:cNvSpPr>
          <p:nvPr>
            <p:ph idx="1"/>
          </p:nvPr>
        </p:nvSpPr>
        <p:spPr>
          <a:xfrm>
            <a:off x="838200" y="1285336"/>
            <a:ext cx="10515600" cy="4891627"/>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Placeholder 1">
            <a:extLst>
              <a:ext uri="{FF2B5EF4-FFF2-40B4-BE49-F238E27FC236}">
                <a16:creationId xmlns:a16="http://schemas.microsoft.com/office/drawing/2014/main" id="{78B0C919-FF28-42EE-A4DF-11CA0D523EAD}"/>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dirty="0"/>
              <a:t>Click to edit Master title style</a:t>
            </a:r>
          </a:p>
        </p:txBody>
      </p:sp>
      <p:sp>
        <p:nvSpPr>
          <p:cNvPr id="5" name="Footer Placeholder 4">
            <a:extLst>
              <a:ext uri="{FF2B5EF4-FFF2-40B4-BE49-F238E27FC236}">
                <a16:creationId xmlns:a16="http://schemas.microsoft.com/office/drawing/2014/main" id="{25AFDC72-9DA5-4DD9-88B4-F37DFF4DB492}"/>
              </a:ext>
            </a:extLst>
          </p:cNvPr>
          <p:cNvSpPr>
            <a:spLocks noGrp="1"/>
          </p:cNvSpPr>
          <p:nvPr>
            <p:ph type="ftr" sz="quarter" idx="3"/>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16345217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838200" y="1285335"/>
            <a:ext cx="5181600" cy="4891628"/>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6172200" y="1285335"/>
            <a:ext cx="5181600" cy="4891628"/>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itle Placeholder 1">
            <a:extLst>
              <a:ext uri="{FF2B5EF4-FFF2-40B4-BE49-F238E27FC236}">
                <a16:creationId xmlns:a16="http://schemas.microsoft.com/office/drawing/2014/main" id="{A0B7BC85-F755-4A96-AA38-4AA14AE96193}"/>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dirty="0"/>
              <a:t>Click to edit Master title style</a:t>
            </a:r>
          </a:p>
        </p:txBody>
      </p:sp>
      <p:sp>
        <p:nvSpPr>
          <p:cNvPr id="5" name="Footer Placeholder 4">
            <a:extLst>
              <a:ext uri="{FF2B5EF4-FFF2-40B4-BE49-F238E27FC236}">
                <a16:creationId xmlns:a16="http://schemas.microsoft.com/office/drawing/2014/main" id="{D9C0F7D2-D936-4BA8-B82F-8A02FEEA9309}"/>
              </a:ext>
            </a:extLst>
          </p:cNvPr>
          <p:cNvSpPr>
            <a:spLocks noGrp="1"/>
          </p:cNvSpPr>
          <p:nvPr>
            <p:ph type="ftr" sz="quarter" idx="3"/>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35703485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839788" y="1285337"/>
            <a:ext cx="5157787" cy="586596"/>
          </a:xfrm>
          <a:prstGeom prst="rect">
            <a:avLst/>
          </a:prstGeom>
        </p:spPr>
        <p:txBody>
          <a:bodyPr anchor="b">
            <a:normAutofit/>
          </a:bodyPr>
          <a:lstStyle>
            <a:lvl1pPr marL="0" indent="0">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839788" y="1871932"/>
            <a:ext cx="5157787" cy="4317731"/>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6172200" y="1285336"/>
            <a:ext cx="5183188" cy="586596"/>
          </a:xfrm>
          <a:prstGeom prst="rect">
            <a:avLst/>
          </a:prstGeom>
        </p:spPr>
        <p:txBody>
          <a:bodyPr anchor="b">
            <a:normAutofit/>
          </a:bodyPr>
          <a:lstStyle>
            <a:lvl1pPr marL="0" indent="0">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6172200" y="1871932"/>
            <a:ext cx="5183188" cy="4317731"/>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itle Placeholder 1">
            <a:extLst>
              <a:ext uri="{FF2B5EF4-FFF2-40B4-BE49-F238E27FC236}">
                <a16:creationId xmlns:a16="http://schemas.microsoft.com/office/drawing/2014/main" id="{B693E223-7941-4E76-B7D4-7976938F53DC}"/>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dirty="0"/>
              <a:t>Click to edit Master title style</a:t>
            </a:r>
          </a:p>
        </p:txBody>
      </p:sp>
      <p:sp>
        <p:nvSpPr>
          <p:cNvPr id="8" name="Footer Placeholder 4">
            <a:extLst>
              <a:ext uri="{FF2B5EF4-FFF2-40B4-BE49-F238E27FC236}">
                <a16:creationId xmlns:a16="http://schemas.microsoft.com/office/drawing/2014/main" id="{6809C0C9-BF07-4FA6-AAC5-71F3DAE61F9D}"/>
              </a:ext>
            </a:extLst>
          </p:cNvPr>
          <p:cNvSpPr>
            <a:spLocks noGrp="1"/>
          </p:cNvSpPr>
          <p:nvPr>
            <p:ph type="ftr" sz="quarter" idx="10"/>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27475190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Comparison">
    <p:spTree>
      <p:nvGrpSpPr>
        <p:cNvPr id="1" name=""/>
        <p:cNvGrpSpPr/>
        <p:nvPr/>
      </p:nvGrpSpPr>
      <p:grpSpPr>
        <a:xfrm>
          <a:off x="0" y="0"/>
          <a:ext cx="0" cy="0"/>
          <a:chOff x="0" y="0"/>
          <a:chExt cx="0" cy="0"/>
        </a:xfrm>
      </p:grpSpPr>
      <p:sp>
        <p:nvSpPr>
          <p:cNvPr id="15" name="Title Placeholder 1">
            <a:extLst>
              <a:ext uri="{FF2B5EF4-FFF2-40B4-BE49-F238E27FC236}">
                <a16:creationId xmlns:a16="http://schemas.microsoft.com/office/drawing/2014/main" id="{B693E223-7941-4E76-B7D4-7976938F53DC}"/>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dirty="0"/>
              <a:t>Click to edit Master title style</a:t>
            </a:r>
          </a:p>
        </p:txBody>
      </p:sp>
      <p:sp>
        <p:nvSpPr>
          <p:cNvPr id="8" name="Footer Placeholder 4">
            <a:extLst>
              <a:ext uri="{FF2B5EF4-FFF2-40B4-BE49-F238E27FC236}">
                <a16:creationId xmlns:a16="http://schemas.microsoft.com/office/drawing/2014/main" id="{6809C0C9-BF07-4FA6-AAC5-71F3DAE61F9D}"/>
              </a:ext>
            </a:extLst>
          </p:cNvPr>
          <p:cNvSpPr>
            <a:spLocks noGrp="1"/>
          </p:cNvSpPr>
          <p:nvPr>
            <p:ph type="ftr" sz="quarter" idx="10"/>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dirty="0"/>
          </a:p>
        </p:txBody>
      </p:sp>
      <p:sp>
        <p:nvSpPr>
          <p:cNvPr id="10" name="Text Placeholder 2">
            <a:extLst>
              <a:ext uri="{FF2B5EF4-FFF2-40B4-BE49-F238E27FC236}">
                <a16:creationId xmlns:a16="http://schemas.microsoft.com/office/drawing/2014/main" id="{692CD1B3-C283-4C18-A693-4DACAD9CCFEB}"/>
              </a:ext>
            </a:extLst>
          </p:cNvPr>
          <p:cNvSpPr>
            <a:spLocks noGrp="1"/>
          </p:cNvSpPr>
          <p:nvPr>
            <p:ph idx="1"/>
          </p:nvPr>
        </p:nvSpPr>
        <p:spPr>
          <a:xfrm>
            <a:off x="838200" y="1285336"/>
            <a:ext cx="5257800" cy="4891627"/>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2">
            <a:extLst>
              <a:ext uri="{FF2B5EF4-FFF2-40B4-BE49-F238E27FC236}">
                <a16:creationId xmlns:a16="http://schemas.microsoft.com/office/drawing/2014/main" id="{2D4DDA58-530A-42D0-A3D9-A3B40B587272}"/>
              </a:ext>
            </a:extLst>
          </p:cNvPr>
          <p:cNvSpPr>
            <a:spLocks noGrp="1"/>
          </p:cNvSpPr>
          <p:nvPr>
            <p:ph type="pic" idx="11"/>
          </p:nvPr>
        </p:nvSpPr>
        <p:spPr>
          <a:xfrm>
            <a:off x="6273434" y="1279682"/>
            <a:ext cx="5080366"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Tree>
    <p:extLst>
      <p:ext uri="{BB962C8B-B14F-4D97-AF65-F5344CB8AC3E}">
        <p14:creationId xmlns:p14="http://schemas.microsoft.com/office/powerpoint/2010/main" val="28186733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D250C-6EEA-B1A1-B491-10422548427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BBD3599-E485-39AC-03C7-74F93F01CE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F96DE3-09DA-C553-4E03-25C8490BF4CE}"/>
              </a:ext>
            </a:extLst>
          </p:cNvPr>
          <p:cNvSpPr>
            <a:spLocks noGrp="1"/>
          </p:cNvSpPr>
          <p:nvPr>
            <p:ph type="dt" sz="half" idx="10"/>
          </p:nvPr>
        </p:nvSpPr>
        <p:spPr/>
        <p:txBody>
          <a:bodyPr/>
          <a:lstStyle/>
          <a:p>
            <a:fld id="{68607845-940D-AF42-90E6-0A3F0004BE78}" type="datetimeFigureOut">
              <a:rPr lang="en-US" smtClean="0"/>
              <a:t>3/29/2024</a:t>
            </a:fld>
            <a:endParaRPr lang="en-US"/>
          </a:p>
        </p:txBody>
      </p:sp>
      <p:sp>
        <p:nvSpPr>
          <p:cNvPr id="5" name="Footer Placeholder 4">
            <a:extLst>
              <a:ext uri="{FF2B5EF4-FFF2-40B4-BE49-F238E27FC236}">
                <a16:creationId xmlns:a16="http://schemas.microsoft.com/office/drawing/2014/main" id="{EFA9A60E-868C-52C6-C825-19BA338FF8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21579E-803B-BD28-2DBB-13250B0CA552}"/>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40342389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4FC08-534A-8154-8815-A5BFFB686E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84B8B7-FC0D-4F40-EC2B-62E119F7C5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17CCE6-3E70-D9AF-F696-4DDE3281A5DF}"/>
              </a:ext>
            </a:extLst>
          </p:cNvPr>
          <p:cNvSpPr>
            <a:spLocks noGrp="1"/>
          </p:cNvSpPr>
          <p:nvPr>
            <p:ph type="dt" sz="half" idx="10"/>
          </p:nvPr>
        </p:nvSpPr>
        <p:spPr/>
        <p:txBody>
          <a:bodyPr/>
          <a:lstStyle/>
          <a:p>
            <a:fld id="{68607845-940D-AF42-90E6-0A3F0004BE78}" type="datetimeFigureOut">
              <a:rPr lang="en-US" smtClean="0"/>
              <a:t>3/29/2024</a:t>
            </a:fld>
            <a:endParaRPr lang="en-US"/>
          </a:p>
        </p:txBody>
      </p:sp>
      <p:sp>
        <p:nvSpPr>
          <p:cNvPr id="5" name="Footer Placeholder 4">
            <a:extLst>
              <a:ext uri="{FF2B5EF4-FFF2-40B4-BE49-F238E27FC236}">
                <a16:creationId xmlns:a16="http://schemas.microsoft.com/office/drawing/2014/main" id="{3693B666-A55A-067A-E47A-F4A087A8B2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18EFF9-3F62-FFA8-F4BC-890344B8B66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8069866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025A2-2765-239F-A15A-3F2C72B2ACC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DEDEC4F-96BF-9190-2B7F-6CE6BF4214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A41C397-E997-3E50-0FFF-FB8BD85539E4}"/>
              </a:ext>
            </a:extLst>
          </p:cNvPr>
          <p:cNvSpPr>
            <a:spLocks noGrp="1"/>
          </p:cNvSpPr>
          <p:nvPr>
            <p:ph type="dt" sz="half" idx="10"/>
          </p:nvPr>
        </p:nvSpPr>
        <p:spPr/>
        <p:txBody>
          <a:bodyPr/>
          <a:lstStyle/>
          <a:p>
            <a:fld id="{68607845-940D-AF42-90E6-0A3F0004BE78}" type="datetimeFigureOut">
              <a:rPr lang="en-US" smtClean="0"/>
              <a:t>3/29/2024</a:t>
            </a:fld>
            <a:endParaRPr lang="en-US"/>
          </a:p>
        </p:txBody>
      </p:sp>
      <p:sp>
        <p:nvSpPr>
          <p:cNvPr id="5" name="Footer Placeholder 4">
            <a:extLst>
              <a:ext uri="{FF2B5EF4-FFF2-40B4-BE49-F238E27FC236}">
                <a16:creationId xmlns:a16="http://schemas.microsoft.com/office/drawing/2014/main" id="{54973FE1-6DFF-CDB4-7A32-D3D242B7AD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9263AC-E06E-CCF8-C678-2295416D6BF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844178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2_Title Slide">
    <p:bg>
      <p:bgPr>
        <a:gradFill>
          <a:gsLst>
            <a:gs pos="84000">
              <a:srgbClr val="EDEDED"/>
            </a:gs>
            <a:gs pos="57000">
              <a:schemeClr val="bg1"/>
            </a:gs>
            <a:gs pos="100000">
              <a:schemeClr val="bg2">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831850" y="1101482"/>
            <a:ext cx="10515600" cy="2825748"/>
          </a:xfrm>
        </p:spPr>
        <p:txBody>
          <a:bodyPr anchor="ctr">
            <a:normAutofit/>
          </a:bodyPr>
          <a:lstStyle>
            <a:lvl1pPr algn="ctr">
              <a:defRPr sz="4000">
                <a:solidFill>
                  <a:schemeClr val="accent1"/>
                </a:solidFill>
              </a:defRPr>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831850" y="4208338"/>
            <a:ext cx="10515600" cy="1766887"/>
          </a:xfrm>
          <a:prstGeom prst="rect">
            <a:avLst/>
          </a:prstGeom>
        </p:spPr>
        <p:txBody>
          <a:bodyPr>
            <a:normAutofit/>
          </a:bodyPr>
          <a:lstStyle>
            <a:lvl1pPr marL="0" indent="0" algn="ctr">
              <a:buNone/>
              <a:defRPr sz="2000">
                <a:solidFill>
                  <a:schemeClr val="bg2">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16" name="Straight Connector 15">
            <a:extLst>
              <a:ext uri="{FF2B5EF4-FFF2-40B4-BE49-F238E27FC236}">
                <a16:creationId xmlns:a16="http://schemas.microsoft.com/office/drawing/2014/main" id="{D0CC67B0-1237-46F2-B879-34B77487522D}"/>
              </a:ext>
            </a:extLst>
          </p:cNvPr>
          <p:cNvCxnSpPr/>
          <p:nvPr/>
        </p:nvCxnSpPr>
        <p:spPr>
          <a:xfrm>
            <a:off x="831850" y="1101482"/>
            <a:ext cx="105156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Footer Placeholder 4">
            <a:extLst>
              <a:ext uri="{FF2B5EF4-FFF2-40B4-BE49-F238E27FC236}">
                <a16:creationId xmlns:a16="http://schemas.microsoft.com/office/drawing/2014/main" id="{97C5F604-5875-43F7-B477-70FB1C866798}"/>
              </a:ext>
            </a:extLst>
          </p:cNvPr>
          <p:cNvSpPr>
            <a:spLocks noGrp="1"/>
          </p:cNvSpPr>
          <p:nvPr>
            <p:ph type="ftr" sz="quarter" idx="3"/>
          </p:nvPr>
        </p:nvSpPr>
        <p:spPr>
          <a:xfrm>
            <a:off x="838200" y="6356350"/>
            <a:ext cx="1050925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dirty="0"/>
          </a:p>
        </p:txBody>
      </p:sp>
      <p:pic>
        <p:nvPicPr>
          <p:cNvPr id="7" name="Picture 6">
            <a:extLst>
              <a:ext uri="{FF2B5EF4-FFF2-40B4-BE49-F238E27FC236}">
                <a16:creationId xmlns:a16="http://schemas.microsoft.com/office/drawing/2014/main" id="{1FF9F2CB-EA79-4C5E-9229-EA26FA6FBE2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1849" y="184778"/>
            <a:ext cx="4343365" cy="675353"/>
          </a:xfrm>
          <a:prstGeom prst="rect">
            <a:avLst/>
          </a:prstGeom>
        </p:spPr>
      </p:pic>
      <p:pic>
        <p:nvPicPr>
          <p:cNvPr id="2" name="Picture 1">
            <a:extLst>
              <a:ext uri="{FF2B5EF4-FFF2-40B4-BE49-F238E27FC236}">
                <a16:creationId xmlns:a16="http://schemas.microsoft.com/office/drawing/2014/main" id="{35EC796F-F356-478A-891A-18D91809F85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68000" y="6093534"/>
            <a:ext cx="1267742" cy="649084"/>
          </a:xfrm>
          <a:prstGeom prst="rect">
            <a:avLst/>
          </a:prstGeom>
        </p:spPr>
      </p:pic>
      <p:cxnSp>
        <p:nvCxnSpPr>
          <p:cNvPr id="3" name="Straight Connector 2">
            <a:extLst>
              <a:ext uri="{FF2B5EF4-FFF2-40B4-BE49-F238E27FC236}">
                <a16:creationId xmlns:a16="http://schemas.microsoft.com/office/drawing/2014/main" id="{6A31A216-24B2-8A10-25E2-A953D670501F}"/>
              </a:ext>
            </a:extLst>
          </p:cNvPr>
          <p:cNvCxnSpPr/>
          <p:nvPr userDrawn="1"/>
        </p:nvCxnSpPr>
        <p:spPr>
          <a:xfrm>
            <a:off x="831850" y="1101482"/>
            <a:ext cx="105156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E86DFA9A-EE95-446E-B56B-E824F73938F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1849" y="184778"/>
            <a:ext cx="4343365" cy="675353"/>
          </a:xfrm>
          <a:prstGeom prst="rect">
            <a:avLst/>
          </a:prstGeom>
        </p:spPr>
      </p:pic>
      <p:pic>
        <p:nvPicPr>
          <p:cNvPr id="5" name="Picture 4">
            <a:extLst>
              <a:ext uri="{FF2B5EF4-FFF2-40B4-BE49-F238E27FC236}">
                <a16:creationId xmlns:a16="http://schemas.microsoft.com/office/drawing/2014/main" id="{D045C050-60EC-DDD4-B103-064F5F39C3E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668000" y="6093534"/>
            <a:ext cx="1267742" cy="649084"/>
          </a:xfrm>
          <a:prstGeom prst="rect">
            <a:avLst/>
          </a:prstGeom>
        </p:spPr>
      </p:pic>
    </p:spTree>
    <p:extLst>
      <p:ext uri="{BB962C8B-B14F-4D97-AF65-F5344CB8AC3E}">
        <p14:creationId xmlns:p14="http://schemas.microsoft.com/office/powerpoint/2010/main" val="10448107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22703-6067-83C5-B7B3-BFB8744510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87963D-72B5-EAAA-B532-937561249D6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0478CC-A6AE-5BA5-0C93-2ABD2CB91B2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2BF93BF-43F9-E86C-2186-7EE4544814C4}"/>
              </a:ext>
            </a:extLst>
          </p:cNvPr>
          <p:cNvSpPr>
            <a:spLocks noGrp="1"/>
          </p:cNvSpPr>
          <p:nvPr>
            <p:ph type="dt" sz="half" idx="10"/>
          </p:nvPr>
        </p:nvSpPr>
        <p:spPr/>
        <p:txBody>
          <a:bodyPr/>
          <a:lstStyle/>
          <a:p>
            <a:fld id="{68607845-940D-AF42-90E6-0A3F0004BE78}" type="datetimeFigureOut">
              <a:rPr lang="en-US" smtClean="0"/>
              <a:t>3/29/2024</a:t>
            </a:fld>
            <a:endParaRPr lang="en-US"/>
          </a:p>
        </p:txBody>
      </p:sp>
      <p:sp>
        <p:nvSpPr>
          <p:cNvPr id="6" name="Footer Placeholder 5">
            <a:extLst>
              <a:ext uri="{FF2B5EF4-FFF2-40B4-BE49-F238E27FC236}">
                <a16:creationId xmlns:a16="http://schemas.microsoft.com/office/drawing/2014/main" id="{42E5678A-92ED-3CA8-25E7-1697F7B109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AA367E-BEF6-76B2-B494-82E3A4FFFA0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8970048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5067C-F02F-CA51-C76E-9AFAA77F467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7DFFB7-D356-0068-C081-0037355B3B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F46DE1-B636-ED1B-AB2F-C49A63505C1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EE0272-F65F-ED84-720C-CA73A9D148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850EF4-AE51-FB58-8AAB-D7B6106A863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D4A651-BC82-2322-E0B4-F301EE08EC72}"/>
              </a:ext>
            </a:extLst>
          </p:cNvPr>
          <p:cNvSpPr>
            <a:spLocks noGrp="1"/>
          </p:cNvSpPr>
          <p:nvPr>
            <p:ph type="dt" sz="half" idx="10"/>
          </p:nvPr>
        </p:nvSpPr>
        <p:spPr/>
        <p:txBody>
          <a:bodyPr/>
          <a:lstStyle/>
          <a:p>
            <a:fld id="{68607845-940D-AF42-90E6-0A3F0004BE78}" type="datetimeFigureOut">
              <a:rPr lang="en-US" smtClean="0"/>
              <a:t>3/29/2024</a:t>
            </a:fld>
            <a:endParaRPr lang="en-US"/>
          </a:p>
        </p:txBody>
      </p:sp>
      <p:sp>
        <p:nvSpPr>
          <p:cNvPr id="8" name="Footer Placeholder 7">
            <a:extLst>
              <a:ext uri="{FF2B5EF4-FFF2-40B4-BE49-F238E27FC236}">
                <a16:creationId xmlns:a16="http://schemas.microsoft.com/office/drawing/2014/main" id="{36DE80AA-357E-6C98-0356-40E44CEA86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DAEBF76-C709-17B1-7646-653B310FA635}"/>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0970129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A9F76-DC18-5638-D2F2-A8C5E27ACA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492889F-0B2E-7251-3AFB-6AE4AC334F59}"/>
              </a:ext>
            </a:extLst>
          </p:cNvPr>
          <p:cNvSpPr>
            <a:spLocks noGrp="1"/>
          </p:cNvSpPr>
          <p:nvPr>
            <p:ph type="dt" sz="half" idx="10"/>
          </p:nvPr>
        </p:nvSpPr>
        <p:spPr/>
        <p:txBody>
          <a:bodyPr/>
          <a:lstStyle/>
          <a:p>
            <a:fld id="{68607845-940D-AF42-90E6-0A3F0004BE78}" type="datetimeFigureOut">
              <a:rPr lang="en-US" smtClean="0"/>
              <a:t>3/29/2024</a:t>
            </a:fld>
            <a:endParaRPr lang="en-US"/>
          </a:p>
        </p:txBody>
      </p:sp>
      <p:sp>
        <p:nvSpPr>
          <p:cNvPr id="4" name="Footer Placeholder 3">
            <a:extLst>
              <a:ext uri="{FF2B5EF4-FFF2-40B4-BE49-F238E27FC236}">
                <a16:creationId xmlns:a16="http://schemas.microsoft.com/office/drawing/2014/main" id="{7303151B-2399-38C2-5A12-67FB2C4937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D54789-EB7D-63FF-798A-50C671590E5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7207740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FAC998-1345-0A1E-D969-E2343D24E5B0}"/>
              </a:ext>
            </a:extLst>
          </p:cNvPr>
          <p:cNvSpPr>
            <a:spLocks noGrp="1"/>
          </p:cNvSpPr>
          <p:nvPr>
            <p:ph type="dt" sz="half" idx="10"/>
          </p:nvPr>
        </p:nvSpPr>
        <p:spPr/>
        <p:txBody>
          <a:bodyPr/>
          <a:lstStyle/>
          <a:p>
            <a:fld id="{68607845-940D-AF42-90E6-0A3F0004BE78}" type="datetimeFigureOut">
              <a:rPr lang="en-US" smtClean="0"/>
              <a:t>3/29/2024</a:t>
            </a:fld>
            <a:endParaRPr lang="en-US"/>
          </a:p>
        </p:txBody>
      </p:sp>
      <p:sp>
        <p:nvSpPr>
          <p:cNvPr id="3" name="Footer Placeholder 2">
            <a:extLst>
              <a:ext uri="{FF2B5EF4-FFF2-40B4-BE49-F238E27FC236}">
                <a16:creationId xmlns:a16="http://schemas.microsoft.com/office/drawing/2014/main" id="{24CBE583-98EF-E399-09BA-BD0061BEF4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234487-D257-CCB4-7728-4674E825B93B}"/>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0804049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06936-E1B0-0DD5-1952-04504CECDC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EED911E-6386-4271-B6E9-40C5066E25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FE8560E-7E00-2A07-7AE0-12A12B7093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0F7A04-C019-9FFD-A565-15FD384B2CBA}"/>
              </a:ext>
            </a:extLst>
          </p:cNvPr>
          <p:cNvSpPr>
            <a:spLocks noGrp="1"/>
          </p:cNvSpPr>
          <p:nvPr>
            <p:ph type="dt" sz="half" idx="10"/>
          </p:nvPr>
        </p:nvSpPr>
        <p:spPr/>
        <p:txBody>
          <a:bodyPr/>
          <a:lstStyle/>
          <a:p>
            <a:fld id="{68607845-940D-AF42-90E6-0A3F0004BE78}" type="datetimeFigureOut">
              <a:rPr lang="en-US" smtClean="0"/>
              <a:t>3/29/2024</a:t>
            </a:fld>
            <a:endParaRPr lang="en-US"/>
          </a:p>
        </p:txBody>
      </p:sp>
      <p:sp>
        <p:nvSpPr>
          <p:cNvPr id="6" name="Footer Placeholder 5">
            <a:extLst>
              <a:ext uri="{FF2B5EF4-FFF2-40B4-BE49-F238E27FC236}">
                <a16:creationId xmlns:a16="http://schemas.microsoft.com/office/drawing/2014/main" id="{3C619466-C547-5950-58EE-EE1847F6B7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BF1FB8-9D79-225C-2626-783076682BD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40894443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E1F79-9E23-3848-6F69-35488B4C97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EC5418-1A70-E059-01EC-1D72186415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BA7CE12-2BFD-3001-A50F-144325830B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FFDA66-E22F-675F-FEB8-63150CF7F0F3}"/>
              </a:ext>
            </a:extLst>
          </p:cNvPr>
          <p:cNvSpPr>
            <a:spLocks noGrp="1"/>
          </p:cNvSpPr>
          <p:nvPr>
            <p:ph type="dt" sz="half" idx="10"/>
          </p:nvPr>
        </p:nvSpPr>
        <p:spPr/>
        <p:txBody>
          <a:bodyPr/>
          <a:lstStyle/>
          <a:p>
            <a:fld id="{68607845-940D-AF42-90E6-0A3F0004BE78}" type="datetimeFigureOut">
              <a:rPr lang="en-US" smtClean="0"/>
              <a:t>3/29/2024</a:t>
            </a:fld>
            <a:endParaRPr lang="en-US"/>
          </a:p>
        </p:txBody>
      </p:sp>
      <p:sp>
        <p:nvSpPr>
          <p:cNvPr id="6" name="Footer Placeholder 5">
            <a:extLst>
              <a:ext uri="{FF2B5EF4-FFF2-40B4-BE49-F238E27FC236}">
                <a16:creationId xmlns:a16="http://schemas.microsoft.com/office/drawing/2014/main" id="{10C83DCB-B75E-E3B9-1D31-F97DD2D654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41B311-4B71-A04A-F24B-8930E95E38DC}"/>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7855000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774C5-0A9B-18F3-9CAF-A2B1A25B925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5D017D1-B693-49B4-3D5E-A85798E9371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AF5442-7CBE-77D1-A385-C70394651352}"/>
              </a:ext>
            </a:extLst>
          </p:cNvPr>
          <p:cNvSpPr>
            <a:spLocks noGrp="1"/>
          </p:cNvSpPr>
          <p:nvPr>
            <p:ph type="dt" sz="half" idx="10"/>
          </p:nvPr>
        </p:nvSpPr>
        <p:spPr/>
        <p:txBody>
          <a:bodyPr/>
          <a:lstStyle/>
          <a:p>
            <a:fld id="{68607845-940D-AF42-90E6-0A3F0004BE78}" type="datetimeFigureOut">
              <a:rPr lang="en-US" smtClean="0"/>
              <a:t>3/29/2024</a:t>
            </a:fld>
            <a:endParaRPr lang="en-US"/>
          </a:p>
        </p:txBody>
      </p:sp>
      <p:sp>
        <p:nvSpPr>
          <p:cNvPr id="5" name="Footer Placeholder 4">
            <a:extLst>
              <a:ext uri="{FF2B5EF4-FFF2-40B4-BE49-F238E27FC236}">
                <a16:creationId xmlns:a16="http://schemas.microsoft.com/office/drawing/2014/main" id="{D87A6695-506E-F21D-883F-09C59CE1C5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CE03CC-E804-AE4F-BC35-01C4F6A9E24A}"/>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699104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70CF5B-1288-5AE1-2A77-4AA7451944B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B6E1E66-A92E-A10E-28AA-282CAF2696D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66E619-06E1-63C2-881D-5EC5E6E70BD2}"/>
              </a:ext>
            </a:extLst>
          </p:cNvPr>
          <p:cNvSpPr>
            <a:spLocks noGrp="1"/>
          </p:cNvSpPr>
          <p:nvPr>
            <p:ph type="dt" sz="half" idx="10"/>
          </p:nvPr>
        </p:nvSpPr>
        <p:spPr/>
        <p:txBody>
          <a:bodyPr/>
          <a:lstStyle/>
          <a:p>
            <a:fld id="{68607845-940D-AF42-90E6-0A3F0004BE78}" type="datetimeFigureOut">
              <a:rPr lang="en-US" smtClean="0"/>
              <a:t>3/29/2024</a:t>
            </a:fld>
            <a:endParaRPr lang="en-US"/>
          </a:p>
        </p:txBody>
      </p:sp>
      <p:sp>
        <p:nvSpPr>
          <p:cNvPr id="5" name="Footer Placeholder 4">
            <a:extLst>
              <a:ext uri="{FF2B5EF4-FFF2-40B4-BE49-F238E27FC236}">
                <a16:creationId xmlns:a16="http://schemas.microsoft.com/office/drawing/2014/main" id="{F76803AB-03EE-7B44-B956-081B88BE25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01B24F-3185-E413-DA86-85FF758C4669}"/>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084586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bg>
      <p:bgPr>
        <a:solidFill>
          <a:schemeClr val="bg1"/>
        </a:solidFill>
        <a:effectLst/>
      </p:bgPr>
    </p:bg>
    <p:spTree>
      <p:nvGrpSpPr>
        <p:cNvPr id="1" name=""/>
        <p:cNvGrpSpPr/>
        <p:nvPr/>
      </p:nvGrpSpPr>
      <p:grpSpPr>
        <a:xfrm>
          <a:off x="0" y="0"/>
          <a:ext cx="0" cy="0"/>
          <a:chOff x="0" y="0"/>
          <a:chExt cx="0" cy="0"/>
        </a:xfrm>
      </p:grpSpPr>
      <p:sp>
        <p:nvSpPr>
          <p:cNvPr id="11" name="Text Placeholder 2">
            <a:extLst>
              <a:ext uri="{FF2B5EF4-FFF2-40B4-BE49-F238E27FC236}">
                <a16:creationId xmlns:a16="http://schemas.microsoft.com/office/drawing/2014/main" id="{ABB2845A-FE0D-4248-9631-7DC48D0A2919}"/>
              </a:ext>
            </a:extLst>
          </p:cNvPr>
          <p:cNvSpPr>
            <a:spLocks noGrp="1"/>
          </p:cNvSpPr>
          <p:nvPr>
            <p:ph idx="1"/>
          </p:nvPr>
        </p:nvSpPr>
        <p:spPr>
          <a:xfrm>
            <a:off x="838200" y="1285336"/>
            <a:ext cx="10515600" cy="48916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Placeholder 1">
            <a:extLst>
              <a:ext uri="{FF2B5EF4-FFF2-40B4-BE49-F238E27FC236}">
                <a16:creationId xmlns:a16="http://schemas.microsoft.com/office/drawing/2014/main" id="{78B0C919-FF28-42EE-A4DF-11CA0D523EAD}"/>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25AFDC72-9DA5-4DD9-88B4-F37DFF4DB492}"/>
              </a:ext>
            </a:extLst>
          </p:cNvPr>
          <p:cNvSpPr>
            <a:spLocks noGrp="1"/>
          </p:cNvSpPr>
          <p:nvPr>
            <p:ph type="ftr" sz="quarter" idx="3"/>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31946982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838200" y="1285335"/>
            <a:ext cx="5181600" cy="489162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6172200" y="1285335"/>
            <a:ext cx="5181600" cy="489162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itle Placeholder 1">
            <a:extLst>
              <a:ext uri="{FF2B5EF4-FFF2-40B4-BE49-F238E27FC236}">
                <a16:creationId xmlns:a16="http://schemas.microsoft.com/office/drawing/2014/main" id="{A0B7BC85-F755-4A96-AA38-4AA14AE96193}"/>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D9C0F7D2-D936-4BA8-B82F-8A02FEEA9309}"/>
              </a:ext>
            </a:extLst>
          </p:cNvPr>
          <p:cNvSpPr>
            <a:spLocks noGrp="1"/>
          </p:cNvSpPr>
          <p:nvPr>
            <p:ph type="ftr" sz="quarter" idx="3"/>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42172963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839788" y="1285337"/>
            <a:ext cx="5157787" cy="586596"/>
          </a:xfrm>
          <a:prstGeom prst="rect">
            <a:avLst/>
          </a:prstGeom>
        </p:spPr>
        <p:txBody>
          <a:bodyPr anchor="b">
            <a:normAutofit/>
          </a:bodyPr>
          <a:lstStyle>
            <a:lvl1pPr marL="0" indent="0">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839788" y="1871932"/>
            <a:ext cx="5157787" cy="431773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6172200" y="1285336"/>
            <a:ext cx="5183188" cy="586596"/>
          </a:xfrm>
          <a:prstGeom prst="rect">
            <a:avLst/>
          </a:prstGeom>
        </p:spPr>
        <p:txBody>
          <a:bodyPr anchor="b">
            <a:normAutofit/>
          </a:bodyPr>
          <a:lstStyle>
            <a:lvl1pPr marL="0" indent="0">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6172200" y="1871932"/>
            <a:ext cx="5183188" cy="431773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itle Placeholder 1">
            <a:extLst>
              <a:ext uri="{FF2B5EF4-FFF2-40B4-BE49-F238E27FC236}">
                <a16:creationId xmlns:a16="http://schemas.microsoft.com/office/drawing/2014/main" id="{B693E223-7941-4E76-B7D4-7976938F53DC}"/>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8" name="Footer Placeholder 4">
            <a:extLst>
              <a:ext uri="{FF2B5EF4-FFF2-40B4-BE49-F238E27FC236}">
                <a16:creationId xmlns:a16="http://schemas.microsoft.com/office/drawing/2014/main" id="{6809C0C9-BF07-4FA6-AAC5-71F3DAE61F9D}"/>
              </a:ext>
            </a:extLst>
          </p:cNvPr>
          <p:cNvSpPr>
            <a:spLocks noGrp="1"/>
          </p:cNvSpPr>
          <p:nvPr>
            <p:ph type="ftr" sz="quarter" idx="10"/>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690373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Comparison">
    <p:spTree>
      <p:nvGrpSpPr>
        <p:cNvPr id="1" name=""/>
        <p:cNvGrpSpPr/>
        <p:nvPr/>
      </p:nvGrpSpPr>
      <p:grpSpPr>
        <a:xfrm>
          <a:off x="0" y="0"/>
          <a:ext cx="0" cy="0"/>
          <a:chOff x="0" y="0"/>
          <a:chExt cx="0" cy="0"/>
        </a:xfrm>
      </p:grpSpPr>
      <p:sp>
        <p:nvSpPr>
          <p:cNvPr id="15" name="Title Placeholder 1">
            <a:extLst>
              <a:ext uri="{FF2B5EF4-FFF2-40B4-BE49-F238E27FC236}">
                <a16:creationId xmlns:a16="http://schemas.microsoft.com/office/drawing/2014/main" id="{B693E223-7941-4E76-B7D4-7976938F53DC}"/>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8" name="Footer Placeholder 4">
            <a:extLst>
              <a:ext uri="{FF2B5EF4-FFF2-40B4-BE49-F238E27FC236}">
                <a16:creationId xmlns:a16="http://schemas.microsoft.com/office/drawing/2014/main" id="{6809C0C9-BF07-4FA6-AAC5-71F3DAE61F9D}"/>
              </a:ext>
            </a:extLst>
          </p:cNvPr>
          <p:cNvSpPr>
            <a:spLocks noGrp="1"/>
          </p:cNvSpPr>
          <p:nvPr>
            <p:ph type="ftr" sz="quarter" idx="10"/>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dirty="0"/>
          </a:p>
        </p:txBody>
      </p:sp>
      <p:sp>
        <p:nvSpPr>
          <p:cNvPr id="10" name="Text Placeholder 2">
            <a:extLst>
              <a:ext uri="{FF2B5EF4-FFF2-40B4-BE49-F238E27FC236}">
                <a16:creationId xmlns:a16="http://schemas.microsoft.com/office/drawing/2014/main" id="{692CD1B3-C283-4C18-A693-4DACAD9CCFEB}"/>
              </a:ext>
            </a:extLst>
          </p:cNvPr>
          <p:cNvSpPr>
            <a:spLocks noGrp="1"/>
          </p:cNvSpPr>
          <p:nvPr>
            <p:ph idx="1"/>
          </p:nvPr>
        </p:nvSpPr>
        <p:spPr>
          <a:xfrm>
            <a:off x="838200" y="1285336"/>
            <a:ext cx="5257800" cy="48916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2">
            <a:extLst>
              <a:ext uri="{FF2B5EF4-FFF2-40B4-BE49-F238E27FC236}">
                <a16:creationId xmlns:a16="http://schemas.microsoft.com/office/drawing/2014/main" id="{2D4DDA58-530A-42D0-A3D9-A3B40B587272}"/>
              </a:ext>
            </a:extLst>
          </p:cNvPr>
          <p:cNvSpPr>
            <a:spLocks noGrp="1"/>
          </p:cNvSpPr>
          <p:nvPr>
            <p:ph type="pic" idx="11"/>
          </p:nvPr>
        </p:nvSpPr>
        <p:spPr>
          <a:xfrm>
            <a:off x="6273434" y="1279682"/>
            <a:ext cx="5080366"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extLst>
      <p:ext uri="{BB962C8B-B14F-4D97-AF65-F5344CB8AC3E}">
        <p14:creationId xmlns:p14="http://schemas.microsoft.com/office/powerpoint/2010/main" val="41858278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nchor="b"/>
          <a:lstStyle/>
          <a:p>
            <a:r>
              <a:rPr lang="en-US"/>
              <a:t>Click to edit Master title style</a:t>
            </a:r>
          </a:p>
        </p:txBody>
      </p:sp>
      <p:sp>
        <p:nvSpPr>
          <p:cNvPr id="4" name="Footer Placeholder 4">
            <a:extLst>
              <a:ext uri="{FF2B5EF4-FFF2-40B4-BE49-F238E27FC236}">
                <a16:creationId xmlns:a16="http://schemas.microsoft.com/office/drawing/2014/main" id="{431146AF-8FF0-4747-B739-33F15879AD10}"/>
              </a:ext>
            </a:extLst>
          </p:cNvPr>
          <p:cNvSpPr>
            <a:spLocks noGrp="1"/>
          </p:cNvSpPr>
          <p:nvPr>
            <p:ph type="ftr" sz="quarter" idx="3"/>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10938537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9F3AEDD-038B-47AD-8D4C-6656F698AC5C}"/>
              </a:ext>
            </a:extLst>
          </p:cNvPr>
          <p:cNvSpPr/>
          <p:nvPr/>
        </p:nvSpPr>
        <p:spPr>
          <a:xfrm>
            <a:off x="9941169" y="6116638"/>
            <a:ext cx="2250832" cy="7413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4">
            <a:extLst>
              <a:ext uri="{FF2B5EF4-FFF2-40B4-BE49-F238E27FC236}">
                <a16:creationId xmlns:a16="http://schemas.microsoft.com/office/drawing/2014/main" id="{0EEDB8C5-C704-4A0E-BB80-8B93D9EC2FD5}"/>
              </a:ext>
            </a:extLst>
          </p:cNvPr>
          <p:cNvSpPr>
            <a:spLocks noGrp="1"/>
          </p:cNvSpPr>
          <p:nvPr>
            <p:ph type="ftr" sz="quarter" idx="3"/>
          </p:nvPr>
        </p:nvSpPr>
        <p:spPr>
          <a:xfrm>
            <a:off x="838200" y="6356350"/>
            <a:ext cx="1051052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dirty="0"/>
          </a:p>
        </p:txBody>
      </p:sp>
      <p:sp>
        <p:nvSpPr>
          <p:cNvPr id="2" name="Rectangle 1">
            <a:extLst>
              <a:ext uri="{FF2B5EF4-FFF2-40B4-BE49-F238E27FC236}">
                <a16:creationId xmlns:a16="http://schemas.microsoft.com/office/drawing/2014/main" id="{BD74F4CE-395A-4073-FF24-4366DF594CB2}"/>
              </a:ext>
            </a:extLst>
          </p:cNvPr>
          <p:cNvSpPr/>
          <p:nvPr userDrawn="1"/>
        </p:nvSpPr>
        <p:spPr>
          <a:xfrm>
            <a:off x="9941169" y="6116638"/>
            <a:ext cx="2250832" cy="7413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893079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B18091B2-691E-4F50-A189-2D612314C110}"/>
              </a:ext>
            </a:extLst>
          </p:cNvPr>
          <p:cNvSpPr>
            <a:spLocks noGrp="1"/>
          </p:cNvSpPr>
          <p:nvPr>
            <p:ph type="ftr" sz="quarter" idx="3"/>
          </p:nvPr>
        </p:nvSpPr>
        <p:spPr>
          <a:xfrm>
            <a:off x="838199" y="6356350"/>
            <a:ext cx="9037321" cy="365125"/>
          </a:xfrm>
          <a:prstGeom prst="rect">
            <a:avLst/>
          </a:prstGeom>
        </p:spPr>
        <p:txBody>
          <a:bodyPr vert="horz" lIns="91440" tIns="45720" rIns="91440" bIns="45720" rtlCol="0" anchor="b"/>
          <a:lstStyle>
            <a:lvl1pPr algn="l">
              <a:defRPr sz="12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25361284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838200" y="1285336"/>
            <a:ext cx="10515600" cy="48916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dirty="0"/>
          </a:p>
        </p:txBody>
      </p:sp>
      <p:pic>
        <p:nvPicPr>
          <p:cNvPr id="10" name="Left Border">
            <a:extLst>
              <a:ext uri="{FF2B5EF4-FFF2-40B4-BE49-F238E27FC236}">
                <a16:creationId xmlns:a16="http://schemas.microsoft.com/office/drawing/2014/main" id="{77253CFD-18C2-49F0-A0AE-99A68668CF03}"/>
              </a:ext>
            </a:extLst>
          </p:cNvPr>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0" y="0"/>
            <a:ext cx="411480" cy="6858000"/>
          </a:xfrm>
          <a:prstGeom prst="rect">
            <a:avLst/>
          </a:prstGeom>
        </p:spPr>
      </p:pic>
      <p:pic>
        <p:nvPicPr>
          <p:cNvPr id="4" name="Left Border">
            <a:extLst>
              <a:ext uri="{FF2B5EF4-FFF2-40B4-BE49-F238E27FC236}">
                <a16:creationId xmlns:a16="http://schemas.microsoft.com/office/drawing/2014/main" id="{4B5F180D-EC3E-D0D7-577C-1F7E1A7766F1}"/>
              </a:ext>
            </a:extLst>
          </p:cNvPr>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0" y="0"/>
            <a:ext cx="411480" cy="6858000"/>
          </a:xfrm>
          <a:prstGeom prst="rect">
            <a:avLst/>
          </a:prstGeom>
        </p:spPr>
      </p:pic>
    </p:spTree>
    <p:extLst>
      <p:ext uri="{BB962C8B-B14F-4D97-AF65-F5344CB8AC3E}">
        <p14:creationId xmlns:p14="http://schemas.microsoft.com/office/powerpoint/2010/main" val="2131706207"/>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49" r:id="rId11"/>
    <p:sldLayoutId id="2147483665" r:id="rId12"/>
    <p:sldLayoutId id="2147483650" r:id="rId13"/>
    <p:sldLayoutId id="2147483652" r:id="rId14"/>
    <p:sldLayoutId id="2147483653" r:id="rId15"/>
    <p:sldLayoutId id="2147483663" r:id="rId16"/>
  </p:sldLayoutIdLst>
  <p:hf sldNum="0" hdr="0" ftr="0" dt="0"/>
  <p:txStyles>
    <p:titleStyle>
      <a:lvl1pPr algn="l" defTabSz="914400" rtl="0" eaLnBrk="1" latinLnBrk="0" hangingPunct="1">
        <a:lnSpc>
          <a:spcPct val="90000"/>
        </a:lnSpc>
        <a:spcBef>
          <a:spcPct val="0"/>
        </a:spcBef>
        <a:buNone/>
        <a:defRPr sz="3600" b="1" i="0" kern="1200">
          <a:solidFill>
            <a:schemeClr val="accent1"/>
          </a:solidFill>
          <a:latin typeface="+mj-lt"/>
          <a:ea typeface="+mj-ea"/>
          <a:cs typeface="Calibri" panose="020F0502020204030204" pitchFamily="34" charset="0"/>
        </a:defRPr>
      </a:lvl1pPr>
    </p:titleStyle>
    <p:bodyStyle>
      <a:lvl1pPr marL="228600" indent="-228600" algn="l" defTabSz="914400" rtl="0" eaLnBrk="1" latinLnBrk="0" hangingPunct="1">
        <a:lnSpc>
          <a:spcPct val="100000"/>
        </a:lnSpc>
        <a:spcBef>
          <a:spcPts val="1000"/>
        </a:spcBef>
        <a:buClr>
          <a:schemeClr val="tx1"/>
        </a:buClr>
        <a:buFont typeface="Arial" panose="020B0604020202020204" pitchFamily="34" charset="0"/>
        <a:buChar char="•"/>
        <a:defRPr sz="2800" kern="1200">
          <a:solidFill>
            <a:schemeClr val="bg2">
              <a:lumMod val="25000"/>
            </a:schemeClr>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100000"/>
        </a:lnSpc>
        <a:spcBef>
          <a:spcPts val="500"/>
        </a:spcBef>
        <a:buClr>
          <a:schemeClr val="accent1"/>
        </a:buClr>
        <a:buFont typeface="Arial" panose="020B0604020202020204" pitchFamily="34" charset="0"/>
        <a:buChar char="•"/>
        <a:defRPr sz="2400" kern="1200">
          <a:solidFill>
            <a:schemeClr val="bg2">
              <a:lumMod val="25000"/>
            </a:schemeClr>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100000"/>
        </a:lnSpc>
        <a:spcBef>
          <a:spcPts val="500"/>
        </a:spcBef>
        <a:buClr>
          <a:schemeClr val="accent2"/>
        </a:buClr>
        <a:buFont typeface="Arial" panose="020B0604020202020204" pitchFamily="34" charset="0"/>
        <a:buChar char="–"/>
        <a:defRPr sz="2000" kern="1200">
          <a:solidFill>
            <a:schemeClr val="bg2">
              <a:lumMod val="25000"/>
            </a:schemeClr>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bg2">
              <a:lumMod val="25000"/>
            </a:schemeClr>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bg2">
              <a:lumMod val="25000"/>
            </a:schemeClr>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BC1509-97F9-9AC9-3004-0444397C1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283713C-9A88-4E7F-B7F0-88A5DDA067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762F71-44E5-6941-7F1B-4DA15FB3D9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607845-940D-AF42-90E6-0A3F0004BE78}" type="datetimeFigureOut">
              <a:rPr lang="en-US" smtClean="0"/>
              <a:t>3/29/2024</a:t>
            </a:fld>
            <a:endParaRPr lang="en-US"/>
          </a:p>
        </p:txBody>
      </p:sp>
      <p:sp>
        <p:nvSpPr>
          <p:cNvPr id="5" name="Footer Placeholder 4">
            <a:extLst>
              <a:ext uri="{FF2B5EF4-FFF2-40B4-BE49-F238E27FC236}">
                <a16:creationId xmlns:a16="http://schemas.microsoft.com/office/drawing/2014/main" id="{2D5F44EC-2508-285C-261A-6C6D471B16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8461F35-DC72-C444-9401-DB6D236197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3C78B3-0045-9547-874D-082F52276EB6}" type="slidenum">
              <a:rPr lang="en-US" smtClean="0"/>
              <a:t>‹#›</a:t>
            </a:fld>
            <a:endParaRPr lang="en-US"/>
          </a:p>
        </p:txBody>
      </p:sp>
    </p:spTree>
    <p:extLst>
      <p:ext uri="{BB962C8B-B14F-4D97-AF65-F5344CB8AC3E}">
        <p14:creationId xmlns:p14="http://schemas.microsoft.com/office/powerpoint/2010/main" val="2549657532"/>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23.jpeg"/><Relationship Id="rId2" Type="http://schemas.openxmlformats.org/officeDocument/2006/relationships/diagramData" Target="../diagrams/data6.xml"/><Relationship Id="rId1" Type="http://schemas.openxmlformats.org/officeDocument/2006/relationships/slideLayout" Target="../slideLayouts/slideLayout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 Id="rId9" Type="http://schemas.openxmlformats.org/officeDocument/2006/relationships/image" Target="../media/image26.jpe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s://www.mededonthego.com/Video/program/1144" TargetMode="External"/><Relationship Id="rId7" Type="http://schemas.openxmlformats.org/officeDocument/2006/relationships/image" Target="../media/image5.sv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4.png"/><Relationship Id="rId11" Type="http://schemas.openxmlformats.org/officeDocument/2006/relationships/image" Target="../media/image9.svg"/><Relationship Id="rId5" Type="http://schemas.openxmlformats.org/officeDocument/2006/relationships/hyperlink" Target="mailto:support@MedEdOTG.com" TargetMode="External"/><Relationship Id="rId10" Type="http://schemas.openxmlformats.org/officeDocument/2006/relationships/image" Target="../media/image8.png"/><Relationship Id="rId4" Type="http://schemas.openxmlformats.org/officeDocument/2006/relationships/hyperlink" Target="http://www.mededonthego.com/" TargetMode="External"/><Relationship Id="rId9" Type="http://schemas.openxmlformats.org/officeDocument/2006/relationships/image" Target="../media/image7.svg"/></Relationships>
</file>

<file path=ppt/slides/_rels/slide20.xml.rels><?xml version="1.0" encoding="UTF-8" standalone="yes"?>
<Relationships xmlns="http://schemas.openxmlformats.org/package/2006/relationships"><Relationship Id="rId8" Type="http://schemas.openxmlformats.org/officeDocument/2006/relationships/diagramLayout" Target="../diagrams/layout10.xml"/><Relationship Id="rId13" Type="http://schemas.openxmlformats.org/officeDocument/2006/relationships/image" Target="../media/image28.jpeg"/><Relationship Id="rId3" Type="http://schemas.openxmlformats.org/officeDocument/2006/relationships/diagramLayout" Target="../diagrams/layout9.xml"/><Relationship Id="rId7" Type="http://schemas.openxmlformats.org/officeDocument/2006/relationships/diagramData" Target="../diagrams/data10.xml"/><Relationship Id="rId12" Type="http://schemas.openxmlformats.org/officeDocument/2006/relationships/image" Target="../media/image27.png"/><Relationship Id="rId2" Type="http://schemas.openxmlformats.org/officeDocument/2006/relationships/diagramData" Target="../diagrams/data9.xml"/><Relationship Id="rId1" Type="http://schemas.openxmlformats.org/officeDocument/2006/relationships/slideLayout" Target="../slideLayouts/slideLayout3.xml"/><Relationship Id="rId6" Type="http://schemas.microsoft.com/office/2007/relationships/diagramDrawing" Target="../diagrams/drawing9.xml"/><Relationship Id="rId11" Type="http://schemas.microsoft.com/office/2007/relationships/diagramDrawing" Target="../diagrams/drawing10.xml"/><Relationship Id="rId5" Type="http://schemas.openxmlformats.org/officeDocument/2006/relationships/diagramColors" Target="../diagrams/colors9.xml"/><Relationship Id="rId10" Type="http://schemas.openxmlformats.org/officeDocument/2006/relationships/diagramColors" Target="../diagrams/colors10.xml"/><Relationship Id="rId4" Type="http://schemas.openxmlformats.org/officeDocument/2006/relationships/diagramQuickStyle" Target="../diagrams/quickStyle9.xml"/><Relationship Id="rId9" Type="http://schemas.openxmlformats.org/officeDocument/2006/relationships/diagramQuickStyle" Target="../diagrams/quickStyle10.xml"/></Relationships>
</file>

<file path=ppt/slides/_rels/slide21.xml.rels><?xml version="1.0" encoding="UTF-8" standalone="yes"?>
<Relationships xmlns="http://schemas.openxmlformats.org/package/2006/relationships"><Relationship Id="rId8" Type="http://schemas.openxmlformats.org/officeDocument/2006/relationships/hyperlink" Target="http://www.mededotg.com/" TargetMode="External"/><Relationship Id="rId3" Type="http://schemas.openxmlformats.org/officeDocument/2006/relationships/image" Target="../media/image29.png"/><Relationship Id="rId7" Type="http://schemas.openxmlformats.org/officeDocument/2006/relationships/hyperlink" Target="http://www.mededonthego.com/" TargetMode="External"/><Relationship Id="rId2" Type="http://schemas.openxmlformats.org/officeDocument/2006/relationships/notesSlide" Target="../notesSlides/notesSlide16.xml"/><Relationship Id="rId1" Type="http://schemas.openxmlformats.org/officeDocument/2006/relationships/slideLayout" Target="../slideLayouts/slideLayout23.xml"/><Relationship Id="rId6" Type="http://schemas.openxmlformats.org/officeDocument/2006/relationships/image" Target="../media/image32.svg"/><Relationship Id="rId5" Type="http://schemas.openxmlformats.org/officeDocument/2006/relationships/image" Target="../media/image31.png"/><Relationship Id="rId10" Type="http://schemas.openxmlformats.org/officeDocument/2006/relationships/image" Target="../media/image34.svg"/><Relationship Id="rId4" Type="http://schemas.openxmlformats.org/officeDocument/2006/relationships/image" Target="../media/image30.svg"/><Relationship Id="rId9" Type="http://schemas.openxmlformats.org/officeDocument/2006/relationships/image" Target="../media/image3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42719FA-685F-680B-E353-796BC958D43B}"/>
              </a:ext>
            </a:extLst>
          </p:cNvPr>
          <p:cNvSpPr>
            <a:spLocks noGrp="1"/>
          </p:cNvSpPr>
          <p:nvPr>
            <p:ph type="title"/>
          </p:nvPr>
        </p:nvSpPr>
        <p:spPr>
          <a:xfrm>
            <a:off x="831850" y="1101482"/>
            <a:ext cx="10515600" cy="2825748"/>
          </a:xfrm>
        </p:spPr>
        <p:txBody>
          <a:bodyPr>
            <a:normAutofit/>
          </a:bodyPr>
          <a:lstStyle/>
          <a:p>
            <a:r>
              <a:rPr lang="en-US" dirty="0"/>
              <a:t>Mrs. V.T. Elizabeth: </a:t>
            </a:r>
            <a:br>
              <a:rPr lang="en-US" dirty="0"/>
            </a:br>
            <a:r>
              <a:rPr lang="en-US" dirty="0"/>
              <a:t>A Case Study on the Secondary Prevention of VTE</a:t>
            </a:r>
          </a:p>
        </p:txBody>
      </p:sp>
      <p:sp>
        <p:nvSpPr>
          <p:cNvPr id="5" name="Subtitle 4">
            <a:extLst>
              <a:ext uri="{FF2B5EF4-FFF2-40B4-BE49-F238E27FC236}">
                <a16:creationId xmlns:a16="http://schemas.microsoft.com/office/drawing/2014/main" id="{0BBE89DE-2B51-ABBA-DB01-34F61E90B45E}"/>
              </a:ext>
            </a:extLst>
          </p:cNvPr>
          <p:cNvSpPr>
            <a:spLocks noGrp="1"/>
          </p:cNvSpPr>
          <p:nvPr>
            <p:ph type="body" idx="1"/>
          </p:nvPr>
        </p:nvSpPr>
        <p:spPr>
          <a:xfrm>
            <a:off x="831850" y="4208338"/>
            <a:ext cx="10515600" cy="1766887"/>
          </a:xfrm>
        </p:spPr>
        <p:txBody>
          <a:bodyPr>
            <a:noAutofit/>
          </a:bodyPr>
          <a:lstStyle/>
          <a:p>
            <a:r>
              <a:rPr lang="en-US" dirty="0"/>
              <a:t>Deborah Siegal, MD, MSc, FRCPC</a:t>
            </a:r>
          </a:p>
          <a:p>
            <a:r>
              <a:rPr lang="en-US" dirty="0"/>
              <a:t>Tier 2 Canada Research Chair in Anticoagulant Management of Cardiovascular Disease</a:t>
            </a:r>
          </a:p>
          <a:p>
            <a:r>
              <a:rPr lang="en-US" dirty="0"/>
              <a:t>Associate Professor, University of Ottawa</a:t>
            </a:r>
          </a:p>
          <a:p>
            <a:r>
              <a:rPr lang="en-US" dirty="0"/>
              <a:t>Scientist, Ottawa Hospital Research Institute</a:t>
            </a:r>
          </a:p>
          <a:p>
            <a:r>
              <a:rPr lang="en-US" dirty="0"/>
              <a:t>Ottawa, Canada</a:t>
            </a:r>
          </a:p>
          <a:p>
            <a:endParaRPr lang="en-US" dirty="0"/>
          </a:p>
        </p:txBody>
      </p:sp>
    </p:spTree>
    <p:extLst>
      <p:ext uri="{BB962C8B-B14F-4D97-AF65-F5344CB8AC3E}">
        <p14:creationId xmlns:p14="http://schemas.microsoft.com/office/powerpoint/2010/main" val="13953028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105949"/>
          </a:xfrm>
        </p:spPr>
        <p:txBody>
          <a:bodyPr/>
          <a:lstStyle/>
          <a:p>
            <a:r>
              <a:rPr lang="en-CA" dirty="0"/>
              <a:t>Net Clinical Benefit of Ongoing Treatment</a:t>
            </a:r>
            <a:endParaRPr lang="en-US" dirty="0"/>
          </a:p>
        </p:txBody>
      </p:sp>
      <p:grpSp>
        <p:nvGrpSpPr>
          <p:cNvPr id="25" name="Group 24">
            <a:extLst>
              <a:ext uri="{FF2B5EF4-FFF2-40B4-BE49-F238E27FC236}">
                <a16:creationId xmlns:a16="http://schemas.microsoft.com/office/drawing/2014/main" id="{6B292BDB-2DCD-43DE-B157-216A6C700C81}"/>
              </a:ext>
            </a:extLst>
          </p:cNvPr>
          <p:cNvGrpSpPr/>
          <p:nvPr/>
        </p:nvGrpSpPr>
        <p:grpSpPr>
          <a:xfrm>
            <a:off x="942363" y="1759814"/>
            <a:ext cx="5510784" cy="4998720"/>
            <a:chOff x="731520" y="1463040"/>
            <a:chExt cx="5510784" cy="4998720"/>
          </a:xfrm>
        </p:grpSpPr>
        <p:pic>
          <p:nvPicPr>
            <p:cNvPr id="23" name="Picture 22">
              <a:extLst>
                <a:ext uri="{FF2B5EF4-FFF2-40B4-BE49-F238E27FC236}">
                  <a16:creationId xmlns:a16="http://schemas.microsoft.com/office/drawing/2014/main" id="{46938F4C-A380-429A-93F7-19B59609026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84696" y="1743902"/>
              <a:ext cx="4952808" cy="4511124"/>
            </a:xfrm>
            <a:prstGeom prst="rect">
              <a:avLst/>
            </a:prstGeom>
            <a:ln>
              <a:noFill/>
            </a:ln>
          </p:spPr>
        </p:pic>
        <p:sp>
          <p:nvSpPr>
            <p:cNvPr id="24" name="Rectangle 23">
              <a:extLst>
                <a:ext uri="{FF2B5EF4-FFF2-40B4-BE49-F238E27FC236}">
                  <a16:creationId xmlns:a16="http://schemas.microsoft.com/office/drawing/2014/main" id="{9A1363F5-DB7D-4707-9EC7-0B1F0D9C8392}"/>
                </a:ext>
              </a:extLst>
            </p:cNvPr>
            <p:cNvSpPr/>
            <p:nvPr/>
          </p:nvSpPr>
          <p:spPr>
            <a:xfrm>
              <a:off x="731520" y="1463040"/>
              <a:ext cx="5510784" cy="499872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endParaRPr>
            </a:p>
          </p:txBody>
        </p:sp>
      </p:grpSp>
      <p:sp>
        <p:nvSpPr>
          <p:cNvPr id="3" name="TextBox 2">
            <a:extLst>
              <a:ext uri="{FF2B5EF4-FFF2-40B4-BE49-F238E27FC236}">
                <a16:creationId xmlns:a16="http://schemas.microsoft.com/office/drawing/2014/main" id="{08E14F25-F566-CB75-D6D4-954C16DC4D8A}"/>
              </a:ext>
            </a:extLst>
          </p:cNvPr>
          <p:cNvSpPr txBox="1"/>
          <p:nvPr/>
        </p:nvSpPr>
        <p:spPr>
          <a:xfrm>
            <a:off x="552115" y="1198907"/>
            <a:ext cx="1097280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2400" b="0" i="0" u="none" strike="noStrike" kern="1200" cap="none" spc="0" normalizeH="0" baseline="0" noProof="0" dirty="0">
                <a:ln>
                  <a:noFill/>
                </a:ln>
                <a:solidFill>
                  <a:srgbClr val="44546A"/>
                </a:solidFill>
                <a:effectLst/>
                <a:uLnTx/>
                <a:uFillTx/>
              </a:rPr>
              <a:t>After completion of primary treatment</a:t>
            </a:r>
          </a:p>
        </p:txBody>
      </p:sp>
      <p:sp>
        <p:nvSpPr>
          <p:cNvPr id="4" name="Rounded Rectangle 3">
            <a:extLst>
              <a:ext uri="{FF2B5EF4-FFF2-40B4-BE49-F238E27FC236}">
                <a16:creationId xmlns:a16="http://schemas.microsoft.com/office/drawing/2014/main" id="{C947C12D-01B2-E80B-C3C1-FF87CD41A32C}"/>
              </a:ext>
            </a:extLst>
          </p:cNvPr>
          <p:cNvSpPr/>
          <p:nvPr/>
        </p:nvSpPr>
        <p:spPr>
          <a:xfrm>
            <a:off x="7039778" y="2893082"/>
            <a:ext cx="4485139" cy="273218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0" lang="en-CA" sz="3200" b="0" i="0" u="none" strike="noStrike" kern="1200" cap="none" spc="0" normalizeH="0" baseline="0" noProof="0">
                <a:ln>
                  <a:noFill/>
                </a:ln>
                <a:solidFill>
                  <a:prstClr val="white"/>
                </a:solidFill>
                <a:effectLst/>
                <a:uLnTx/>
                <a:uFillTx/>
              </a:rPr>
              <a:t>Identify patients </a:t>
            </a:r>
          </a:p>
          <a:p>
            <a:pPr algn="ctr"/>
            <a:r>
              <a:rPr kumimoji="0" lang="en-CA" sz="3200" b="0" i="0" u="none" strike="noStrike" kern="1200" cap="none" spc="0" normalizeH="0" baseline="0" noProof="0">
                <a:ln>
                  <a:noFill/>
                </a:ln>
                <a:solidFill>
                  <a:prstClr val="white"/>
                </a:solidFill>
                <a:effectLst/>
                <a:uLnTx/>
                <a:uFillTx/>
              </a:rPr>
              <a:t>who would benefit </a:t>
            </a:r>
          </a:p>
          <a:p>
            <a:pPr algn="ctr"/>
            <a:r>
              <a:rPr kumimoji="0" lang="en-CA" sz="3200" b="0" i="0" u="none" strike="noStrike" kern="1200" cap="none" spc="0" normalizeH="0" baseline="0" noProof="0">
                <a:ln>
                  <a:noFill/>
                </a:ln>
                <a:solidFill>
                  <a:prstClr val="white"/>
                </a:solidFill>
                <a:effectLst/>
                <a:uLnTx/>
                <a:uFillTx/>
              </a:rPr>
              <a:t>from long-term </a:t>
            </a:r>
          </a:p>
          <a:p>
            <a:pPr algn="ctr"/>
            <a:r>
              <a:rPr kumimoji="0" lang="en-CA" sz="3200" b="0" i="0" u="none" strike="noStrike" kern="1200" cap="none" spc="0" normalizeH="0" baseline="0" noProof="0">
                <a:ln>
                  <a:noFill/>
                </a:ln>
                <a:solidFill>
                  <a:prstClr val="white"/>
                </a:solidFill>
                <a:effectLst/>
                <a:uLnTx/>
                <a:uFillTx/>
              </a:rPr>
              <a:t>anticoagulation</a:t>
            </a:r>
            <a:endParaRPr kumimoji="0" lang="en-US" sz="3200" b="0" i="0" u="none" strike="noStrike" kern="1200" cap="none" spc="0" normalizeH="0" baseline="0" noProof="0">
              <a:ln>
                <a:noFill/>
              </a:ln>
              <a:solidFill>
                <a:prstClr val="white"/>
              </a:solidFill>
              <a:effectLst/>
              <a:uLnTx/>
              <a:uFillTx/>
            </a:endParaRPr>
          </a:p>
        </p:txBody>
      </p:sp>
    </p:spTree>
    <p:extLst>
      <p:ext uri="{BB962C8B-B14F-4D97-AF65-F5344CB8AC3E}">
        <p14:creationId xmlns:p14="http://schemas.microsoft.com/office/powerpoint/2010/main" val="18041107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87FC5D-2A16-4B71-BFB1-85285B56B35E}"/>
              </a:ext>
            </a:extLst>
          </p:cNvPr>
          <p:cNvSpPr>
            <a:spLocks noGrp="1"/>
          </p:cNvSpPr>
          <p:nvPr>
            <p:ph type="title"/>
          </p:nvPr>
        </p:nvSpPr>
        <p:spPr>
          <a:xfrm>
            <a:off x="838200" y="-1"/>
            <a:ext cx="10515600" cy="1105949"/>
          </a:xfrm>
        </p:spPr>
        <p:txBody>
          <a:bodyPr/>
          <a:lstStyle/>
          <a:p>
            <a:r>
              <a:rPr lang="en-US" dirty="0"/>
              <a:t>Provoking Risk Factors for VTE</a:t>
            </a:r>
            <a:endParaRPr lang="en-CA" dirty="0"/>
          </a:p>
        </p:txBody>
      </p:sp>
      <p:graphicFrame>
        <p:nvGraphicFramePr>
          <p:cNvPr id="4" name="Diagram 3">
            <a:extLst>
              <a:ext uri="{FF2B5EF4-FFF2-40B4-BE49-F238E27FC236}">
                <a16:creationId xmlns:a16="http://schemas.microsoft.com/office/drawing/2014/main" id="{A82A56CC-08DD-D1B3-AD81-94C86485A106}"/>
              </a:ext>
            </a:extLst>
          </p:cNvPr>
          <p:cNvGraphicFramePr/>
          <p:nvPr>
            <p:extLst>
              <p:ext uri="{D42A27DB-BD31-4B8C-83A1-F6EECF244321}">
                <p14:modId xmlns:p14="http://schemas.microsoft.com/office/powerpoint/2010/main" val="1997835138"/>
              </p:ext>
            </p:extLst>
          </p:nvPr>
        </p:nvGraphicFramePr>
        <p:xfrm>
          <a:off x="714939" y="1478280"/>
          <a:ext cx="11176000" cy="49225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958573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105949"/>
          </a:xfrm>
        </p:spPr>
        <p:txBody>
          <a:bodyPr/>
          <a:lstStyle/>
          <a:p>
            <a:r>
              <a:rPr lang="en-US" dirty="0"/>
              <a:t>Impact of Provoking Risk Factor</a:t>
            </a:r>
            <a:endParaRPr lang="en-CA" dirty="0"/>
          </a:p>
        </p:txBody>
      </p:sp>
      <p:sp>
        <p:nvSpPr>
          <p:cNvPr id="4" name="Footer Placeholder 3">
            <a:extLst>
              <a:ext uri="{FF2B5EF4-FFF2-40B4-BE49-F238E27FC236}">
                <a16:creationId xmlns:a16="http://schemas.microsoft.com/office/drawing/2014/main" id="{BAAC58E7-21D8-9170-0EBA-266E4C470BB6}"/>
              </a:ext>
            </a:extLst>
          </p:cNvPr>
          <p:cNvSpPr>
            <a:spLocks noGrp="1"/>
          </p:cNvSpPr>
          <p:nvPr>
            <p:ph type="ftr" sz="quarter" idx="3"/>
          </p:nvPr>
        </p:nvSpPr>
        <p:spPr>
          <a:xfrm>
            <a:off x="838200" y="6356350"/>
            <a:ext cx="10515600" cy="365125"/>
          </a:xfrm>
        </p:spPr>
        <p:txBody>
          <a:bodyPr/>
          <a:lstStyle/>
          <a:p>
            <a:r>
              <a:rPr lang="en-US" dirty="0"/>
              <a:t>Baglin T, et al. Lancet. 2003;362(9383):523-6; Kearon C, et al. J Thromb Haemost. 2016;14:1480–3.</a:t>
            </a:r>
          </a:p>
        </p:txBody>
      </p:sp>
      <p:sp>
        <p:nvSpPr>
          <p:cNvPr id="12" name="Text Box 83"/>
          <p:cNvSpPr txBox="1">
            <a:spLocks noChangeArrowheads="1"/>
          </p:cNvSpPr>
          <p:nvPr/>
        </p:nvSpPr>
        <p:spPr bwMode="auto">
          <a:xfrm>
            <a:off x="6023614" y="4412899"/>
            <a:ext cx="5362937" cy="313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1662" tIns="40831" rIns="81662" bIns="40831">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r>
              <a:rPr lang="fr-FR" altLang="en-US" sz="1500" dirty="0" err="1">
                <a:latin typeface="+mn-lt"/>
                <a:cs typeface="Segoe UI" panose="020B0502040204020203" pitchFamily="34" charset="0"/>
              </a:rPr>
              <a:t>Excluded</a:t>
            </a:r>
            <a:r>
              <a:rPr lang="fr-FR" altLang="en-US" sz="1500" dirty="0">
                <a:latin typeface="+mn-lt"/>
                <a:cs typeface="Segoe UI" panose="020B0502040204020203" pitchFamily="34" charset="0"/>
              </a:rPr>
              <a:t> </a:t>
            </a:r>
            <a:r>
              <a:rPr lang="fr-FR" altLang="en-US" sz="1500" dirty="0" err="1">
                <a:latin typeface="+mn-lt"/>
                <a:cs typeface="Segoe UI" panose="020B0502040204020203" pitchFamily="34" charset="0"/>
              </a:rPr>
              <a:t>malignancy</a:t>
            </a:r>
            <a:r>
              <a:rPr lang="fr-FR" altLang="en-US" sz="1500" dirty="0">
                <a:latin typeface="+mn-lt"/>
                <a:cs typeface="Segoe UI" panose="020B0502040204020203" pitchFamily="34" charset="0"/>
              </a:rPr>
              <a:t>, APS, </a:t>
            </a:r>
            <a:r>
              <a:rPr lang="fr-FR" altLang="en-US" sz="1500" dirty="0" err="1">
                <a:latin typeface="+mn-lt"/>
                <a:cs typeface="Segoe UI" panose="020B0502040204020203" pitchFamily="34" charset="0"/>
              </a:rPr>
              <a:t>offered</a:t>
            </a:r>
            <a:r>
              <a:rPr lang="fr-FR" altLang="en-US" sz="1500" dirty="0">
                <a:latin typeface="+mn-lt"/>
                <a:cs typeface="Segoe UI" panose="020B0502040204020203" pitchFamily="34" charset="0"/>
              </a:rPr>
              <a:t> </a:t>
            </a:r>
            <a:r>
              <a:rPr lang="fr-FR" altLang="en-US" sz="1500" dirty="0" err="1">
                <a:latin typeface="+mn-lt"/>
                <a:cs typeface="Segoe UI" panose="020B0502040204020203" pitchFamily="34" charset="0"/>
              </a:rPr>
              <a:t>thrombophilia</a:t>
            </a:r>
            <a:r>
              <a:rPr lang="fr-FR" altLang="en-US" sz="1500" dirty="0">
                <a:solidFill>
                  <a:srgbClr val="FF0000"/>
                </a:solidFill>
                <a:latin typeface="+mn-lt"/>
                <a:cs typeface="Segoe UI" panose="020B0502040204020203" pitchFamily="34" charset="0"/>
              </a:rPr>
              <a:t> </a:t>
            </a:r>
            <a:r>
              <a:rPr lang="fr-FR" altLang="en-US" sz="1500" dirty="0" err="1">
                <a:latin typeface="+mn-lt"/>
                <a:cs typeface="Segoe UI" panose="020B0502040204020203" pitchFamily="34" charset="0"/>
              </a:rPr>
              <a:t>testing</a:t>
            </a:r>
            <a:endParaRPr lang="fr-FR" altLang="en-US" sz="1500" dirty="0">
              <a:latin typeface="+mn-lt"/>
              <a:cs typeface="Segoe UI" panose="020B0502040204020203" pitchFamily="34" charset="0"/>
            </a:endParaRPr>
          </a:p>
        </p:txBody>
      </p:sp>
      <p:pic>
        <p:nvPicPr>
          <p:cNvPr id="3" name="Picture 2">
            <a:extLst>
              <a:ext uri="{FF2B5EF4-FFF2-40B4-BE49-F238E27FC236}">
                <a16:creationId xmlns:a16="http://schemas.microsoft.com/office/drawing/2014/main" id="{59CA01D9-0037-DA52-EA11-BB5F5524962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23614" y="2283054"/>
            <a:ext cx="5853050" cy="2129845"/>
          </a:xfrm>
          <a:prstGeom prst="rect">
            <a:avLst/>
          </a:prstGeom>
        </p:spPr>
      </p:pic>
      <p:pic>
        <p:nvPicPr>
          <p:cNvPr id="7" name="Picture 6">
            <a:extLst>
              <a:ext uri="{FF2B5EF4-FFF2-40B4-BE49-F238E27FC236}">
                <a16:creationId xmlns:a16="http://schemas.microsoft.com/office/drawing/2014/main" id="{0A460F0A-EFE0-FC17-9EC6-95B97A30690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2664" y="2333511"/>
            <a:ext cx="4915153" cy="2028929"/>
          </a:xfrm>
          <a:prstGeom prst="rect">
            <a:avLst/>
          </a:prstGeom>
          <a:ln>
            <a:solidFill>
              <a:schemeClr val="tx1"/>
            </a:solidFill>
          </a:ln>
        </p:spPr>
      </p:pic>
    </p:spTree>
    <p:extLst>
      <p:ext uri="{BB962C8B-B14F-4D97-AF65-F5344CB8AC3E}">
        <p14:creationId xmlns:p14="http://schemas.microsoft.com/office/powerpoint/2010/main" val="22033568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1B2E9-CA99-4920-8C31-6B7C9999A980}"/>
              </a:ext>
            </a:extLst>
          </p:cNvPr>
          <p:cNvSpPr>
            <a:spLocks noGrp="1"/>
          </p:cNvSpPr>
          <p:nvPr>
            <p:ph type="title"/>
          </p:nvPr>
        </p:nvSpPr>
        <p:spPr>
          <a:xfrm>
            <a:off x="838200" y="-1"/>
            <a:ext cx="10515600" cy="1105949"/>
          </a:xfrm>
        </p:spPr>
        <p:txBody>
          <a:bodyPr>
            <a:normAutofit/>
          </a:bodyPr>
          <a:lstStyle/>
          <a:p>
            <a:r>
              <a:rPr lang="en-CA" dirty="0"/>
              <a:t>VTE Recurrence After Treatment for Unprovoked VTE</a:t>
            </a:r>
          </a:p>
        </p:txBody>
      </p:sp>
      <p:sp>
        <p:nvSpPr>
          <p:cNvPr id="20" name="TextBox 19">
            <a:extLst>
              <a:ext uri="{FF2B5EF4-FFF2-40B4-BE49-F238E27FC236}">
                <a16:creationId xmlns:a16="http://schemas.microsoft.com/office/drawing/2014/main" id="{687C5E7A-E4C4-4365-BDE8-88CB7CB1BD10}"/>
              </a:ext>
            </a:extLst>
          </p:cNvPr>
          <p:cNvSpPr txBox="1"/>
          <p:nvPr/>
        </p:nvSpPr>
        <p:spPr>
          <a:xfrm>
            <a:off x="286113" y="1193886"/>
            <a:ext cx="11577051"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2400" b="0" i="0" u="none" strike="noStrike" kern="1200" cap="none" spc="0" normalizeH="0" baseline="0" noProof="0" dirty="0">
                <a:ln>
                  <a:noFill/>
                </a:ln>
                <a:solidFill>
                  <a:srgbClr val="44546A"/>
                </a:solidFill>
                <a:effectLst/>
                <a:uLnTx/>
                <a:uFillTx/>
                <a:cs typeface="Segoe UI" panose="020B0502040204020203" pitchFamily="34" charset="0"/>
              </a:rPr>
              <a:t>After discontinuation of anticoagulation</a:t>
            </a:r>
          </a:p>
        </p:txBody>
      </p:sp>
      <p:pic>
        <p:nvPicPr>
          <p:cNvPr id="4" name="Picture 3">
            <a:extLst>
              <a:ext uri="{FF2B5EF4-FFF2-40B4-BE49-F238E27FC236}">
                <a16:creationId xmlns:a16="http://schemas.microsoft.com/office/drawing/2014/main" id="{17A385CE-8D8B-B56B-DCA5-6572F512865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70221" y="3105574"/>
            <a:ext cx="2646409" cy="2677335"/>
          </a:xfrm>
          <a:prstGeom prst="rect">
            <a:avLst/>
          </a:prstGeom>
        </p:spPr>
      </p:pic>
      <p:pic>
        <p:nvPicPr>
          <p:cNvPr id="5" name="Picture 4">
            <a:extLst>
              <a:ext uri="{FF2B5EF4-FFF2-40B4-BE49-F238E27FC236}">
                <a16:creationId xmlns:a16="http://schemas.microsoft.com/office/drawing/2014/main" id="{E870AC6A-48B5-B9BE-E57E-86779FD05B6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500937" y="3093857"/>
            <a:ext cx="2700312" cy="2704783"/>
          </a:xfrm>
          <a:prstGeom prst="rect">
            <a:avLst/>
          </a:prstGeom>
        </p:spPr>
      </p:pic>
      <p:pic>
        <p:nvPicPr>
          <p:cNvPr id="8" name="Picture 7">
            <a:extLst>
              <a:ext uri="{FF2B5EF4-FFF2-40B4-BE49-F238E27FC236}">
                <a16:creationId xmlns:a16="http://schemas.microsoft.com/office/drawing/2014/main" id="{6FDE49E2-BFF2-17A8-507B-9E0C7FD4AFE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385557" y="3083322"/>
            <a:ext cx="2700312" cy="2727315"/>
          </a:xfrm>
          <a:prstGeom prst="rect">
            <a:avLst/>
          </a:prstGeom>
        </p:spPr>
      </p:pic>
      <p:pic>
        <p:nvPicPr>
          <p:cNvPr id="14" name="Picture 13">
            <a:extLst>
              <a:ext uri="{FF2B5EF4-FFF2-40B4-BE49-F238E27FC236}">
                <a16:creationId xmlns:a16="http://schemas.microsoft.com/office/drawing/2014/main" id="{006299F9-FF81-0D8C-7120-45A6D5B2505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308741" y="2139750"/>
            <a:ext cx="1369367" cy="954108"/>
          </a:xfrm>
          <a:prstGeom prst="rect">
            <a:avLst/>
          </a:prstGeom>
        </p:spPr>
      </p:pic>
      <p:pic>
        <p:nvPicPr>
          <p:cNvPr id="22" name="Picture 21">
            <a:extLst>
              <a:ext uri="{FF2B5EF4-FFF2-40B4-BE49-F238E27FC236}">
                <a16:creationId xmlns:a16="http://schemas.microsoft.com/office/drawing/2014/main" id="{53E91D80-E72F-5B90-A2FB-7228967BCAD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166409" y="2129213"/>
            <a:ext cx="1369368" cy="954109"/>
          </a:xfrm>
          <a:prstGeom prst="rect">
            <a:avLst/>
          </a:prstGeom>
        </p:spPr>
      </p:pic>
      <p:pic>
        <p:nvPicPr>
          <p:cNvPr id="25" name="Picture 24">
            <a:extLst>
              <a:ext uri="{FF2B5EF4-FFF2-40B4-BE49-F238E27FC236}">
                <a16:creationId xmlns:a16="http://schemas.microsoft.com/office/drawing/2014/main" id="{2406DF0B-2B97-55FE-EC0A-021731183DF8}"/>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270177" y="3083321"/>
            <a:ext cx="2700313" cy="2727316"/>
          </a:xfrm>
          <a:prstGeom prst="rect">
            <a:avLst/>
          </a:prstGeom>
        </p:spPr>
      </p:pic>
      <p:pic>
        <p:nvPicPr>
          <p:cNvPr id="28" name="Picture 27">
            <a:extLst>
              <a:ext uri="{FF2B5EF4-FFF2-40B4-BE49-F238E27FC236}">
                <a16:creationId xmlns:a16="http://schemas.microsoft.com/office/drawing/2014/main" id="{E06C91BE-D862-E736-4AD6-2E6C94D97A2A}"/>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113126" y="2104519"/>
            <a:ext cx="1369368" cy="954109"/>
          </a:xfrm>
          <a:prstGeom prst="rect">
            <a:avLst/>
          </a:prstGeom>
        </p:spPr>
      </p:pic>
      <p:pic>
        <p:nvPicPr>
          <p:cNvPr id="31" name="Picture 30">
            <a:extLst>
              <a:ext uri="{FF2B5EF4-FFF2-40B4-BE49-F238E27FC236}">
                <a16:creationId xmlns:a16="http://schemas.microsoft.com/office/drawing/2014/main" id="{9087AF91-E80E-1FCA-E984-95C59AAA9E59}"/>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9931801" y="2083643"/>
            <a:ext cx="1416793" cy="995863"/>
          </a:xfrm>
          <a:prstGeom prst="rect">
            <a:avLst/>
          </a:prstGeom>
        </p:spPr>
      </p:pic>
      <p:sp>
        <p:nvSpPr>
          <p:cNvPr id="11" name="TextBox 10">
            <a:extLst>
              <a:ext uri="{FF2B5EF4-FFF2-40B4-BE49-F238E27FC236}">
                <a16:creationId xmlns:a16="http://schemas.microsoft.com/office/drawing/2014/main" id="{F94B48CC-8C80-4B2D-9525-E3DD152F38AF}"/>
              </a:ext>
            </a:extLst>
          </p:cNvPr>
          <p:cNvSpPr txBox="1"/>
          <p:nvPr/>
        </p:nvSpPr>
        <p:spPr>
          <a:xfrm>
            <a:off x="2230116" y="5249961"/>
            <a:ext cx="89598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200" cap="none" spc="0" normalizeH="0" baseline="0" noProof="0">
                <a:ln>
                  <a:noFill/>
                </a:ln>
                <a:solidFill>
                  <a:prstClr val="white"/>
                </a:solidFill>
                <a:effectLst/>
                <a:uLnTx/>
                <a:uFillTx/>
              </a:rPr>
              <a:t>10%</a:t>
            </a:r>
          </a:p>
        </p:txBody>
      </p:sp>
      <p:sp>
        <p:nvSpPr>
          <p:cNvPr id="32" name="TextBox 31">
            <a:extLst>
              <a:ext uri="{FF2B5EF4-FFF2-40B4-BE49-F238E27FC236}">
                <a16:creationId xmlns:a16="http://schemas.microsoft.com/office/drawing/2014/main" id="{3D242C6D-4734-1FEA-D215-2A29AB1A748C}"/>
              </a:ext>
            </a:extLst>
          </p:cNvPr>
          <p:cNvSpPr txBox="1"/>
          <p:nvPr/>
        </p:nvSpPr>
        <p:spPr>
          <a:xfrm>
            <a:off x="5081459" y="5140894"/>
            <a:ext cx="90863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200" cap="none" spc="0" normalizeH="0" baseline="0" noProof="0">
                <a:ln>
                  <a:noFill/>
                </a:ln>
                <a:solidFill>
                  <a:prstClr val="white"/>
                </a:solidFill>
                <a:effectLst/>
                <a:uLnTx/>
                <a:uFillTx/>
              </a:rPr>
              <a:t>16%</a:t>
            </a:r>
          </a:p>
        </p:txBody>
      </p:sp>
      <p:sp>
        <p:nvSpPr>
          <p:cNvPr id="33" name="TextBox 32">
            <a:extLst>
              <a:ext uri="{FF2B5EF4-FFF2-40B4-BE49-F238E27FC236}">
                <a16:creationId xmlns:a16="http://schemas.microsoft.com/office/drawing/2014/main" id="{0692D6AB-2B22-E97D-B43B-02481BDD2029}"/>
              </a:ext>
            </a:extLst>
          </p:cNvPr>
          <p:cNvSpPr txBox="1"/>
          <p:nvPr/>
        </p:nvSpPr>
        <p:spPr>
          <a:xfrm>
            <a:off x="7982929" y="4998079"/>
            <a:ext cx="90185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200" cap="none" spc="0" normalizeH="0" baseline="0" noProof="0">
                <a:ln>
                  <a:noFill/>
                </a:ln>
                <a:solidFill>
                  <a:prstClr val="white"/>
                </a:solidFill>
                <a:effectLst/>
                <a:uLnTx/>
                <a:uFillTx/>
              </a:rPr>
              <a:t>20%</a:t>
            </a:r>
          </a:p>
        </p:txBody>
      </p:sp>
      <p:sp>
        <p:nvSpPr>
          <p:cNvPr id="34" name="TextBox 33">
            <a:extLst>
              <a:ext uri="{FF2B5EF4-FFF2-40B4-BE49-F238E27FC236}">
                <a16:creationId xmlns:a16="http://schemas.microsoft.com/office/drawing/2014/main" id="{A57990A5-C5E3-51D2-81D7-89AFACD154B8}"/>
              </a:ext>
            </a:extLst>
          </p:cNvPr>
          <p:cNvSpPr txBox="1"/>
          <p:nvPr/>
        </p:nvSpPr>
        <p:spPr>
          <a:xfrm>
            <a:off x="10834763" y="4880460"/>
            <a:ext cx="90684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200" cap="none" spc="0" normalizeH="0" baseline="0" noProof="0">
                <a:ln>
                  <a:noFill/>
                </a:ln>
                <a:solidFill>
                  <a:prstClr val="white"/>
                </a:solidFill>
                <a:effectLst/>
                <a:uLnTx/>
                <a:uFillTx/>
              </a:rPr>
              <a:t>25%</a:t>
            </a:r>
          </a:p>
        </p:txBody>
      </p:sp>
      <p:sp>
        <p:nvSpPr>
          <p:cNvPr id="7" name="Footer Placeholder 6">
            <a:extLst>
              <a:ext uri="{FF2B5EF4-FFF2-40B4-BE49-F238E27FC236}">
                <a16:creationId xmlns:a16="http://schemas.microsoft.com/office/drawing/2014/main" id="{750F3BE2-539F-0EFF-5BF3-28DE01F11AEE}"/>
              </a:ext>
            </a:extLst>
          </p:cNvPr>
          <p:cNvSpPr>
            <a:spLocks noGrp="1"/>
          </p:cNvSpPr>
          <p:nvPr>
            <p:ph type="ftr" sz="quarter" idx="3"/>
          </p:nvPr>
        </p:nvSpPr>
        <p:spPr/>
        <p:txBody>
          <a:bodyPr/>
          <a:lstStyle/>
          <a:p>
            <a:r>
              <a:rPr lang="en-US" dirty="0"/>
              <a:t>Khan F,  et al. </a:t>
            </a:r>
            <a:r>
              <a:rPr lang="en-US" i="1" dirty="0"/>
              <a:t>BMJ</a:t>
            </a:r>
            <a:r>
              <a:rPr lang="en-US" dirty="0"/>
              <a:t>. 2019;366:14363.</a:t>
            </a:r>
          </a:p>
        </p:txBody>
      </p:sp>
    </p:spTree>
    <p:extLst>
      <p:ext uri="{BB962C8B-B14F-4D97-AF65-F5344CB8AC3E}">
        <p14:creationId xmlns:p14="http://schemas.microsoft.com/office/powerpoint/2010/main" val="7772145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E841DE0-4FBF-B980-3C97-92EC7289A4B7}"/>
              </a:ext>
            </a:extLst>
          </p:cNvPr>
          <p:cNvPicPr>
            <a:picLocks noChangeAspect="1"/>
          </p:cNvPicPr>
          <p:nvPr/>
        </p:nvPicPr>
        <p:blipFill>
          <a:blip r:embed="rId3"/>
          <a:stretch>
            <a:fillRect/>
          </a:stretch>
        </p:blipFill>
        <p:spPr>
          <a:xfrm>
            <a:off x="976037" y="2019274"/>
            <a:ext cx="10422577" cy="2838105"/>
          </a:xfrm>
          <a:prstGeom prst="rect">
            <a:avLst/>
          </a:prstGeom>
        </p:spPr>
      </p:pic>
      <p:sp>
        <p:nvSpPr>
          <p:cNvPr id="8" name="Title 1"/>
          <p:cNvSpPr>
            <a:spLocks noGrp="1"/>
          </p:cNvSpPr>
          <p:nvPr>
            <p:ph type="title"/>
          </p:nvPr>
        </p:nvSpPr>
        <p:spPr>
          <a:xfrm>
            <a:off x="838200" y="-1"/>
            <a:ext cx="10515600" cy="1105949"/>
          </a:xfrm>
        </p:spPr>
        <p:txBody>
          <a:bodyPr/>
          <a:lstStyle/>
          <a:p>
            <a:r>
              <a:rPr lang="en-US" dirty="0"/>
              <a:t>What is the Threshold to Continue Treatment?</a:t>
            </a:r>
          </a:p>
        </p:txBody>
      </p:sp>
      <p:sp>
        <p:nvSpPr>
          <p:cNvPr id="10" name="TextBox 9">
            <a:extLst>
              <a:ext uri="{FF2B5EF4-FFF2-40B4-BE49-F238E27FC236}">
                <a16:creationId xmlns:a16="http://schemas.microsoft.com/office/drawing/2014/main" id="{0C80FF18-AC6E-41F9-8F86-5D13E4539D1C}"/>
              </a:ext>
            </a:extLst>
          </p:cNvPr>
          <p:cNvSpPr txBox="1"/>
          <p:nvPr/>
        </p:nvSpPr>
        <p:spPr>
          <a:xfrm>
            <a:off x="664349" y="1255798"/>
            <a:ext cx="1097280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2400" b="0" i="0" u="none" strike="noStrike" kern="1200" cap="none" spc="0" normalizeH="0" baseline="0" noProof="0" dirty="0">
                <a:ln>
                  <a:noFill/>
                </a:ln>
                <a:solidFill>
                  <a:srgbClr val="44546A"/>
                </a:solidFill>
                <a:effectLst/>
                <a:uLnTx/>
                <a:uFillTx/>
              </a:rPr>
              <a:t>After completion of primary treatment</a:t>
            </a:r>
          </a:p>
        </p:txBody>
      </p:sp>
      <p:sp>
        <p:nvSpPr>
          <p:cNvPr id="6" name="Footer Placeholder 5">
            <a:extLst>
              <a:ext uri="{FF2B5EF4-FFF2-40B4-BE49-F238E27FC236}">
                <a16:creationId xmlns:a16="http://schemas.microsoft.com/office/drawing/2014/main" id="{D0DF978C-BA28-6C85-07A1-C5014B718821}"/>
              </a:ext>
            </a:extLst>
          </p:cNvPr>
          <p:cNvSpPr>
            <a:spLocks noGrp="1"/>
          </p:cNvSpPr>
          <p:nvPr>
            <p:ph type="ftr" sz="quarter" idx="3"/>
          </p:nvPr>
        </p:nvSpPr>
        <p:spPr/>
        <p:txBody>
          <a:bodyPr/>
          <a:lstStyle/>
          <a:p>
            <a:r>
              <a:rPr lang="en-US" dirty="0"/>
              <a:t>Kearon C, et al. </a:t>
            </a:r>
            <a:r>
              <a:rPr lang="en-US" i="1" dirty="0"/>
              <a:t>J Thromb Haemost</a:t>
            </a:r>
            <a:r>
              <a:rPr lang="en-US" dirty="0"/>
              <a:t>. 2010;8:2313-2315.</a:t>
            </a:r>
          </a:p>
        </p:txBody>
      </p:sp>
    </p:spTree>
    <p:extLst>
      <p:ext uri="{BB962C8B-B14F-4D97-AF65-F5344CB8AC3E}">
        <p14:creationId xmlns:p14="http://schemas.microsoft.com/office/powerpoint/2010/main" val="23178820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838200" y="-1"/>
            <a:ext cx="10515600" cy="1105949"/>
          </a:xfrm>
        </p:spPr>
        <p:txBody>
          <a:bodyPr/>
          <a:lstStyle/>
          <a:p>
            <a:r>
              <a:rPr lang="en-US" dirty="0"/>
              <a:t>What is the Threshold to Continue Treatment?</a:t>
            </a:r>
          </a:p>
        </p:txBody>
      </p:sp>
      <p:cxnSp>
        <p:nvCxnSpPr>
          <p:cNvPr id="11" name="Straight Arrow Connector 10"/>
          <p:cNvCxnSpPr>
            <a:cxnSpLocks/>
          </p:cNvCxnSpPr>
          <p:nvPr/>
        </p:nvCxnSpPr>
        <p:spPr>
          <a:xfrm flipV="1">
            <a:off x="4512947" y="4259144"/>
            <a:ext cx="0" cy="38170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sp>
        <p:nvSpPr>
          <p:cNvPr id="12" name="TextBox 11"/>
          <p:cNvSpPr txBox="1"/>
          <p:nvPr/>
        </p:nvSpPr>
        <p:spPr>
          <a:xfrm>
            <a:off x="3494126" y="4640844"/>
            <a:ext cx="2037641" cy="1168539"/>
          </a:xfrm>
          <a:prstGeom prst="ellipse">
            <a:avLst/>
          </a:prstGeom>
          <a:solidFill>
            <a:schemeClr val="tx2"/>
          </a:solidFill>
          <a:ln>
            <a:solidFill>
              <a:schemeClr val="accent3">
                <a:lumMod val="50000"/>
              </a:schemeClr>
            </a:solidFill>
          </a:ln>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white"/>
                </a:solidFill>
                <a:effectLst/>
                <a:uLnTx/>
                <a:uFillTx/>
                <a:cs typeface="Segoe UI" panose="020B0502040204020203" pitchFamily="34" charset="0"/>
              </a:rPr>
              <a:t>Accepted threshold 5% per year?</a:t>
            </a:r>
          </a:p>
        </p:txBody>
      </p:sp>
      <p:sp>
        <p:nvSpPr>
          <p:cNvPr id="10" name="TextBox 9">
            <a:extLst>
              <a:ext uri="{FF2B5EF4-FFF2-40B4-BE49-F238E27FC236}">
                <a16:creationId xmlns:a16="http://schemas.microsoft.com/office/drawing/2014/main" id="{0C80FF18-AC6E-41F9-8F86-5D13E4539D1C}"/>
              </a:ext>
            </a:extLst>
          </p:cNvPr>
          <p:cNvSpPr txBox="1"/>
          <p:nvPr/>
        </p:nvSpPr>
        <p:spPr>
          <a:xfrm>
            <a:off x="664349" y="1255798"/>
            <a:ext cx="1097280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2400" b="0" i="0" u="none" strike="noStrike" kern="1200" cap="none" spc="0" normalizeH="0" baseline="0" noProof="0" dirty="0">
                <a:ln>
                  <a:noFill/>
                </a:ln>
                <a:solidFill>
                  <a:srgbClr val="44546A"/>
                </a:solidFill>
                <a:effectLst/>
                <a:uLnTx/>
                <a:uFillTx/>
              </a:rPr>
              <a:t>After completion of primary treatment</a:t>
            </a:r>
          </a:p>
        </p:txBody>
      </p:sp>
      <p:pic>
        <p:nvPicPr>
          <p:cNvPr id="2" name="Picture 1">
            <a:extLst>
              <a:ext uri="{FF2B5EF4-FFF2-40B4-BE49-F238E27FC236}">
                <a16:creationId xmlns:a16="http://schemas.microsoft.com/office/drawing/2014/main" id="{CE841DE0-4FBF-B980-3C97-92EC7289A4B7}"/>
              </a:ext>
            </a:extLst>
          </p:cNvPr>
          <p:cNvPicPr>
            <a:picLocks noChangeAspect="1"/>
          </p:cNvPicPr>
          <p:nvPr/>
        </p:nvPicPr>
        <p:blipFill>
          <a:blip r:embed="rId3"/>
          <a:stretch>
            <a:fillRect/>
          </a:stretch>
        </p:blipFill>
        <p:spPr>
          <a:xfrm>
            <a:off x="976037" y="2019274"/>
            <a:ext cx="10422577" cy="2838105"/>
          </a:xfrm>
          <a:prstGeom prst="rect">
            <a:avLst/>
          </a:prstGeom>
        </p:spPr>
      </p:pic>
      <p:sp>
        <p:nvSpPr>
          <p:cNvPr id="6" name="Footer Placeholder 5">
            <a:extLst>
              <a:ext uri="{FF2B5EF4-FFF2-40B4-BE49-F238E27FC236}">
                <a16:creationId xmlns:a16="http://schemas.microsoft.com/office/drawing/2014/main" id="{D0DF978C-BA28-6C85-07A1-C5014B718821}"/>
              </a:ext>
            </a:extLst>
          </p:cNvPr>
          <p:cNvSpPr>
            <a:spLocks noGrp="1"/>
          </p:cNvSpPr>
          <p:nvPr>
            <p:ph type="ftr" sz="quarter" idx="3"/>
          </p:nvPr>
        </p:nvSpPr>
        <p:spPr/>
        <p:txBody>
          <a:bodyPr/>
          <a:lstStyle/>
          <a:p>
            <a:r>
              <a:rPr lang="en-US" dirty="0"/>
              <a:t>Kearon C, et al. </a:t>
            </a:r>
            <a:r>
              <a:rPr lang="en-US" i="1" dirty="0"/>
              <a:t>J Thromb Haemost</a:t>
            </a:r>
            <a:r>
              <a:rPr lang="en-US" dirty="0"/>
              <a:t>. 2010;8:2313-2315.</a:t>
            </a:r>
          </a:p>
        </p:txBody>
      </p:sp>
    </p:spTree>
    <p:extLst>
      <p:ext uri="{BB962C8B-B14F-4D97-AF65-F5344CB8AC3E}">
        <p14:creationId xmlns:p14="http://schemas.microsoft.com/office/powerpoint/2010/main" val="17666299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69676-3BF9-44A2-AEBB-0111B3897198}"/>
              </a:ext>
            </a:extLst>
          </p:cNvPr>
          <p:cNvSpPr>
            <a:spLocks noGrp="1"/>
          </p:cNvSpPr>
          <p:nvPr>
            <p:ph type="title"/>
          </p:nvPr>
        </p:nvSpPr>
        <p:spPr>
          <a:xfrm>
            <a:off x="838200" y="-1"/>
            <a:ext cx="10515600" cy="1105949"/>
          </a:xfrm>
        </p:spPr>
        <p:txBody>
          <a:bodyPr>
            <a:normAutofit/>
          </a:bodyPr>
          <a:lstStyle/>
          <a:p>
            <a:r>
              <a:rPr lang="en-CA" dirty="0"/>
              <a:t>Clinical Tools Predict Risk of Recurrent VTE</a:t>
            </a:r>
          </a:p>
        </p:txBody>
      </p:sp>
      <p:graphicFrame>
        <p:nvGraphicFramePr>
          <p:cNvPr id="17" name="Content Placeholder 3">
            <a:extLst>
              <a:ext uri="{FF2B5EF4-FFF2-40B4-BE49-F238E27FC236}">
                <a16:creationId xmlns:a16="http://schemas.microsoft.com/office/drawing/2014/main" id="{89A48E47-0495-EA9A-03D7-0B9E07BF4E79}"/>
              </a:ext>
            </a:extLst>
          </p:cNvPr>
          <p:cNvGraphicFramePr>
            <a:graphicFrameLocks noGrp="1"/>
          </p:cNvGraphicFramePr>
          <p:nvPr>
            <p:ph idx="4294967295"/>
            <p:extLst>
              <p:ext uri="{D42A27DB-BD31-4B8C-83A1-F6EECF244321}">
                <p14:modId xmlns:p14="http://schemas.microsoft.com/office/powerpoint/2010/main" val="463939672"/>
              </p:ext>
            </p:extLst>
          </p:nvPr>
        </p:nvGraphicFramePr>
        <p:xfrm>
          <a:off x="6409911" y="1935257"/>
          <a:ext cx="5238572" cy="2347105"/>
        </p:xfrm>
        <a:graphic>
          <a:graphicData uri="http://schemas.openxmlformats.org/drawingml/2006/table">
            <a:tbl>
              <a:tblPr firstRow="1">
                <a:tableStyleId>{5C22544A-7EE6-4342-B048-85BDC9FD1C3A}</a:tableStyleId>
              </a:tblPr>
              <a:tblGrid>
                <a:gridCol w="4181856">
                  <a:extLst>
                    <a:ext uri="{9D8B030D-6E8A-4147-A177-3AD203B41FA5}">
                      <a16:colId xmlns:a16="http://schemas.microsoft.com/office/drawing/2014/main" val="3272386950"/>
                    </a:ext>
                  </a:extLst>
                </a:gridCol>
                <a:gridCol w="1056716">
                  <a:extLst>
                    <a:ext uri="{9D8B030D-6E8A-4147-A177-3AD203B41FA5}">
                      <a16:colId xmlns:a16="http://schemas.microsoft.com/office/drawing/2014/main" val="2998878263"/>
                    </a:ext>
                  </a:extLst>
                </a:gridCol>
              </a:tblGrid>
              <a:tr h="457433">
                <a:tc>
                  <a:txBody>
                    <a:bodyPr/>
                    <a:lstStyle/>
                    <a:p>
                      <a:pPr algn="ctr"/>
                      <a:r>
                        <a:rPr lang="en-CA" sz="2000">
                          <a:latin typeface="+mn-lt"/>
                        </a:rPr>
                        <a:t>Risk Factor</a:t>
                      </a:r>
                    </a:p>
                  </a:txBody>
                  <a:tcPr marL="121899" marR="121899" marT="45709" marB="45709"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008080"/>
                    </a:solidFill>
                  </a:tcPr>
                </a:tc>
                <a:tc>
                  <a:txBody>
                    <a:bodyPr/>
                    <a:lstStyle/>
                    <a:p>
                      <a:pPr algn="ctr"/>
                      <a:r>
                        <a:rPr lang="en-CA" sz="2000">
                          <a:latin typeface="+mn-lt"/>
                        </a:rPr>
                        <a:t>Points</a:t>
                      </a:r>
                    </a:p>
                  </a:txBody>
                  <a:tcPr marL="121899" marR="121899" marT="45709" marB="45709"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008080"/>
                    </a:solidFill>
                  </a:tcPr>
                </a:tc>
                <a:extLst>
                  <a:ext uri="{0D108BD9-81ED-4DB2-BD59-A6C34878D82A}">
                    <a16:rowId xmlns:a16="http://schemas.microsoft.com/office/drawing/2014/main" val="3754675126"/>
                  </a:ext>
                </a:extLst>
              </a:tr>
              <a:tr h="638429">
                <a:tc>
                  <a:txBody>
                    <a:bodyPr/>
                    <a:lstStyle/>
                    <a:p>
                      <a:r>
                        <a:rPr lang="en-CA" sz="2000" b="1">
                          <a:latin typeface="+mn-lt"/>
                        </a:rPr>
                        <a:t>“HER” (h</a:t>
                      </a:r>
                      <a:r>
                        <a:rPr lang="en-CA" sz="2000">
                          <a:latin typeface="+mn-lt"/>
                        </a:rPr>
                        <a:t>yperpigmentation, edema, redness</a:t>
                      </a:r>
                    </a:p>
                  </a:txBody>
                  <a:tcPr marL="121899" marR="121899" marT="45709" marB="45709">
                    <a:lnL w="12700" cap="flat" cmpd="sng" algn="ctr">
                      <a:solidFill>
                        <a:schemeClr val="tx1"/>
                      </a:solidFill>
                      <a:prstDash val="solid"/>
                      <a:round/>
                      <a:headEnd type="none" w="med" len="med"/>
                      <a:tailEnd type="none" w="med" len="med"/>
                    </a:lnL>
                    <a:solidFill>
                      <a:schemeClr val="bg1"/>
                    </a:solidFill>
                  </a:tcPr>
                </a:tc>
                <a:tc>
                  <a:txBody>
                    <a:bodyPr/>
                    <a:lstStyle/>
                    <a:p>
                      <a:pPr algn="ctr"/>
                      <a:r>
                        <a:rPr lang="en-CA" sz="2000">
                          <a:latin typeface="+mn-lt"/>
                        </a:rPr>
                        <a:t>1</a:t>
                      </a:r>
                    </a:p>
                  </a:txBody>
                  <a:tcPr marL="121899" marR="121899" marT="45709" marB="45709">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1204691614"/>
                  </a:ext>
                </a:extLst>
              </a:tr>
              <a:tr h="360842">
                <a:tc>
                  <a:txBody>
                    <a:bodyPr/>
                    <a:lstStyle/>
                    <a:p>
                      <a:r>
                        <a:rPr lang="en-CA" sz="2000" b="1">
                          <a:latin typeface="+mn-lt"/>
                        </a:rPr>
                        <a:t>D</a:t>
                      </a:r>
                      <a:r>
                        <a:rPr lang="en-CA" sz="2000">
                          <a:latin typeface="+mn-lt"/>
                        </a:rPr>
                        <a:t>-Dimer ≥ 250 </a:t>
                      </a:r>
                      <a:r>
                        <a:rPr lang="en-CA" sz="2000" err="1">
                          <a:latin typeface="+mn-lt"/>
                        </a:rPr>
                        <a:t>ug</a:t>
                      </a:r>
                      <a:r>
                        <a:rPr lang="en-CA" sz="2000">
                          <a:latin typeface="+mn-lt"/>
                        </a:rPr>
                        <a:t>/L</a:t>
                      </a:r>
                    </a:p>
                  </a:txBody>
                  <a:tcPr marL="121899" marR="121899" marT="45709" marB="45709">
                    <a:lnL w="12700" cap="flat" cmpd="sng" algn="ctr">
                      <a:solidFill>
                        <a:schemeClr val="tx1"/>
                      </a:solidFill>
                      <a:prstDash val="solid"/>
                      <a:round/>
                      <a:headEnd type="none" w="med" len="med"/>
                      <a:tailEnd type="none" w="med" len="med"/>
                    </a:lnL>
                    <a:solidFill>
                      <a:schemeClr val="bg1"/>
                    </a:solidFill>
                  </a:tcPr>
                </a:tc>
                <a:tc>
                  <a:txBody>
                    <a:bodyPr/>
                    <a:lstStyle/>
                    <a:p>
                      <a:pPr algn="ctr"/>
                      <a:r>
                        <a:rPr lang="en-CA" sz="2000">
                          <a:latin typeface="+mn-lt"/>
                        </a:rPr>
                        <a:t>1</a:t>
                      </a:r>
                    </a:p>
                  </a:txBody>
                  <a:tcPr marL="121899" marR="121899" marT="45709" marB="45709">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3987372993"/>
                  </a:ext>
                </a:extLst>
              </a:tr>
              <a:tr h="360842">
                <a:tc>
                  <a:txBody>
                    <a:bodyPr/>
                    <a:lstStyle/>
                    <a:p>
                      <a:r>
                        <a:rPr lang="en-CA" sz="2000" b="1">
                          <a:latin typeface="+mn-lt"/>
                        </a:rPr>
                        <a:t>O</a:t>
                      </a:r>
                      <a:r>
                        <a:rPr lang="en-CA" sz="2000">
                          <a:latin typeface="+mn-lt"/>
                        </a:rPr>
                        <a:t>besity (BMI ≥ 30)</a:t>
                      </a:r>
                    </a:p>
                  </a:txBody>
                  <a:tcPr marL="121899" marR="121899" marT="45709" marB="45709">
                    <a:lnL w="12700" cap="flat" cmpd="sng" algn="ctr">
                      <a:solidFill>
                        <a:schemeClr val="tx1"/>
                      </a:solidFill>
                      <a:prstDash val="solid"/>
                      <a:round/>
                      <a:headEnd type="none" w="med" len="med"/>
                      <a:tailEnd type="none" w="med" len="med"/>
                    </a:lnL>
                    <a:solidFill>
                      <a:schemeClr val="bg1"/>
                    </a:solidFill>
                  </a:tcPr>
                </a:tc>
                <a:tc>
                  <a:txBody>
                    <a:bodyPr/>
                    <a:lstStyle/>
                    <a:p>
                      <a:pPr algn="ctr"/>
                      <a:r>
                        <a:rPr lang="en-CA" sz="2000">
                          <a:latin typeface="+mn-lt"/>
                        </a:rPr>
                        <a:t>1</a:t>
                      </a:r>
                    </a:p>
                  </a:txBody>
                  <a:tcPr marL="121899" marR="121899" marT="45709" marB="45709">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2226442257"/>
                  </a:ext>
                </a:extLst>
              </a:tr>
              <a:tr h="382256">
                <a:tc>
                  <a:txBody>
                    <a:bodyPr/>
                    <a:lstStyle/>
                    <a:p>
                      <a:r>
                        <a:rPr lang="en-CA" sz="2000" b="1">
                          <a:latin typeface="+mn-lt"/>
                        </a:rPr>
                        <a:t>O</a:t>
                      </a:r>
                      <a:r>
                        <a:rPr lang="en-CA" sz="2000">
                          <a:latin typeface="+mn-lt"/>
                        </a:rPr>
                        <a:t>lder age (≥ 65 </a:t>
                      </a:r>
                      <a:r>
                        <a:rPr lang="en-CA" sz="2000" err="1">
                          <a:latin typeface="+mn-lt"/>
                        </a:rPr>
                        <a:t>yrs</a:t>
                      </a:r>
                      <a:r>
                        <a:rPr lang="en-CA" sz="2000">
                          <a:latin typeface="+mn-lt"/>
                        </a:rPr>
                        <a:t>)</a:t>
                      </a:r>
                    </a:p>
                  </a:txBody>
                  <a:tcPr marL="121899" marR="121899" marT="45709" marB="45709">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tc>
                  <a:txBody>
                    <a:bodyPr/>
                    <a:lstStyle/>
                    <a:p>
                      <a:pPr algn="ctr"/>
                      <a:r>
                        <a:rPr lang="en-CA" sz="2000">
                          <a:latin typeface="+mn-lt"/>
                        </a:rPr>
                        <a:t>1</a:t>
                      </a:r>
                    </a:p>
                  </a:txBody>
                  <a:tcPr marL="121899" marR="121899" marT="45709" marB="45709">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40662187"/>
                  </a:ext>
                </a:extLst>
              </a:tr>
            </a:tbl>
          </a:graphicData>
        </a:graphic>
      </p:graphicFrame>
      <p:graphicFrame>
        <p:nvGraphicFramePr>
          <p:cNvPr id="18" name="Table 17">
            <a:extLst>
              <a:ext uri="{FF2B5EF4-FFF2-40B4-BE49-F238E27FC236}">
                <a16:creationId xmlns:a16="http://schemas.microsoft.com/office/drawing/2014/main" id="{31E18856-FF38-E99E-EE65-4B1C06E1970A}"/>
              </a:ext>
            </a:extLst>
          </p:cNvPr>
          <p:cNvGraphicFramePr>
            <a:graphicFrameLocks noGrp="1"/>
          </p:cNvGraphicFramePr>
          <p:nvPr>
            <p:extLst>
              <p:ext uri="{D42A27DB-BD31-4B8C-83A1-F6EECF244321}">
                <p14:modId xmlns:p14="http://schemas.microsoft.com/office/powerpoint/2010/main" val="105862246"/>
              </p:ext>
            </p:extLst>
          </p:nvPr>
        </p:nvGraphicFramePr>
        <p:xfrm>
          <a:off x="6409911" y="4433964"/>
          <a:ext cx="5238572" cy="1737210"/>
        </p:xfrm>
        <a:graphic>
          <a:graphicData uri="http://schemas.openxmlformats.org/drawingml/2006/table">
            <a:tbl>
              <a:tblPr firstRow="1">
                <a:tableStyleId>{5C22544A-7EE6-4342-B048-85BDC9FD1C3A}</a:tableStyleId>
              </a:tblPr>
              <a:tblGrid>
                <a:gridCol w="1663302">
                  <a:extLst>
                    <a:ext uri="{9D8B030D-6E8A-4147-A177-3AD203B41FA5}">
                      <a16:colId xmlns:a16="http://schemas.microsoft.com/office/drawing/2014/main" val="2916693167"/>
                    </a:ext>
                  </a:extLst>
                </a:gridCol>
                <a:gridCol w="1048512">
                  <a:extLst>
                    <a:ext uri="{9D8B030D-6E8A-4147-A177-3AD203B41FA5}">
                      <a16:colId xmlns:a16="http://schemas.microsoft.com/office/drawing/2014/main" val="4037141277"/>
                    </a:ext>
                  </a:extLst>
                </a:gridCol>
                <a:gridCol w="2526758">
                  <a:extLst>
                    <a:ext uri="{9D8B030D-6E8A-4147-A177-3AD203B41FA5}">
                      <a16:colId xmlns:a16="http://schemas.microsoft.com/office/drawing/2014/main" val="20002"/>
                    </a:ext>
                  </a:extLst>
                </a:gridCol>
              </a:tblGrid>
              <a:tr h="457094">
                <a:tc>
                  <a:txBody>
                    <a:bodyPr/>
                    <a:lstStyle/>
                    <a:p>
                      <a:pPr algn="ctr"/>
                      <a:r>
                        <a:rPr lang="en-CA" sz="1600">
                          <a:latin typeface="+mn-lt"/>
                        </a:rPr>
                        <a:t>Risk Category</a:t>
                      </a:r>
                    </a:p>
                  </a:txBody>
                  <a:tcPr marL="121899" marR="121899" marT="45709" marB="45709"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6">
                        <a:lumMod val="75000"/>
                      </a:schemeClr>
                    </a:solidFill>
                  </a:tcPr>
                </a:tc>
                <a:tc>
                  <a:txBody>
                    <a:bodyPr/>
                    <a:lstStyle/>
                    <a:p>
                      <a:pPr algn="ctr"/>
                      <a:r>
                        <a:rPr lang="en-CA" sz="1600">
                          <a:latin typeface="+mn-lt"/>
                        </a:rPr>
                        <a:t>Points</a:t>
                      </a:r>
                    </a:p>
                  </a:txBody>
                  <a:tcPr marL="121899" marR="121899" marT="45709" marB="45709" anchor="ctr">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6">
                        <a:lumMod val="75000"/>
                      </a:schemeClr>
                    </a:solidFill>
                  </a:tcPr>
                </a:tc>
                <a:tc>
                  <a:txBody>
                    <a:bodyPr/>
                    <a:lstStyle/>
                    <a:p>
                      <a:pPr algn="ctr"/>
                      <a:r>
                        <a:rPr lang="en-CA" sz="1600">
                          <a:latin typeface="+mn-lt"/>
                        </a:rPr>
                        <a:t>Absolute risk (95%CI)</a:t>
                      </a:r>
                      <a:endParaRPr lang="en-US" sz="1400">
                        <a:latin typeface="+mn-lt"/>
                      </a:endParaRPr>
                    </a:p>
                  </a:txBody>
                  <a:tcPr marL="121899" marR="121899" marT="45709" marB="45709"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6">
                        <a:lumMod val="75000"/>
                      </a:schemeClr>
                    </a:solidFill>
                  </a:tcPr>
                </a:tc>
                <a:extLst>
                  <a:ext uri="{0D108BD9-81ED-4DB2-BD59-A6C34878D82A}">
                    <a16:rowId xmlns:a16="http://schemas.microsoft.com/office/drawing/2014/main" val="1257812492"/>
                  </a:ext>
                </a:extLst>
              </a:tr>
              <a:tr h="363610">
                <a:tc>
                  <a:txBody>
                    <a:bodyPr/>
                    <a:lstStyle/>
                    <a:p>
                      <a:r>
                        <a:rPr lang="en-CA" sz="1800">
                          <a:latin typeface="+mn-lt"/>
                        </a:rPr>
                        <a:t>Low Risk</a:t>
                      </a:r>
                    </a:p>
                  </a:txBody>
                  <a:tcPr marL="121899" marR="121899" marT="45709" marB="45709">
                    <a:lnL w="12700" cap="flat" cmpd="sng" algn="ctr">
                      <a:solidFill>
                        <a:schemeClr val="tx1"/>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algn="ctr"/>
                      <a:r>
                        <a:rPr lang="en-CA" sz="1800">
                          <a:latin typeface="+mn-lt"/>
                        </a:rPr>
                        <a:t>0 – 1</a:t>
                      </a:r>
                    </a:p>
                  </a:txBody>
                  <a:tcPr marL="121899" marR="121899" marT="45709" marB="45709">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algn="ctr"/>
                      <a:r>
                        <a:rPr lang="en-CA" sz="1800">
                          <a:latin typeface="+mn-lt"/>
                        </a:rPr>
                        <a:t>3% per </a:t>
                      </a:r>
                      <a:r>
                        <a:rPr lang="en-CA" sz="1800" err="1">
                          <a:latin typeface="+mn-lt"/>
                        </a:rPr>
                        <a:t>pt</a:t>
                      </a:r>
                      <a:r>
                        <a:rPr lang="en-CA" sz="1800">
                          <a:latin typeface="+mn-lt"/>
                        </a:rPr>
                        <a:t> </a:t>
                      </a:r>
                      <a:r>
                        <a:rPr lang="en-CA" sz="1800" err="1">
                          <a:latin typeface="+mn-lt"/>
                        </a:rPr>
                        <a:t>yr</a:t>
                      </a:r>
                      <a:r>
                        <a:rPr lang="en-CA" sz="1800">
                          <a:latin typeface="+mn-lt"/>
                        </a:rPr>
                        <a:t> </a:t>
                      </a:r>
                    </a:p>
                    <a:p>
                      <a:pPr algn="ctr"/>
                      <a:r>
                        <a:rPr lang="en-CA" sz="1800">
                          <a:latin typeface="+mn-lt"/>
                        </a:rPr>
                        <a:t>(1.8% - 4.8%)</a:t>
                      </a:r>
                    </a:p>
                  </a:txBody>
                  <a:tcPr marL="121899" marR="121899" marT="45709" marB="45709">
                    <a:lnL w="12700" cap="flat" cmpd="sng" algn="ctr">
                      <a:solidFill>
                        <a:schemeClr val="accent6">
                          <a:lumMod val="40000"/>
                          <a:lumOff val="6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accent6">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378366015"/>
                  </a:ext>
                </a:extLst>
              </a:tr>
              <a:tr h="260000">
                <a:tc>
                  <a:txBody>
                    <a:bodyPr/>
                    <a:lstStyle/>
                    <a:p>
                      <a:r>
                        <a:rPr lang="en-CA" sz="1800">
                          <a:latin typeface="+mn-lt"/>
                        </a:rPr>
                        <a:t>High risk</a:t>
                      </a:r>
                    </a:p>
                  </a:txBody>
                  <a:tcPr marL="121899" marR="121899" marT="45709" marB="45709">
                    <a:lnL w="12700" cap="flat" cmpd="sng" algn="ctr">
                      <a:solidFill>
                        <a:schemeClr val="tx1"/>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CA" sz="1800">
                          <a:latin typeface="+mn-lt"/>
                          <a:cs typeface="Times New Roman" panose="02020603050405020304" pitchFamily="18" charset="0"/>
                        </a:rPr>
                        <a:t>≥</a:t>
                      </a:r>
                      <a:r>
                        <a:rPr lang="en-CA" sz="1800">
                          <a:latin typeface="+mn-lt"/>
                        </a:rPr>
                        <a:t>2</a:t>
                      </a:r>
                    </a:p>
                  </a:txBody>
                  <a:tcPr marL="121899" marR="121899" marT="45709" marB="45709">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CA" sz="1800">
                          <a:latin typeface="+mn-lt"/>
                        </a:rPr>
                        <a:t>8% per </a:t>
                      </a:r>
                      <a:r>
                        <a:rPr lang="en-CA" sz="1800" err="1">
                          <a:latin typeface="+mn-lt"/>
                        </a:rPr>
                        <a:t>pt</a:t>
                      </a:r>
                      <a:r>
                        <a:rPr lang="en-CA" sz="1800">
                          <a:latin typeface="+mn-lt"/>
                        </a:rPr>
                        <a:t> </a:t>
                      </a:r>
                      <a:r>
                        <a:rPr lang="en-CA" sz="1800" err="1">
                          <a:latin typeface="+mn-lt"/>
                        </a:rPr>
                        <a:t>yr</a:t>
                      </a:r>
                      <a:r>
                        <a:rPr lang="en-CA" sz="1800">
                          <a:latin typeface="+mn-lt"/>
                        </a:rPr>
                        <a:t> </a:t>
                      </a:r>
                    </a:p>
                    <a:p>
                      <a:pPr algn="ctr"/>
                      <a:r>
                        <a:rPr lang="en-CA" sz="1800">
                          <a:latin typeface="+mn-lt"/>
                        </a:rPr>
                        <a:t>(5.2% - 11.8%)</a:t>
                      </a:r>
                    </a:p>
                  </a:txBody>
                  <a:tcPr marL="121899" marR="121899" marT="45709" marB="45709">
                    <a:lnL w="12700" cap="flat" cmpd="sng" algn="ctr">
                      <a:solidFill>
                        <a:schemeClr val="accent6">
                          <a:lumMod val="40000"/>
                          <a:lumOff val="6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99835408"/>
                  </a:ext>
                </a:extLst>
              </a:tr>
            </a:tbl>
          </a:graphicData>
        </a:graphic>
      </p:graphicFrame>
      <p:sp>
        <p:nvSpPr>
          <p:cNvPr id="19" name="TextBox 18">
            <a:extLst>
              <a:ext uri="{FF2B5EF4-FFF2-40B4-BE49-F238E27FC236}">
                <a16:creationId xmlns:a16="http://schemas.microsoft.com/office/drawing/2014/main" id="{E6965716-6E61-E9C4-2043-3E0F4CF75262}"/>
              </a:ext>
            </a:extLst>
          </p:cNvPr>
          <p:cNvSpPr txBox="1"/>
          <p:nvPr/>
        </p:nvSpPr>
        <p:spPr>
          <a:xfrm>
            <a:off x="6409911" y="1429778"/>
            <a:ext cx="5238572" cy="400110"/>
          </a:xfrm>
          <a:prstGeom prst="rect">
            <a:avLst/>
          </a:prstGeom>
          <a:solidFill>
            <a:schemeClr val="accent5"/>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solidFill>
                <a:effectLst/>
                <a:uLnTx/>
                <a:uFillTx/>
              </a:rPr>
              <a:t>Men continue and HERDOO2 for women</a:t>
            </a:r>
          </a:p>
        </p:txBody>
      </p:sp>
      <p:sp>
        <p:nvSpPr>
          <p:cNvPr id="20" name="TextBox 19">
            <a:extLst>
              <a:ext uri="{FF2B5EF4-FFF2-40B4-BE49-F238E27FC236}">
                <a16:creationId xmlns:a16="http://schemas.microsoft.com/office/drawing/2014/main" id="{23A78206-B90B-1F9C-2796-BF107A61B3B7}"/>
              </a:ext>
            </a:extLst>
          </p:cNvPr>
          <p:cNvSpPr txBox="1"/>
          <p:nvPr/>
        </p:nvSpPr>
        <p:spPr>
          <a:xfrm>
            <a:off x="838200" y="1423449"/>
            <a:ext cx="5238572" cy="400110"/>
          </a:xfrm>
          <a:prstGeom prst="rect">
            <a:avLst/>
          </a:prstGeom>
          <a:solidFill>
            <a:schemeClr val="accent4"/>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solidFill>
                <a:effectLst/>
                <a:uLnTx/>
                <a:uFillTx/>
              </a:rPr>
              <a:t>DASH Prediction Score</a:t>
            </a:r>
          </a:p>
        </p:txBody>
      </p:sp>
      <p:graphicFrame>
        <p:nvGraphicFramePr>
          <p:cNvPr id="21" name="Content Placeholder 3">
            <a:extLst>
              <a:ext uri="{FF2B5EF4-FFF2-40B4-BE49-F238E27FC236}">
                <a16:creationId xmlns:a16="http://schemas.microsoft.com/office/drawing/2014/main" id="{6D350219-9DA8-7916-716B-B0F5AEACD185}"/>
              </a:ext>
            </a:extLst>
          </p:cNvPr>
          <p:cNvGraphicFramePr>
            <a:graphicFrameLocks/>
          </p:cNvGraphicFramePr>
          <p:nvPr>
            <p:extLst>
              <p:ext uri="{D42A27DB-BD31-4B8C-83A1-F6EECF244321}">
                <p14:modId xmlns:p14="http://schemas.microsoft.com/office/powerpoint/2010/main" val="3261326738"/>
              </p:ext>
            </p:extLst>
          </p:nvPr>
        </p:nvGraphicFramePr>
        <p:xfrm>
          <a:off x="838200" y="1920007"/>
          <a:ext cx="5238572" cy="2377607"/>
        </p:xfrm>
        <a:graphic>
          <a:graphicData uri="http://schemas.openxmlformats.org/drawingml/2006/table">
            <a:tbl>
              <a:tblPr firstRow="1">
                <a:tableStyleId>{5C22544A-7EE6-4342-B048-85BDC9FD1C3A}</a:tableStyleId>
              </a:tblPr>
              <a:tblGrid>
                <a:gridCol w="4181856">
                  <a:extLst>
                    <a:ext uri="{9D8B030D-6E8A-4147-A177-3AD203B41FA5}">
                      <a16:colId xmlns:a16="http://schemas.microsoft.com/office/drawing/2014/main" val="3272386950"/>
                    </a:ext>
                  </a:extLst>
                </a:gridCol>
                <a:gridCol w="1056716">
                  <a:extLst>
                    <a:ext uri="{9D8B030D-6E8A-4147-A177-3AD203B41FA5}">
                      <a16:colId xmlns:a16="http://schemas.microsoft.com/office/drawing/2014/main" val="2998878263"/>
                    </a:ext>
                  </a:extLst>
                </a:gridCol>
              </a:tblGrid>
              <a:tr h="457433">
                <a:tc>
                  <a:txBody>
                    <a:bodyPr/>
                    <a:lstStyle/>
                    <a:p>
                      <a:pPr algn="ctr"/>
                      <a:r>
                        <a:rPr lang="en-CA" sz="2000">
                          <a:latin typeface="+mn-lt"/>
                        </a:rPr>
                        <a:t>Risk Factor</a:t>
                      </a:r>
                    </a:p>
                  </a:txBody>
                  <a:tcPr marL="121899" marR="121899" marT="45709" marB="45709"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tx2"/>
                    </a:solidFill>
                  </a:tcPr>
                </a:tc>
                <a:tc>
                  <a:txBody>
                    <a:bodyPr/>
                    <a:lstStyle/>
                    <a:p>
                      <a:pPr algn="ctr"/>
                      <a:r>
                        <a:rPr lang="en-CA" sz="2000">
                          <a:latin typeface="+mn-lt"/>
                        </a:rPr>
                        <a:t>Points</a:t>
                      </a:r>
                    </a:p>
                  </a:txBody>
                  <a:tcPr marL="121899" marR="121899" marT="45709" marB="45709"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2"/>
                    </a:solidFill>
                  </a:tcPr>
                </a:tc>
                <a:extLst>
                  <a:ext uri="{0D108BD9-81ED-4DB2-BD59-A6C34878D82A}">
                    <a16:rowId xmlns:a16="http://schemas.microsoft.com/office/drawing/2014/main" val="3754675126"/>
                  </a:ext>
                </a:extLst>
              </a:tr>
              <a:tr h="426720">
                <a:tc>
                  <a:txBody>
                    <a:bodyPr/>
                    <a:lstStyle/>
                    <a:p>
                      <a:r>
                        <a:rPr lang="en-CA" sz="2000" b="0">
                          <a:latin typeface="+mn-lt"/>
                        </a:rPr>
                        <a:t>Abnormal D-dimer</a:t>
                      </a:r>
                    </a:p>
                  </a:txBody>
                  <a:tcPr marL="121899" marR="121899" marT="45709" marB="45709">
                    <a:lnL w="12700" cap="flat" cmpd="sng" algn="ctr">
                      <a:solidFill>
                        <a:schemeClr val="tx1"/>
                      </a:solidFill>
                      <a:prstDash val="solid"/>
                      <a:round/>
                      <a:headEnd type="none" w="med" len="med"/>
                      <a:tailEnd type="none" w="med" len="med"/>
                    </a:lnL>
                    <a:solidFill>
                      <a:schemeClr val="bg1"/>
                    </a:solidFill>
                  </a:tcPr>
                </a:tc>
                <a:tc>
                  <a:txBody>
                    <a:bodyPr/>
                    <a:lstStyle/>
                    <a:p>
                      <a:pPr algn="ctr"/>
                      <a:r>
                        <a:rPr lang="en-CA" sz="2000" b="0">
                          <a:latin typeface="+mn-lt"/>
                        </a:rPr>
                        <a:t>2</a:t>
                      </a:r>
                    </a:p>
                  </a:txBody>
                  <a:tcPr marL="121899" marR="121899" marT="45709" marB="45709">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1204691614"/>
                  </a:ext>
                </a:extLst>
              </a:tr>
              <a:tr h="360842">
                <a:tc>
                  <a:txBody>
                    <a:bodyPr/>
                    <a:lstStyle/>
                    <a:p>
                      <a:r>
                        <a:rPr lang="en-CA" sz="2000" b="0">
                          <a:latin typeface="+mn-lt"/>
                        </a:rPr>
                        <a:t>Age </a:t>
                      </a:r>
                      <a:r>
                        <a:rPr lang="en-CA" sz="2000" b="0">
                          <a:latin typeface="+mn-lt"/>
                          <a:cs typeface="Times New Roman" panose="02020603050405020304" pitchFamily="18" charset="0"/>
                        </a:rPr>
                        <a:t>≤ 50 years</a:t>
                      </a:r>
                      <a:endParaRPr lang="en-CA" sz="2000" b="0">
                        <a:latin typeface="+mn-lt"/>
                      </a:endParaRPr>
                    </a:p>
                  </a:txBody>
                  <a:tcPr marL="121899" marR="121899" marT="45709" marB="45709">
                    <a:lnL w="12700" cap="flat" cmpd="sng" algn="ctr">
                      <a:solidFill>
                        <a:schemeClr val="tx1"/>
                      </a:solidFill>
                      <a:prstDash val="solid"/>
                      <a:round/>
                      <a:headEnd type="none" w="med" len="med"/>
                      <a:tailEnd type="none" w="med" len="med"/>
                    </a:lnL>
                    <a:solidFill>
                      <a:schemeClr val="bg1"/>
                    </a:solidFill>
                  </a:tcPr>
                </a:tc>
                <a:tc>
                  <a:txBody>
                    <a:bodyPr/>
                    <a:lstStyle/>
                    <a:p>
                      <a:pPr algn="ctr"/>
                      <a:r>
                        <a:rPr lang="en-CA" sz="2000" b="0">
                          <a:latin typeface="+mn-lt"/>
                        </a:rPr>
                        <a:t>1</a:t>
                      </a:r>
                    </a:p>
                  </a:txBody>
                  <a:tcPr marL="121899" marR="121899" marT="45709" marB="45709">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3987372993"/>
                  </a:ext>
                </a:extLst>
              </a:tr>
              <a:tr h="360842">
                <a:tc>
                  <a:txBody>
                    <a:bodyPr/>
                    <a:lstStyle/>
                    <a:p>
                      <a:r>
                        <a:rPr lang="en-CA" sz="2000" b="0">
                          <a:latin typeface="+mn-lt"/>
                        </a:rPr>
                        <a:t>Male patient</a:t>
                      </a:r>
                    </a:p>
                  </a:txBody>
                  <a:tcPr marL="121899" marR="121899" marT="45709" marB="45709">
                    <a:lnL w="12700" cap="flat" cmpd="sng" algn="ctr">
                      <a:solidFill>
                        <a:schemeClr val="tx1"/>
                      </a:solidFill>
                      <a:prstDash val="solid"/>
                      <a:round/>
                      <a:headEnd type="none" w="med" len="med"/>
                      <a:tailEnd type="none" w="med" len="med"/>
                    </a:lnL>
                    <a:solidFill>
                      <a:schemeClr val="bg1"/>
                    </a:solidFill>
                  </a:tcPr>
                </a:tc>
                <a:tc>
                  <a:txBody>
                    <a:bodyPr/>
                    <a:lstStyle/>
                    <a:p>
                      <a:pPr algn="ctr"/>
                      <a:r>
                        <a:rPr lang="en-CA" sz="2000" b="0">
                          <a:latin typeface="+mn-lt"/>
                        </a:rPr>
                        <a:t>1</a:t>
                      </a:r>
                    </a:p>
                  </a:txBody>
                  <a:tcPr marL="121899" marR="121899" marT="45709" marB="45709">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2226442257"/>
                  </a:ext>
                </a:extLst>
              </a:tr>
              <a:tr h="360842">
                <a:tc>
                  <a:txBody>
                    <a:bodyPr/>
                    <a:lstStyle/>
                    <a:p>
                      <a:r>
                        <a:rPr lang="en-CA" sz="2000" b="0">
                          <a:latin typeface="+mn-lt"/>
                        </a:rPr>
                        <a:t>Hormone use at VTE onset (if female)</a:t>
                      </a:r>
                    </a:p>
                  </a:txBody>
                  <a:tcPr marL="121899" marR="121899" marT="45709" marB="45709">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tc>
                  <a:txBody>
                    <a:bodyPr/>
                    <a:lstStyle/>
                    <a:p>
                      <a:pPr algn="ctr"/>
                      <a:r>
                        <a:rPr lang="en-CA" sz="2000" b="0">
                          <a:latin typeface="+mn-lt"/>
                        </a:rPr>
                        <a:t>-2</a:t>
                      </a:r>
                    </a:p>
                  </a:txBody>
                  <a:tcPr marL="121899" marR="121899" marT="45709" marB="45709">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40662187"/>
                  </a:ext>
                </a:extLst>
              </a:tr>
            </a:tbl>
          </a:graphicData>
        </a:graphic>
      </p:graphicFrame>
      <p:graphicFrame>
        <p:nvGraphicFramePr>
          <p:cNvPr id="22" name="Table 21">
            <a:extLst>
              <a:ext uri="{FF2B5EF4-FFF2-40B4-BE49-F238E27FC236}">
                <a16:creationId xmlns:a16="http://schemas.microsoft.com/office/drawing/2014/main" id="{63533A76-F1DB-097F-410E-C7FB34881385}"/>
              </a:ext>
            </a:extLst>
          </p:cNvPr>
          <p:cNvGraphicFramePr>
            <a:graphicFrameLocks noGrp="1"/>
          </p:cNvGraphicFramePr>
          <p:nvPr>
            <p:extLst>
              <p:ext uri="{D42A27DB-BD31-4B8C-83A1-F6EECF244321}">
                <p14:modId xmlns:p14="http://schemas.microsoft.com/office/powerpoint/2010/main" val="1251681266"/>
              </p:ext>
            </p:extLst>
          </p:nvPr>
        </p:nvGraphicFramePr>
        <p:xfrm>
          <a:off x="838200" y="4433964"/>
          <a:ext cx="5238572" cy="1750421"/>
        </p:xfrm>
        <a:graphic>
          <a:graphicData uri="http://schemas.openxmlformats.org/drawingml/2006/table">
            <a:tbl>
              <a:tblPr firstRow="1">
                <a:tableStyleId>{5C22544A-7EE6-4342-B048-85BDC9FD1C3A}</a:tableStyleId>
              </a:tblPr>
              <a:tblGrid>
                <a:gridCol w="907365">
                  <a:extLst>
                    <a:ext uri="{9D8B030D-6E8A-4147-A177-3AD203B41FA5}">
                      <a16:colId xmlns:a16="http://schemas.microsoft.com/office/drawing/2014/main" val="2916693167"/>
                    </a:ext>
                  </a:extLst>
                </a:gridCol>
                <a:gridCol w="1597152">
                  <a:extLst>
                    <a:ext uri="{9D8B030D-6E8A-4147-A177-3AD203B41FA5}">
                      <a16:colId xmlns:a16="http://schemas.microsoft.com/office/drawing/2014/main" val="4037141277"/>
                    </a:ext>
                  </a:extLst>
                </a:gridCol>
                <a:gridCol w="963168">
                  <a:extLst>
                    <a:ext uri="{9D8B030D-6E8A-4147-A177-3AD203B41FA5}">
                      <a16:colId xmlns:a16="http://schemas.microsoft.com/office/drawing/2014/main" val="20002"/>
                    </a:ext>
                  </a:extLst>
                </a:gridCol>
                <a:gridCol w="1770887">
                  <a:extLst>
                    <a:ext uri="{9D8B030D-6E8A-4147-A177-3AD203B41FA5}">
                      <a16:colId xmlns:a16="http://schemas.microsoft.com/office/drawing/2014/main" val="2966105479"/>
                    </a:ext>
                  </a:extLst>
                </a:gridCol>
              </a:tblGrid>
              <a:tr h="457094">
                <a:tc>
                  <a:txBody>
                    <a:bodyPr/>
                    <a:lstStyle/>
                    <a:p>
                      <a:pPr algn="ctr"/>
                      <a:r>
                        <a:rPr lang="en-CA" sz="1600">
                          <a:latin typeface="+mn-lt"/>
                        </a:rPr>
                        <a:t>Points</a:t>
                      </a:r>
                    </a:p>
                  </a:txBody>
                  <a:tcPr marL="121899" marR="121899" marT="45709" marB="45709"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6">
                        <a:lumMod val="75000"/>
                      </a:schemeClr>
                    </a:solidFill>
                  </a:tcPr>
                </a:tc>
                <a:tc>
                  <a:txBody>
                    <a:bodyPr/>
                    <a:lstStyle/>
                    <a:p>
                      <a:pPr algn="ctr"/>
                      <a:r>
                        <a:rPr lang="en-CA" sz="1600">
                          <a:latin typeface="+mn-lt"/>
                        </a:rPr>
                        <a:t>Annual Rate</a:t>
                      </a:r>
                    </a:p>
                  </a:txBody>
                  <a:tcPr marL="121899" marR="121899" marT="45709" marB="45709" anchor="ctr">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6">
                        <a:lumMod val="75000"/>
                      </a:schemeClr>
                    </a:solidFill>
                  </a:tcPr>
                </a:tc>
                <a:tc>
                  <a:txBody>
                    <a:bodyPr/>
                    <a:lstStyle/>
                    <a:p>
                      <a:pPr algn="ctr"/>
                      <a:r>
                        <a:rPr lang="en-CA" sz="1600">
                          <a:latin typeface="+mn-lt"/>
                        </a:rPr>
                        <a:t>Points</a:t>
                      </a:r>
                    </a:p>
                  </a:txBody>
                  <a:tcPr marL="121899" marR="121899" marT="45709" marB="4570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6">
                        <a:lumMod val="75000"/>
                      </a:schemeClr>
                    </a:solidFill>
                  </a:tcPr>
                </a:tc>
                <a:tc>
                  <a:txBody>
                    <a:bodyPr/>
                    <a:lstStyle/>
                    <a:p>
                      <a:pPr algn="ctr"/>
                      <a:r>
                        <a:rPr lang="en-CA" sz="1600">
                          <a:latin typeface="+mn-lt"/>
                        </a:rPr>
                        <a:t>Annual Rate</a:t>
                      </a:r>
                    </a:p>
                  </a:txBody>
                  <a:tcPr marL="121899" marR="121899" marT="45709" marB="45709"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6">
                        <a:lumMod val="75000"/>
                      </a:schemeClr>
                    </a:solidFill>
                  </a:tcPr>
                </a:tc>
                <a:extLst>
                  <a:ext uri="{0D108BD9-81ED-4DB2-BD59-A6C34878D82A}">
                    <a16:rowId xmlns:a16="http://schemas.microsoft.com/office/drawing/2014/main" val="1257812492"/>
                  </a:ext>
                </a:extLst>
              </a:tr>
              <a:tr h="461230">
                <a:tc>
                  <a:txBody>
                    <a:bodyPr/>
                    <a:lstStyle/>
                    <a:p>
                      <a:pPr algn="ctr"/>
                      <a:r>
                        <a:rPr lang="en-CA" sz="1800">
                          <a:latin typeface="+mn-lt"/>
                          <a:cs typeface="Times New Roman" panose="02020603050405020304" pitchFamily="18" charset="0"/>
                        </a:rPr>
                        <a:t>≤ -1</a:t>
                      </a:r>
                      <a:endParaRPr lang="en-CA" sz="1800">
                        <a:latin typeface="+mn-lt"/>
                      </a:endParaRPr>
                    </a:p>
                  </a:txBody>
                  <a:tcPr marL="121899" marR="121899" marT="45709" marB="45709">
                    <a:lnL w="12700" cap="flat" cmpd="sng" algn="ctr">
                      <a:solidFill>
                        <a:schemeClr val="tx1"/>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algn="ctr"/>
                      <a:r>
                        <a:rPr lang="en-CA" sz="1800">
                          <a:latin typeface="+mn-lt"/>
                        </a:rPr>
                        <a:t>&lt;2%</a:t>
                      </a:r>
                    </a:p>
                  </a:txBody>
                  <a:tcPr marL="121899" marR="121899" marT="45709" marB="45709">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algn="ctr"/>
                      <a:r>
                        <a:rPr lang="en-CA" sz="1800">
                          <a:latin typeface="+mn-lt"/>
                        </a:rPr>
                        <a:t>2</a:t>
                      </a:r>
                    </a:p>
                  </a:txBody>
                  <a:tcPr marL="121899" marR="121899" marT="45709" marB="45709">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algn="ctr"/>
                      <a:r>
                        <a:rPr lang="en-CA" sz="1800">
                          <a:latin typeface="+mn-lt"/>
                        </a:rPr>
                        <a:t>6.3%</a:t>
                      </a:r>
                    </a:p>
                  </a:txBody>
                  <a:tcPr marL="121899" marR="121899" marT="45709" marB="45709">
                    <a:lnL w="12700" cap="flat" cmpd="sng" algn="ctr">
                      <a:solidFill>
                        <a:schemeClr val="accent6">
                          <a:lumMod val="40000"/>
                          <a:lumOff val="6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accent6">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378366015"/>
                  </a:ext>
                </a:extLst>
              </a:tr>
              <a:tr h="414572">
                <a:tc>
                  <a:txBody>
                    <a:bodyPr/>
                    <a:lstStyle/>
                    <a:p>
                      <a:pPr algn="ctr"/>
                      <a:r>
                        <a:rPr lang="en-CA" sz="1800">
                          <a:latin typeface="+mn-lt"/>
                        </a:rPr>
                        <a:t>0</a:t>
                      </a:r>
                    </a:p>
                  </a:txBody>
                  <a:tcPr marL="121899" marR="121899" marT="45709" marB="45709">
                    <a:lnL w="12700" cap="flat" cmpd="sng" algn="ctr">
                      <a:solidFill>
                        <a:schemeClr val="tx1"/>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algn="ctr"/>
                      <a:r>
                        <a:rPr lang="en-CA" sz="1800">
                          <a:latin typeface="+mn-lt"/>
                          <a:cs typeface="Times New Roman" panose="02020603050405020304" pitchFamily="18" charset="0"/>
                        </a:rPr>
                        <a:t>2.4%</a:t>
                      </a:r>
                      <a:endParaRPr lang="en-CA" sz="1800">
                        <a:latin typeface="+mn-lt"/>
                      </a:endParaRPr>
                    </a:p>
                  </a:txBody>
                  <a:tcPr marL="121899" marR="121899" marT="45709" marB="45709">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algn="ctr"/>
                      <a:r>
                        <a:rPr lang="en-CA" sz="1800">
                          <a:latin typeface="+mn-lt"/>
                        </a:rPr>
                        <a:t>3</a:t>
                      </a:r>
                    </a:p>
                  </a:txBody>
                  <a:tcPr marL="121899" marR="121899" marT="45709" marB="45709">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algn="ctr"/>
                      <a:r>
                        <a:rPr lang="en-CA" sz="1800">
                          <a:latin typeface="+mn-lt"/>
                        </a:rPr>
                        <a:t>10.8%</a:t>
                      </a:r>
                    </a:p>
                  </a:txBody>
                  <a:tcPr marL="121899" marR="121899" marT="45709" marB="45709">
                    <a:lnL w="12700" cap="flat" cmpd="sng" algn="ctr">
                      <a:solidFill>
                        <a:schemeClr val="accent6">
                          <a:lumMod val="40000"/>
                          <a:lumOff val="6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199835408"/>
                  </a:ext>
                </a:extLst>
              </a:tr>
              <a:tr h="417525">
                <a:tc>
                  <a:txBody>
                    <a:bodyPr/>
                    <a:lstStyle/>
                    <a:p>
                      <a:pPr algn="ctr"/>
                      <a:r>
                        <a:rPr lang="en-CA" sz="1800">
                          <a:latin typeface="+mn-lt"/>
                        </a:rPr>
                        <a:t>1</a:t>
                      </a:r>
                    </a:p>
                  </a:txBody>
                  <a:tcPr marL="121899" marR="121899" marT="45709" marB="45709">
                    <a:lnL w="12700" cap="flat" cmpd="sng" algn="ctr">
                      <a:solidFill>
                        <a:schemeClr val="tx1"/>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CA" sz="1800">
                          <a:latin typeface="+mn-lt"/>
                        </a:rPr>
                        <a:t>3.9%</a:t>
                      </a:r>
                    </a:p>
                  </a:txBody>
                  <a:tcPr marL="121899" marR="121899" marT="45709" marB="45709">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CA" sz="1800">
                          <a:latin typeface="+mn-lt"/>
                        </a:rPr>
                        <a:t>4</a:t>
                      </a:r>
                    </a:p>
                  </a:txBody>
                  <a:tcPr marL="121899" marR="121899" marT="45709" marB="45709">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CA" sz="1800">
                          <a:latin typeface="+mn-lt"/>
                        </a:rPr>
                        <a:t>19.9%</a:t>
                      </a:r>
                    </a:p>
                  </a:txBody>
                  <a:tcPr marL="121899" marR="121899" marT="45709" marB="45709">
                    <a:lnL w="12700" cap="flat" cmpd="sng" algn="ctr">
                      <a:solidFill>
                        <a:schemeClr val="accent6">
                          <a:lumMod val="40000"/>
                          <a:lumOff val="6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09200890"/>
                  </a:ext>
                </a:extLst>
              </a:tr>
            </a:tbl>
          </a:graphicData>
        </a:graphic>
      </p:graphicFrame>
      <p:sp>
        <p:nvSpPr>
          <p:cNvPr id="23" name="Rectangle 22">
            <a:extLst>
              <a:ext uri="{FF2B5EF4-FFF2-40B4-BE49-F238E27FC236}">
                <a16:creationId xmlns:a16="http://schemas.microsoft.com/office/drawing/2014/main" id="{F2CA8924-3FD8-22A6-C3D6-5C8214B53A38}"/>
              </a:ext>
            </a:extLst>
          </p:cNvPr>
          <p:cNvSpPr/>
          <p:nvPr/>
        </p:nvSpPr>
        <p:spPr>
          <a:xfrm>
            <a:off x="6409911" y="4856356"/>
            <a:ext cx="5238572" cy="663498"/>
          </a:xfrm>
          <a:prstGeom prst="rect">
            <a:avLst/>
          </a:prstGeom>
          <a:solidFill>
            <a:schemeClr val="accent1">
              <a:alpha val="3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Tenorite" panose="00000500000000000000" pitchFamily="2" charset="0"/>
            </a:endParaRPr>
          </a:p>
        </p:txBody>
      </p:sp>
      <p:sp>
        <p:nvSpPr>
          <p:cNvPr id="24" name="Rectangle 23">
            <a:extLst>
              <a:ext uri="{FF2B5EF4-FFF2-40B4-BE49-F238E27FC236}">
                <a16:creationId xmlns:a16="http://schemas.microsoft.com/office/drawing/2014/main" id="{3C581ED8-32A6-F560-1F88-B50F36510F3C}"/>
              </a:ext>
            </a:extLst>
          </p:cNvPr>
          <p:cNvSpPr/>
          <p:nvPr/>
        </p:nvSpPr>
        <p:spPr>
          <a:xfrm>
            <a:off x="838200" y="4856356"/>
            <a:ext cx="2521393" cy="908824"/>
          </a:xfrm>
          <a:prstGeom prst="rect">
            <a:avLst/>
          </a:prstGeom>
          <a:solidFill>
            <a:schemeClr val="accent1">
              <a:alpha val="3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Tenorite" panose="00000500000000000000" pitchFamily="2" charset="0"/>
            </a:endParaRPr>
          </a:p>
        </p:txBody>
      </p:sp>
      <p:sp>
        <p:nvSpPr>
          <p:cNvPr id="6" name="Footer Placeholder 5">
            <a:extLst>
              <a:ext uri="{FF2B5EF4-FFF2-40B4-BE49-F238E27FC236}">
                <a16:creationId xmlns:a16="http://schemas.microsoft.com/office/drawing/2014/main" id="{93BE362C-5F01-25F4-9717-0E5E9A760E2C}"/>
              </a:ext>
            </a:extLst>
          </p:cNvPr>
          <p:cNvSpPr>
            <a:spLocks noGrp="1"/>
          </p:cNvSpPr>
          <p:nvPr>
            <p:ph type="ftr" sz="quarter" idx="3"/>
          </p:nvPr>
        </p:nvSpPr>
        <p:spPr/>
        <p:txBody>
          <a:bodyPr/>
          <a:lstStyle/>
          <a:p>
            <a:r>
              <a:rPr lang="en-US" dirty="0"/>
              <a:t>Tosetto A, et al. </a:t>
            </a:r>
            <a:r>
              <a:rPr lang="en-US" i="1" dirty="0"/>
              <a:t>J Thromb Haemost</a:t>
            </a:r>
            <a:r>
              <a:rPr lang="en-US" dirty="0"/>
              <a:t>. 2012;10(6):1019-25; Rodger MA, et al. </a:t>
            </a:r>
            <a:r>
              <a:rPr lang="en-US" i="1" dirty="0"/>
              <a:t>BMJ</a:t>
            </a:r>
            <a:r>
              <a:rPr lang="en-US" dirty="0"/>
              <a:t>. 2017;356:j1065. </a:t>
            </a:r>
          </a:p>
        </p:txBody>
      </p:sp>
    </p:spTree>
    <p:extLst>
      <p:ext uri="{BB962C8B-B14F-4D97-AF65-F5344CB8AC3E}">
        <p14:creationId xmlns:p14="http://schemas.microsoft.com/office/powerpoint/2010/main" val="2040293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AE051A0E-14D3-4ACA-9FEA-07EA2A300ACC}"/>
              </a:ext>
            </a:extLst>
          </p:cNvPr>
          <p:cNvSpPr>
            <a:spLocks noGrp="1"/>
          </p:cNvSpPr>
          <p:nvPr>
            <p:ph type="title"/>
          </p:nvPr>
        </p:nvSpPr>
        <p:spPr>
          <a:xfrm>
            <a:off x="838200" y="-1"/>
            <a:ext cx="10515600" cy="1105949"/>
          </a:xfrm>
        </p:spPr>
        <p:txBody>
          <a:bodyPr/>
          <a:lstStyle/>
          <a:p>
            <a:r>
              <a:rPr lang="en-CA" dirty="0"/>
              <a:t>Recommendations for Extended Anticoagulation</a:t>
            </a:r>
          </a:p>
        </p:txBody>
      </p:sp>
      <p:sp>
        <p:nvSpPr>
          <p:cNvPr id="2" name="Rectangle 1">
            <a:extLst>
              <a:ext uri="{FF2B5EF4-FFF2-40B4-BE49-F238E27FC236}">
                <a16:creationId xmlns:a16="http://schemas.microsoft.com/office/drawing/2014/main" id="{13E532A7-43A4-4F99-86E2-92795745717C}"/>
              </a:ext>
            </a:extLst>
          </p:cNvPr>
          <p:cNvSpPr/>
          <p:nvPr/>
        </p:nvSpPr>
        <p:spPr>
          <a:xfrm>
            <a:off x="646249" y="1890713"/>
            <a:ext cx="619080" cy="1015663"/>
          </a:xfrm>
          <a:prstGeom prst="rect">
            <a:avLst/>
          </a:prstGeom>
          <a:noFill/>
        </p:spPr>
        <p:txBody>
          <a:bodyPr wrap="none" lIns="91440" tIns="45720" rIns="91440" bIns="45720">
            <a:spAutoFit/>
          </a:bodyPr>
          <a:lstStyle/>
          <a:p>
            <a:pPr algn="ctr"/>
            <a:r>
              <a:rPr lang="en-US" sz="6000" b="0" cap="none" spc="0">
                <a:ln w="0"/>
                <a:solidFill>
                  <a:srgbClr val="C00000"/>
                </a:solidFill>
                <a:effectLst>
                  <a:outerShdw blurRad="38100" dist="19050" dir="2700000" algn="tl" rotWithShape="0">
                    <a:schemeClr val="dk1">
                      <a:alpha val="40000"/>
                    </a:schemeClr>
                  </a:outerShdw>
                </a:effectLst>
                <a:latin typeface="Tenorite" panose="00000500000000000000" pitchFamily="2" charset="0"/>
              </a:rPr>
              <a:t>X</a:t>
            </a:r>
          </a:p>
        </p:txBody>
      </p:sp>
      <p:sp>
        <p:nvSpPr>
          <p:cNvPr id="6" name="Rectangle 5">
            <a:extLst>
              <a:ext uri="{FF2B5EF4-FFF2-40B4-BE49-F238E27FC236}">
                <a16:creationId xmlns:a16="http://schemas.microsoft.com/office/drawing/2014/main" id="{0EFA1085-C889-4848-B40E-DD1EB17ED208}"/>
              </a:ext>
            </a:extLst>
          </p:cNvPr>
          <p:cNvSpPr/>
          <p:nvPr/>
        </p:nvSpPr>
        <p:spPr>
          <a:xfrm>
            <a:off x="664677" y="3023284"/>
            <a:ext cx="619080" cy="1015663"/>
          </a:xfrm>
          <a:prstGeom prst="rect">
            <a:avLst/>
          </a:prstGeom>
          <a:noFill/>
        </p:spPr>
        <p:txBody>
          <a:bodyPr wrap="none" lIns="91440" tIns="45720" rIns="91440" bIns="45720">
            <a:spAutoFit/>
          </a:bodyPr>
          <a:lstStyle/>
          <a:p>
            <a:pPr algn="ctr"/>
            <a:r>
              <a:rPr lang="en-US" sz="6000" b="0" cap="none" spc="0">
                <a:ln w="0"/>
                <a:solidFill>
                  <a:srgbClr val="C00000"/>
                </a:solidFill>
                <a:effectLst>
                  <a:outerShdw blurRad="38100" dist="19050" dir="2700000" algn="tl" rotWithShape="0">
                    <a:schemeClr val="dk1">
                      <a:alpha val="40000"/>
                    </a:schemeClr>
                  </a:outerShdw>
                </a:effectLst>
                <a:latin typeface="Tenorite" panose="00000500000000000000" pitchFamily="2" charset="0"/>
              </a:rPr>
              <a:t>X</a:t>
            </a:r>
          </a:p>
        </p:txBody>
      </p:sp>
      <p:sp>
        <p:nvSpPr>
          <p:cNvPr id="7" name="Rectangle 6">
            <a:extLst>
              <a:ext uri="{FF2B5EF4-FFF2-40B4-BE49-F238E27FC236}">
                <a16:creationId xmlns:a16="http://schemas.microsoft.com/office/drawing/2014/main" id="{F2C54984-3936-41D5-AA4E-7867661C7AD5}"/>
              </a:ext>
            </a:extLst>
          </p:cNvPr>
          <p:cNvSpPr/>
          <p:nvPr/>
        </p:nvSpPr>
        <p:spPr>
          <a:xfrm>
            <a:off x="538581" y="4199926"/>
            <a:ext cx="788999" cy="1015663"/>
          </a:xfrm>
          <a:prstGeom prst="rect">
            <a:avLst/>
          </a:prstGeom>
          <a:noFill/>
        </p:spPr>
        <p:txBody>
          <a:bodyPr wrap="none" lIns="91440" tIns="45720" rIns="91440" bIns="45720">
            <a:spAutoFit/>
          </a:bodyPr>
          <a:lstStyle/>
          <a:p>
            <a:pPr algn="ctr"/>
            <a:r>
              <a:rPr lang="en-US" sz="6000" b="0" cap="none" spc="0">
                <a:ln w="0"/>
                <a:solidFill>
                  <a:schemeClr val="accent6">
                    <a:lumMod val="75000"/>
                  </a:schemeClr>
                </a:solidFill>
                <a:effectLst>
                  <a:outerShdw blurRad="38100" dist="19050" dir="2700000" algn="tl" rotWithShape="0">
                    <a:schemeClr val="dk1">
                      <a:alpha val="40000"/>
                    </a:schemeClr>
                  </a:outerShdw>
                </a:effectLst>
                <a:latin typeface="Tenorite" panose="00000500000000000000" pitchFamily="2" charset="0"/>
                <a:sym typeface="Wingdings" panose="05000000000000000000" pitchFamily="2" charset="2"/>
              </a:rPr>
              <a:t></a:t>
            </a:r>
            <a:endParaRPr lang="en-US" sz="6000" b="0" cap="none" spc="0">
              <a:ln w="0"/>
              <a:solidFill>
                <a:schemeClr val="accent6">
                  <a:lumMod val="75000"/>
                </a:schemeClr>
              </a:solidFill>
              <a:effectLst>
                <a:outerShdw blurRad="38100" dist="19050" dir="2700000" algn="tl" rotWithShape="0">
                  <a:schemeClr val="dk1">
                    <a:alpha val="40000"/>
                  </a:schemeClr>
                </a:outerShdw>
              </a:effectLst>
              <a:latin typeface="Tenorite" panose="00000500000000000000" pitchFamily="2" charset="0"/>
            </a:endParaRPr>
          </a:p>
        </p:txBody>
      </p:sp>
      <p:sp>
        <p:nvSpPr>
          <p:cNvPr id="8" name="Rectangle 7">
            <a:extLst>
              <a:ext uri="{FF2B5EF4-FFF2-40B4-BE49-F238E27FC236}">
                <a16:creationId xmlns:a16="http://schemas.microsoft.com/office/drawing/2014/main" id="{4507ED08-E536-4356-ABDA-58D7F5AB2431}"/>
              </a:ext>
            </a:extLst>
          </p:cNvPr>
          <p:cNvSpPr/>
          <p:nvPr/>
        </p:nvSpPr>
        <p:spPr>
          <a:xfrm>
            <a:off x="498519" y="5290293"/>
            <a:ext cx="788999" cy="1015663"/>
          </a:xfrm>
          <a:prstGeom prst="rect">
            <a:avLst/>
          </a:prstGeom>
          <a:noFill/>
        </p:spPr>
        <p:txBody>
          <a:bodyPr wrap="none" lIns="91440" tIns="45720" rIns="91440" bIns="45720">
            <a:spAutoFit/>
          </a:bodyPr>
          <a:lstStyle/>
          <a:p>
            <a:pPr algn="ctr"/>
            <a:r>
              <a:rPr lang="en-US" sz="6000" b="0" cap="none" spc="0">
                <a:ln w="0"/>
                <a:solidFill>
                  <a:schemeClr val="accent6">
                    <a:lumMod val="75000"/>
                  </a:schemeClr>
                </a:solidFill>
                <a:effectLst>
                  <a:outerShdw blurRad="38100" dist="19050" dir="2700000" algn="tl" rotWithShape="0">
                    <a:schemeClr val="dk1">
                      <a:alpha val="40000"/>
                    </a:schemeClr>
                  </a:outerShdw>
                </a:effectLst>
                <a:latin typeface="Tenorite" panose="00000500000000000000" pitchFamily="2" charset="0"/>
                <a:sym typeface="Wingdings" panose="05000000000000000000" pitchFamily="2" charset="2"/>
              </a:rPr>
              <a:t></a:t>
            </a:r>
            <a:endParaRPr lang="en-US" sz="6000" b="0" cap="none" spc="0">
              <a:ln w="0"/>
              <a:solidFill>
                <a:schemeClr val="accent6">
                  <a:lumMod val="75000"/>
                </a:schemeClr>
              </a:solidFill>
              <a:effectLst>
                <a:outerShdw blurRad="38100" dist="19050" dir="2700000" algn="tl" rotWithShape="0">
                  <a:schemeClr val="dk1">
                    <a:alpha val="40000"/>
                  </a:schemeClr>
                </a:outerShdw>
              </a:effectLst>
              <a:latin typeface="Tenorite" panose="00000500000000000000" pitchFamily="2" charset="0"/>
            </a:endParaRPr>
          </a:p>
        </p:txBody>
      </p:sp>
      <p:graphicFrame>
        <p:nvGraphicFramePr>
          <p:cNvPr id="10" name="Diagram 9">
            <a:extLst>
              <a:ext uri="{FF2B5EF4-FFF2-40B4-BE49-F238E27FC236}">
                <a16:creationId xmlns:a16="http://schemas.microsoft.com/office/drawing/2014/main" id="{9D749CA5-DD47-400D-9178-73439FFCB091}"/>
              </a:ext>
            </a:extLst>
          </p:cNvPr>
          <p:cNvGraphicFramePr/>
          <p:nvPr>
            <p:extLst>
              <p:ext uri="{D42A27DB-BD31-4B8C-83A1-F6EECF244321}">
                <p14:modId xmlns:p14="http://schemas.microsoft.com/office/powerpoint/2010/main" val="50088362"/>
              </p:ext>
            </p:extLst>
          </p:nvPr>
        </p:nvGraphicFramePr>
        <p:xfrm>
          <a:off x="1389036" y="1890713"/>
          <a:ext cx="10515600" cy="43629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Footer Placeholder 8">
            <a:extLst>
              <a:ext uri="{FF2B5EF4-FFF2-40B4-BE49-F238E27FC236}">
                <a16:creationId xmlns:a16="http://schemas.microsoft.com/office/drawing/2014/main" id="{F0237EC7-D6BA-AF11-F80A-0C5F1145525D}"/>
              </a:ext>
            </a:extLst>
          </p:cNvPr>
          <p:cNvSpPr>
            <a:spLocks noGrp="1"/>
          </p:cNvSpPr>
          <p:nvPr>
            <p:ph type="ftr" sz="quarter" idx="3"/>
          </p:nvPr>
        </p:nvSpPr>
        <p:spPr/>
        <p:txBody>
          <a:bodyPr/>
          <a:lstStyle/>
          <a:p>
            <a:r>
              <a:rPr lang="en-US" dirty="0"/>
              <a:t>Stevens SM, et al. </a:t>
            </a:r>
            <a:r>
              <a:rPr lang="en-US" i="1" dirty="0"/>
              <a:t>Chest</a:t>
            </a:r>
            <a:r>
              <a:rPr lang="en-US" dirty="0"/>
              <a:t>. 2021;160(6):2247-2259.</a:t>
            </a:r>
          </a:p>
        </p:txBody>
      </p:sp>
      <p:pic>
        <p:nvPicPr>
          <p:cNvPr id="13" name="Picture 12" descr="A logo of a company&#10;&#10;Description automatically generated">
            <a:extLst>
              <a:ext uri="{FF2B5EF4-FFF2-40B4-BE49-F238E27FC236}">
                <a16:creationId xmlns:a16="http://schemas.microsoft.com/office/drawing/2014/main" id="{E468653A-EA4B-DFAA-93A5-219D23B17C5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1174506" y="443754"/>
            <a:ext cx="730130" cy="1060816"/>
          </a:xfrm>
          <a:prstGeom prst="rect">
            <a:avLst/>
          </a:prstGeom>
        </p:spPr>
      </p:pic>
    </p:spTree>
    <p:extLst>
      <p:ext uri="{BB962C8B-B14F-4D97-AF65-F5344CB8AC3E}">
        <p14:creationId xmlns:p14="http://schemas.microsoft.com/office/powerpoint/2010/main" val="3097383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45437-65CD-41B7-B991-A15FEB2B1344}"/>
              </a:ext>
            </a:extLst>
          </p:cNvPr>
          <p:cNvSpPr>
            <a:spLocks noGrp="1"/>
          </p:cNvSpPr>
          <p:nvPr>
            <p:ph type="title"/>
          </p:nvPr>
        </p:nvSpPr>
        <p:spPr>
          <a:xfrm>
            <a:off x="838200" y="-1"/>
            <a:ext cx="10515600" cy="1105949"/>
          </a:xfrm>
        </p:spPr>
        <p:txBody>
          <a:bodyPr/>
          <a:lstStyle/>
          <a:p>
            <a:r>
              <a:rPr lang="en-CA" dirty="0"/>
              <a:t>Recommendations for Extended Anticoagulation</a:t>
            </a:r>
          </a:p>
        </p:txBody>
      </p:sp>
      <p:graphicFrame>
        <p:nvGraphicFramePr>
          <p:cNvPr id="4" name="Diagram 3">
            <a:extLst>
              <a:ext uri="{FF2B5EF4-FFF2-40B4-BE49-F238E27FC236}">
                <a16:creationId xmlns:a16="http://schemas.microsoft.com/office/drawing/2014/main" id="{DB999799-294F-4EA5-80D0-DC6EB552751F}"/>
              </a:ext>
            </a:extLst>
          </p:cNvPr>
          <p:cNvGraphicFramePr/>
          <p:nvPr>
            <p:extLst>
              <p:ext uri="{D42A27DB-BD31-4B8C-83A1-F6EECF244321}">
                <p14:modId xmlns:p14="http://schemas.microsoft.com/office/powerpoint/2010/main" val="1119368000"/>
              </p:ext>
            </p:extLst>
          </p:nvPr>
        </p:nvGraphicFramePr>
        <p:xfrm>
          <a:off x="1348694" y="1890713"/>
          <a:ext cx="10515600" cy="43629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a:extLst>
              <a:ext uri="{FF2B5EF4-FFF2-40B4-BE49-F238E27FC236}">
                <a16:creationId xmlns:a16="http://schemas.microsoft.com/office/drawing/2014/main" id="{63CD616D-3C64-4728-86D1-682C44F4DD8E}"/>
              </a:ext>
            </a:extLst>
          </p:cNvPr>
          <p:cNvSpPr/>
          <p:nvPr/>
        </p:nvSpPr>
        <p:spPr>
          <a:xfrm>
            <a:off x="551692" y="2059525"/>
            <a:ext cx="619080" cy="1015663"/>
          </a:xfrm>
          <a:prstGeom prst="rect">
            <a:avLst/>
          </a:prstGeom>
          <a:noFill/>
        </p:spPr>
        <p:txBody>
          <a:bodyPr wrap="none" lIns="91440" tIns="45720" rIns="91440" bIns="45720">
            <a:spAutoFit/>
          </a:bodyPr>
          <a:lstStyle/>
          <a:p>
            <a:pPr algn="ctr"/>
            <a:r>
              <a:rPr lang="en-US" sz="6000" b="0" cap="none" spc="0">
                <a:ln w="0"/>
                <a:solidFill>
                  <a:srgbClr val="C00000"/>
                </a:solidFill>
                <a:effectLst>
                  <a:outerShdw blurRad="38100" dist="19050" dir="2700000" algn="tl" rotWithShape="0">
                    <a:schemeClr val="dk1">
                      <a:alpha val="40000"/>
                    </a:schemeClr>
                  </a:outerShdw>
                </a:effectLst>
                <a:latin typeface="Tenorite" panose="00000500000000000000" pitchFamily="2" charset="0"/>
              </a:rPr>
              <a:t>X</a:t>
            </a:r>
          </a:p>
        </p:txBody>
      </p:sp>
      <p:sp>
        <p:nvSpPr>
          <p:cNvPr id="7" name="Rectangle 6">
            <a:extLst>
              <a:ext uri="{FF2B5EF4-FFF2-40B4-BE49-F238E27FC236}">
                <a16:creationId xmlns:a16="http://schemas.microsoft.com/office/drawing/2014/main" id="{E9E247C9-6AF1-42A5-80AE-8E89C6C5E2CE}"/>
              </a:ext>
            </a:extLst>
          </p:cNvPr>
          <p:cNvSpPr/>
          <p:nvPr/>
        </p:nvSpPr>
        <p:spPr>
          <a:xfrm>
            <a:off x="405773" y="3646597"/>
            <a:ext cx="788999" cy="1015663"/>
          </a:xfrm>
          <a:prstGeom prst="rect">
            <a:avLst/>
          </a:prstGeom>
          <a:noFill/>
        </p:spPr>
        <p:txBody>
          <a:bodyPr wrap="none" lIns="91440" tIns="45720" rIns="91440" bIns="45720">
            <a:spAutoFit/>
          </a:bodyPr>
          <a:lstStyle/>
          <a:p>
            <a:pPr algn="ctr"/>
            <a:r>
              <a:rPr lang="en-US" sz="6000" b="0" cap="none" spc="0">
                <a:ln w="0"/>
                <a:solidFill>
                  <a:schemeClr val="accent6">
                    <a:lumMod val="75000"/>
                  </a:schemeClr>
                </a:solidFill>
                <a:effectLst>
                  <a:outerShdw blurRad="38100" dist="19050" dir="2700000" algn="tl" rotWithShape="0">
                    <a:schemeClr val="dk1">
                      <a:alpha val="40000"/>
                    </a:schemeClr>
                  </a:outerShdw>
                </a:effectLst>
                <a:latin typeface="Tenorite" panose="00000500000000000000" pitchFamily="2" charset="0"/>
                <a:sym typeface="Wingdings" panose="05000000000000000000" pitchFamily="2" charset="2"/>
              </a:rPr>
              <a:t></a:t>
            </a:r>
            <a:endParaRPr lang="en-US" sz="6000" b="0" cap="none" spc="0">
              <a:ln w="0"/>
              <a:solidFill>
                <a:schemeClr val="accent6">
                  <a:lumMod val="75000"/>
                </a:schemeClr>
              </a:solidFill>
              <a:effectLst>
                <a:outerShdw blurRad="38100" dist="19050" dir="2700000" algn="tl" rotWithShape="0">
                  <a:schemeClr val="dk1">
                    <a:alpha val="40000"/>
                  </a:schemeClr>
                </a:outerShdw>
              </a:effectLst>
              <a:latin typeface="Tenorite" panose="00000500000000000000" pitchFamily="2" charset="0"/>
            </a:endParaRPr>
          </a:p>
        </p:txBody>
      </p:sp>
      <p:sp>
        <p:nvSpPr>
          <p:cNvPr id="8" name="Rectangle 7">
            <a:extLst>
              <a:ext uri="{FF2B5EF4-FFF2-40B4-BE49-F238E27FC236}">
                <a16:creationId xmlns:a16="http://schemas.microsoft.com/office/drawing/2014/main" id="{6D883992-5561-40E2-A36C-D7134E98EF90}"/>
              </a:ext>
            </a:extLst>
          </p:cNvPr>
          <p:cNvSpPr/>
          <p:nvPr/>
        </p:nvSpPr>
        <p:spPr>
          <a:xfrm>
            <a:off x="405500" y="5140181"/>
            <a:ext cx="788999" cy="1015663"/>
          </a:xfrm>
          <a:prstGeom prst="rect">
            <a:avLst/>
          </a:prstGeom>
          <a:noFill/>
        </p:spPr>
        <p:txBody>
          <a:bodyPr wrap="none" lIns="91440" tIns="45720" rIns="91440" bIns="45720">
            <a:spAutoFit/>
          </a:bodyPr>
          <a:lstStyle/>
          <a:p>
            <a:pPr algn="ctr"/>
            <a:r>
              <a:rPr lang="en-US" sz="6000" b="0" cap="none" spc="0">
                <a:ln w="0"/>
                <a:solidFill>
                  <a:schemeClr val="accent6">
                    <a:lumMod val="75000"/>
                  </a:schemeClr>
                </a:solidFill>
                <a:effectLst>
                  <a:outerShdw blurRad="38100" dist="19050" dir="2700000" algn="tl" rotWithShape="0">
                    <a:schemeClr val="dk1">
                      <a:alpha val="40000"/>
                    </a:schemeClr>
                  </a:outerShdw>
                </a:effectLst>
                <a:latin typeface="Tenorite" panose="00000500000000000000" pitchFamily="2" charset="0"/>
                <a:sym typeface="Wingdings" panose="05000000000000000000" pitchFamily="2" charset="2"/>
              </a:rPr>
              <a:t></a:t>
            </a:r>
            <a:endParaRPr lang="en-US" sz="6000" b="0" cap="none" spc="0">
              <a:ln w="0"/>
              <a:solidFill>
                <a:schemeClr val="accent6">
                  <a:lumMod val="75000"/>
                </a:schemeClr>
              </a:solidFill>
              <a:effectLst>
                <a:outerShdw blurRad="38100" dist="19050" dir="2700000" algn="tl" rotWithShape="0">
                  <a:schemeClr val="dk1">
                    <a:alpha val="40000"/>
                  </a:schemeClr>
                </a:outerShdw>
              </a:effectLst>
              <a:latin typeface="Tenorite" panose="00000500000000000000" pitchFamily="2" charset="0"/>
            </a:endParaRPr>
          </a:p>
        </p:txBody>
      </p:sp>
      <p:sp>
        <p:nvSpPr>
          <p:cNvPr id="12" name="Footer Placeholder 11">
            <a:extLst>
              <a:ext uri="{FF2B5EF4-FFF2-40B4-BE49-F238E27FC236}">
                <a16:creationId xmlns:a16="http://schemas.microsoft.com/office/drawing/2014/main" id="{DB502876-8E7C-BD2A-BA9B-2CA832B14FD2}"/>
              </a:ext>
            </a:extLst>
          </p:cNvPr>
          <p:cNvSpPr>
            <a:spLocks noGrp="1"/>
          </p:cNvSpPr>
          <p:nvPr>
            <p:ph type="ftr" sz="quarter" idx="3"/>
          </p:nvPr>
        </p:nvSpPr>
        <p:spPr/>
        <p:txBody>
          <a:bodyPr/>
          <a:lstStyle/>
          <a:p>
            <a:r>
              <a:rPr lang="en-US" dirty="0"/>
              <a:t>Ortel TL, et al. </a:t>
            </a:r>
            <a:r>
              <a:rPr lang="en-US" i="1" dirty="0"/>
              <a:t>Blood Adv</a:t>
            </a:r>
            <a:r>
              <a:rPr lang="en-US" dirty="0"/>
              <a:t>. 2020;4(19):4693-4738.</a:t>
            </a:r>
          </a:p>
        </p:txBody>
      </p:sp>
      <p:pic>
        <p:nvPicPr>
          <p:cNvPr id="13" name="Picture 12" descr="A logo with red circle and text&#10;&#10;Description automatically generated">
            <a:extLst>
              <a:ext uri="{FF2B5EF4-FFF2-40B4-BE49-F238E27FC236}">
                <a16:creationId xmlns:a16="http://schemas.microsoft.com/office/drawing/2014/main" id="{FC1115EE-577E-B46A-F780-13A6094426B5}"/>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0809693" y="437785"/>
            <a:ext cx="1054601" cy="1060816"/>
          </a:xfrm>
          <a:prstGeom prst="rect">
            <a:avLst/>
          </a:prstGeom>
        </p:spPr>
      </p:pic>
    </p:spTree>
    <p:extLst>
      <p:ext uri="{BB962C8B-B14F-4D97-AF65-F5344CB8AC3E}">
        <p14:creationId xmlns:p14="http://schemas.microsoft.com/office/powerpoint/2010/main" val="20856531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45437-65CD-41B7-B991-A15FEB2B1344}"/>
              </a:ext>
            </a:extLst>
          </p:cNvPr>
          <p:cNvSpPr>
            <a:spLocks noGrp="1"/>
          </p:cNvSpPr>
          <p:nvPr>
            <p:ph type="title"/>
          </p:nvPr>
        </p:nvSpPr>
        <p:spPr>
          <a:xfrm>
            <a:off x="838200" y="-1"/>
            <a:ext cx="10515600" cy="1105949"/>
          </a:xfrm>
        </p:spPr>
        <p:txBody>
          <a:bodyPr>
            <a:normAutofit/>
          </a:bodyPr>
          <a:lstStyle/>
          <a:p>
            <a:r>
              <a:rPr lang="en-CA" dirty="0"/>
              <a:t>Summary of Recommendations for Extended Treatment</a:t>
            </a:r>
          </a:p>
        </p:txBody>
      </p:sp>
      <p:graphicFrame>
        <p:nvGraphicFramePr>
          <p:cNvPr id="4" name="Diagram 3">
            <a:extLst>
              <a:ext uri="{FF2B5EF4-FFF2-40B4-BE49-F238E27FC236}">
                <a16:creationId xmlns:a16="http://schemas.microsoft.com/office/drawing/2014/main" id="{DB999799-294F-4EA5-80D0-DC6EB552751F}"/>
              </a:ext>
            </a:extLst>
          </p:cNvPr>
          <p:cNvGraphicFramePr/>
          <p:nvPr>
            <p:extLst>
              <p:ext uri="{D42A27DB-BD31-4B8C-83A1-F6EECF244321}">
                <p14:modId xmlns:p14="http://schemas.microsoft.com/office/powerpoint/2010/main" val="4281454712"/>
              </p:ext>
            </p:extLst>
          </p:nvPr>
        </p:nvGraphicFramePr>
        <p:xfrm>
          <a:off x="1039906" y="1752439"/>
          <a:ext cx="10515600" cy="43629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6">
            <a:extLst>
              <a:ext uri="{FF2B5EF4-FFF2-40B4-BE49-F238E27FC236}">
                <a16:creationId xmlns:a16="http://schemas.microsoft.com/office/drawing/2014/main" id="{8086977C-FB04-4AFF-85EE-FAFBD55CEBE0}"/>
              </a:ext>
            </a:extLst>
          </p:cNvPr>
          <p:cNvSpPr/>
          <p:nvPr/>
        </p:nvSpPr>
        <p:spPr>
          <a:xfrm>
            <a:off x="1008867" y="2965385"/>
            <a:ext cx="619080" cy="1015663"/>
          </a:xfrm>
          <a:prstGeom prst="rect">
            <a:avLst/>
          </a:prstGeom>
          <a:noFill/>
        </p:spPr>
        <p:txBody>
          <a:bodyPr wrap="none" lIns="91440" tIns="45720" rIns="91440" bIns="45720">
            <a:spAutoFit/>
          </a:bodyPr>
          <a:lstStyle/>
          <a:p>
            <a:pPr algn="ctr"/>
            <a:r>
              <a:rPr lang="en-US" sz="6000" b="0" cap="none" spc="0">
                <a:ln w="0"/>
                <a:solidFill>
                  <a:srgbClr val="C00000"/>
                </a:solidFill>
                <a:effectLst>
                  <a:outerShdw blurRad="38100" dist="19050" dir="2700000" algn="tl" rotWithShape="0">
                    <a:schemeClr val="dk1">
                      <a:alpha val="40000"/>
                    </a:schemeClr>
                  </a:outerShdw>
                </a:effectLst>
                <a:latin typeface="Tenorite" panose="00000500000000000000" pitchFamily="2" charset="0"/>
              </a:rPr>
              <a:t>X</a:t>
            </a:r>
          </a:p>
        </p:txBody>
      </p:sp>
      <p:sp>
        <p:nvSpPr>
          <p:cNvPr id="9" name="Rectangle 8">
            <a:extLst>
              <a:ext uri="{FF2B5EF4-FFF2-40B4-BE49-F238E27FC236}">
                <a16:creationId xmlns:a16="http://schemas.microsoft.com/office/drawing/2014/main" id="{82CF4B5A-FC6E-4106-8346-C3306A2DC4E8}"/>
              </a:ext>
            </a:extLst>
          </p:cNvPr>
          <p:cNvSpPr/>
          <p:nvPr/>
        </p:nvSpPr>
        <p:spPr>
          <a:xfrm>
            <a:off x="933122" y="5196753"/>
            <a:ext cx="788999" cy="1015663"/>
          </a:xfrm>
          <a:prstGeom prst="rect">
            <a:avLst/>
          </a:prstGeom>
          <a:noFill/>
        </p:spPr>
        <p:txBody>
          <a:bodyPr wrap="none" lIns="91440" tIns="45720" rIns="91440" bIns="45720">
            <a:spAutoFit/>
          </a:bodyPr>
          <a:lstStyle/>
          <a:p>
            <a:pPr algn="ctr"/>
            <a:r>
              <a:rPr lang="en-US" sz="6000" b="0" cap="none" spc="0">
                <a:ln w="0"/>
                <a:solidFill>
                  <a:schemeClr val="accent6">
                    <a:lumMod val="75000"/>
                  </a:schemeClr>
                </a:solidFill>
                <a:effectLst>
                  <a:outerShdw blurRad="38100" dist="19050" dir="2700000" algn="tl" rotWithShape="0">
                    <a:schemeClr val="dk1">
                      <a:alpha val="40000"/>
                    </a:schemeClr>
                  </a:outerShdw>
                </a:effectLst>
                <a:latin typeface="Tenorite" panose="00000500000000000000" pitchFamily="2" charset="0"/>
                <a:sym typeface="Wingdings" panose="05000000000000000000" pitchFamily="2" charset="2"/>
              </a:rPr>
              <a:t></a:t>
            </a:r>
            <a:endParaRPr lang="en-US" sz="6000" b="0" cap="none" spc="0">
              <a:ln w="0"/>
              <a:solidFill>
                <a:schemeClr val="accent6">
                  <a:lumMod val="75000"/>
                </a:schemeClr>
              </a:solidFill>
              <a:effectLst>
                <a:outerShdw blurRad="38100" dist="19050" dir="2700000" algn="tl" rotWithShape="0">
                  <a:schemeClr val="dk1">
                    <a:alpha val="40000"/>
                  </a:schemeClr>
                </a:outerShdw>
              </a:effectLst>
              <a:latin typeface="Tenorite" panose="00000500000000000000" pitchFamily="2" charset="0"/>
            </a:endParaRPr>
          </a:p>
        </p:txBody>
      </p:sp>
      <p:sp>
        <p:nvSpPr>
          <p:cNvPr id="10" name="Rectangle 9">
            <a:extLst>
              <a:ext uri="{FF2B5EF4-FFF2-40B4-BE49-F238E27FC236}">
                <a16:creationId xmlns:a16="http://schemas.microsoft.com/office/drawing/2014/main" id="{0ED2E976-D4DE-4AE0-9D4F-CB61443E85CB}"/>
              </a:ext>
            </a:extLst>
          </p:cNvPr>
          <p:cNvSpPr/>
          <p:nvPr/>
        </p:nvSpPr>
        <p:spPr>
          <a:xfrm>
            <a:off x="1008867" y="4039284"/>
            <a:ext cx="619080" cy="1015663"/>
          </a:xfrm>
          <a:prstGeom prst="rect">
            <a:avLst/>
          </a:prstGeom>
          <a:noFill/>
        </p:spPr>
        <p:txBody>
          <a:bodyPr wrap="none" lIns="91440" tIns="45720" rIns="91440" bIns="45720">
            <a:spAutoFit/>
          </a:bodyPr>
          <a:lstStyle/>
          <a:p>
            <a:pPr algn="ctr"/>
            <a:r>
              <a:rPr lang="en-US" sz="6000" b="0" cap="none" spc="0">
                <a:ln w="0"/>
                <a:solidFill>
                  <a:srgbClr val="C00000"/>
                </a:solidFill>
                <a:effectLst>
                  <a:outerShdw blurRad="38100" dist="19050" dir="2700000" algn="tl" rotWithShape="0">
                    <a:schemeClr val="dk1">
                      <a:alpha val="40000"/>
                    </a:schemeClr>
                  </a:outerShdw>
                </a:effectLst>
                <a:latin typeface="Tenorite" panose="00000500000000000000" pitchFamily="2" charset="0"/>
              </a:rPr>
              <a:t>X</a:t>
            </a:r>
          </a:p>
        </p:txBody>
      </p:sp>
      <p:sp>
        <p:nvSpPr>
          <p:cNvPr id="11" name="Rectangle 10">
            <a:extLst>
              <a:ext uri="{FF2B5EF4-FFF2-40B4-BE49-F238E27FC236}">
                <a16:creationId xmlns:a16="http://schemas.microsoft.com/office/drawing/2014/main" id="{1B05C6F2-A33F-4C97-81C3-D54B091898FF}"/>
              </a:ext>
            </a:extLst>
          </p:cNvPr>
          <p:cNvSpPr/>
          <p:nvPr/>
        </p:nvSpPr>
        <p:spPr>
          <a:xfrm>
            <a:off x="6424252" y="2960547"/>
            <a:ext cx="619080" cy="1015663"/>
          </a:xfrm>
          <a:prstGeom prst="rect">
            <a:avLst/>
          </a:prstGeom>
          <a:noFill/>
        </p:spPr>
        <p:txBody>
          <a:bodyPr wrap="none" lIns="91440" tIns="45720" rIns="91440" bIns="45720">
            <a:spAutoFit/>
          </a:bodyPr>
          <a:lstStyle/>
          <a:p>
            <a:pPr algn="ctr"/>
            <a:r>
              <a:rPr lang="en-US" sz="6000" b="0" cap="none" spc="0">
                <a:ln w="0"/>
                <a:solidFill>
                  <a:srgbClr val="C00000"/>
                </a:solidFill>
                <a:effectLst>
                  <a:outerShdw blurRad="38100" dist="19050" dir="2700000" algn="tl" rotWithShape="0">
                    <a:schemeClr val="dk1">
                      <a:alpha val="40000"/>
                    </a:schemeClr>
                  </a:outerShdw>
                </a:effectLst>
                <a:latin typeface="Tenorite" panose="00000500000000000000" pitchFamily="2" charset="0"/>
              </a:rPr>
              <a:t>X</a:t>
            </a:r>
          </a:p>
        </p:txBody>
      </p:sp>
      <p:sp>
        <p:nvSpPr>
          <p:cNvPr id="12" name="Rectangle 11">
            <a:extLst>
              <a:ext uri="{FF2B5EF4-FFF2-40B4-BE49-F238E27FC236}">
                <a16:creationId xmlns:a16="http://schemas.microsoft.com/office/drawing/2014/main" id="{2B5BF6A5-500D-4354-99E7-D1CDB565E042}"/>
              </a:ext>
            </a:extLst>
          </p:cNvPr>
          <p:cNvSpPr/>
          <p:nvPr/>
        </p:nvSpPr>
        <p:spPr>
          <a:xfrm>
            <a:off x="6339291" y="5085440"/>
            <a:ext cx="788999" cy="1015663"/>
          </a:xfrm>
          <a:prstGeom prst="rect">
            <a:avLst/>
          </a:prstGeom>
          <a:noFill/>
        </p:spPr>
        <p:txBody>
          <a:bodyPr wrap="none" lIns="91440" tIns="45720" rIns="91440" bIns="45720">
            <a:spAutoFit/>
          </a:bodyPr>
          <a:lstStyle/>
          <a:p>
            <a:pPr algn="ctr"/>
            <a:r>
              <a:rPr lang="en-US" sz="6000" b="0" cap="none" spc="0">
                <a:ln w="0"/>
                <a:solidFill>
                  <a:schemeClr val="accent6">
                    <a:lumMod val="75000"/>
                  </a:schemeClr>
                </a:solidFill>
                <a:effectLst>
                  <a:outerShdw blurRad="38100" dist="19050" dir="2700000" algn="tl" rotWithShape="0">
                    <a:schemeClr val="dk1">
                      <a:alpha val="40000"/>
                    </a:schemeClr>
                  </a:outerShdw>
                </a:effectLst>
                <a:latin typeface="Tenorite" panose="00000500000000000000" pitchFamily="2" charset="0"/>
                <a:sym typeface="Wingdings" panose="05000000000000000000" pitchFamily="2" charset="2"/>
              </a:rPr>
              <a:t></a:t>
            </a:r>
            <a:endParaRPr lang="en-US" sz="6000" b="0" cap="none" spc="0">
              <a:ln w="0"/>
              <a:solidFill>
                <a:schemeClr val="accent6">
                  <a:lumMod val="75000"/>
                </a:schemeClr>
              </a:solidFill>
              <a:effectLst>
                <a:outerShdw blurRad="38100" dist="19050" dir="2700000" algn="tl" rotWithShape="0">
                  <a:schemeClr val="dk1">
                    <a:alpha val="40000"/>
                  </a:schemeClr>
                </a:outerShdw>
              </a:effectLst>
              <a:latin typeface="Tenorite" panose="00000500000000000000" pitchFamily="2" charset="0"/>
            </a:endParaRPr>
          </a:p>
        </p:txBody>
      </p:sp>
      <p:sp>
        <p:nvSpPr>
          <p:cNvPr id="13" name="Rectangle 12">
            <a:extLst>
              <a:ext uri="{FF2B5EF4-FFF2-40B4-BE49-F238E27FC236}">
                <a16:creationId xmlns:a16="http://schemas.microsoft.com/office/drawing/2014/main" id="{593FB729-549C-4058-A278-D75E822B6D18}"/>
              </a:ext>
            </a:extLst>
          </p:cNvPr>
          <p:cNvSpPr/>
          <p:nvPr/>
        </p:nvSpPr>
        <p:spPr>
          <a:xfrm>
            <a:off x="6339292" y="4060022"/>
            <a:ext cx="788999" cy="1015663"/>
          </a:xfrm>
          <a:prstGeom prst="rect">
            <a:avLst/>
          </a:prstGeom>
          <a:noFill/>
        </p:spPr>
        <p:txBody>
          <a:bodyPr wrap="none" lIns="91440" tIns="45720" rIns="91440" bIns="45720">
            <a:spAutoFit/>
          </a:bodyPr>
          <a:lstStyle/>
          <a:p>
            <a:pPr algn="ctr"/>
            <a:r>
              <a:rPr lang="en-US" sz="6000" b="0" cap="none" spc="0">
                <a:ln w="0"/>
                <a:solidFill>
                  <a:schemeClr val="accent6">
                    <a:lumMod val="75000"/>
                  </a:schemeClr>
                </a:solidFill>
                <a:effectLst>
                  <a:outerShdw blurRad="38100" dist="19050" dir="2700000" algn="tl" rotWithShape="0">
                    <a:schemeClr val="dk1">
                      <a:alpha val="40000"/>
                    </a:schemeClr>
                  </a:outerShdw>
                </a:effectLst>
                <a:latin typeface="Tenorite" panose="00000500000000000000" pitchFamily="2" charset="0"/>
                <a:sym typeface="Wingdings" panose="05000000000000000000" pitchFamily="2" charset="2"/>
              </a:rPr>
              <a:t></a:t>
            </a:r>
            <a:endParaRPr lang="en-US" sz="6000" b="0" cap="none" spc="0">
              <a:ln w="0"/>
              <a:solidFill>
                <a:schemeClr val="accent6">
                  <a:lumMod val="75000"/>
                </a:schemeClr>
              </a:solidFill>
              <a:effectLst>
                <a:outerShdw blurRad="38100" dist="19050" dir="2700000" algn="tl" rotWithShape="0">
                  <a:schemeClr val="dk1">
                    <a:alpha val="40000"/>
                  </a:schemeClr>
                </a:outerShdw>
              </a:effectLst>
              <a:latin typeface="Tenorite" panose="00000500000000000000" pitchFamily="2" charset="0"/>
            </a:endParaRPr>
          </a:p>
        </p:txBody>
      </p:sp>
      <p:sp>
        <p:nvSpPr>
          <p:cNvPr id="14" name="TextBox 13">
            <a:extLst>
              <a:ext uri="{FF2B5EF4-FFF2-40B4-BE49-F238E27FC236}">
                <a16:creationId xmlns:a16="http://schemas.microsoft.com/office/drawing/2014/main" id="{B6EFB38C-2047-4299-8CD0-A49E79AEE818}"/>
              </a:ext>
            </a:extLst>
          </p:cNvPr>
          <p:cNvSpPr txBox="1"/>
          <p:nvPr/>
        </p:nvSpPr>
        <p:spPr>
          <a:xfrm>
            <a:off x="9540254" y="855958"/>
            <a:ext cx="2302412" cy="646331"/>
          </a:xfrm>
          <a:prstGeom prst="wedgeRectCallout">
            <a:avLst>
              <a:gd name="adj1" fmla="val -78233"/>
              <a:gd name="adj2" fmla="val -54308"/>
            </a:avLst>
          </a:prstGeom>
          <a:solidFill>
            <a:schemeClr val="accent1">
              <a:lumMod val="50000"/>
            </a:schemeClr>
          </a:solidFill>
        </p:spPr>
        <p:txBody>
          <a:bodyPr wrap="square" rtlCol="0">
            <a:spAutoFit/>
          </a:bodyPr>
          <a:lstStyle/>
          <a:p>
            <a:pPr algn="ctr"/>
            <a:r>
              <a:rPr lang="en-CA">
                <a:solidFill>
                  <a:schemeClr val="bg1"/>
                </a:solidFill>
              </a:rPr>
              <a:t>After completion of primary treatment</a:t>
            </a:r>
          </a:p>
        </p:txBody>
      </p:sp>
      <p:sp>
        <p:nvSpPr>
          <p:cNvPr id="16" name="Footer Placeholder 15">
            <a:extLst>
              <a:ext uri="{FF2B5EF4-FFF2-40B4-BE49-F238E27FC236}">
                <a16:creationId xmlns:a16="http://schemas.microsoft.com/office/drawing/2014/main" id="{97B31F1E-798D-BF7E-BD14-68B04F5FBF32}"/>
              </a:ext>
            </a:extLst>
          </p:cNvPr>
          <p:cNvSpPr>
            <a:spLocks noGrp="1"/>
          </p:cNvSpPr>
          <p:nvPr>
            <p:ph type="ftr" sz="quarter" idx="3"/>
          </p:nvPr>
        </p:nvSpPr>
        <p:spPr/>
        <p:txBody>
          <a:bodyPr/>
          <a:lstStyle/>
          <a:p>
            <a:r>
              <a:rPr lang="en-US" dirty="0"/>
              <a:t>Stevens et al. </a:t>
            </a:r>
            <a:r>
              <a:rPr lang="en-US" i="1" dirty="0"/>
              <a:t>Chest</a:t>
            </a:r>
            <a:r>
              <a:rPr lang="en-US" dirty="0"/>
              <a:t>. 2021;160(6):2247-2259; Ortel et al. </a:t>
            </a:r>
            <a:r>
              <a:rPr lang="en-US" i="1" dirty="0"/>
              <a:t>Blood Adv</a:t>
            </a:r>
            <a:r>
              <a:rPr lang="en-US" dirty="0"/>
              <a:t>. 2020;4(19):4693-4738.</a:t>
            </a:r>
          </a:p>
        </p:txBody>
      </p:sp>
      <p:pic>
        <p:nvPicPr>
          <p:cNvPr id="17" name="Picture 16" descr="A logo with red circle and text&#10;&#10;Description automatically generated">
            <a:extLst>
              <a:ext uri="{FF2B5EF4-FFF2-40B4-BE49-F238E27FC236}">
                <a16:creationId xmlns:a16="http://schemas.microsoft.com/office/drawing/2014/main" id="{C54D1F44-BCDF-92A9-D604-C4728205200A}"/>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635937" y="1915721"/>
            <a:ext cx="984706" cy="990509"/>
          </a:xfrm>
          <a:prstGeom prst="rect">
            <a:avLst/>
          </a:prstGeom>
        </p:spPr>
      </p:pic>
      <p:pic>
        <p:nvPicPr>
          <p:cNvPr id="18" name="Picture 17" descr="A logo of a company&#10;&#10;Description automatically generated">
            <a:extLst>
              <a:ext uri="{FF2B5EF4-FFF2-40B4-BE49-F238E27FC236}">
                <a16:creationId xmlns:a16="http://schemas.microsoft.com/office/drawing/2014/main" id="{13F400F9-FBA9-2B23-9605-F545FD954AE2}"/>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287077" y="1953826"/>
            <a:ext cx="681740" cy="990509"/>
          </a:xfrm>
          <a:prstGeom prst="rect">
            <a:avLst/>
          </a:prstGeom>
        </p:spPr>
      </p:pic>
    </p:spTree>
    <p:extLst>
      <p:ext uri="{BB962C8B-B14F-4D97-AF65-F5344CB8AC3E}">
        <p14:creationId xmlns:p14="http://schemas.microsoft.com/office/powerpoint/2010/main" val="20031134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2183204-970A-B111-5DCA-6C0B2E08FD03}"/>
              </a:ext>
            </a:extLst>
          </p:cNvPr>
          <p:cNvSpPr txBox="1"/>
          <p:nvPr/>
        </p:nvSpPr>
        <p:spPr>
          <a:xfrm>
            <a:off x="1557505" y="5707282"/>
            <a:ext cx="261296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or portions thereof may not be published, posted online or used in presentations without permission.</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0EE13496-F6DC-B1E6-63D7-6A65639436E6}"/>
              </a:ext>
            </a:extLst>
          </p:cNvPr>
          <p:cNvSpPr txBox="1"/>
          <p:nvPr/>
        </p:nvSpPr>
        <p:spPr>
          <a:xfrm>
            <a:off x="594592" y="359469"/>
            <a:ext cx="10997719" cy="692468"/>
          </a:xfrm>
          <a:prstGeom prst="roundRect">
            <a:avLst>
              <a:gd name="adj" fmla="val 50000"/>
            </a:avLst>
          </a:prstGeom>
          <a:solidFill>
            <a:srgbClr val="0098EA"/>
          </a:solidFill>
        </p:spPr>
        <p:txBody>
          <a:bodyPr wrap="square" t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Trebuchet MS" panose="020B0703020202090204" pitchFamily="34" charset="0"/>
                <a:ea typeface="+mn-ea"/>
                <a:cs typeface="Calibri" panose="020F0502020204030204" pitchFamily="34" charset="0"/>
              </a:rPr>
              <a:t>Resource Information</a:t>
            </a:r>
          </a:p>
        </p:txBody>
      </p:sp>
      <p:sp>
        <p:nvSpPr>
          <p:cNvPr id="4" name="TextBox 3">
            <a:extLst>
              <a:ext uri="{FF2B5EF4-FFF2-40B4-BE49-F238E27FC236}">
                <a16:creationId xmlns:a16="http://schemas.microsoft.com/office/drawing/2014/main" id="{821270A0-01CF-6D78-64D3-D2393CA1DB1B}"/>
              </a:ext>
            </a:extLst>
          </p:cNvPr>
          <p:cNvSpPr txBox="1"/>
          <p:nvPr/>
        </p:nvSpPr>
        <p:spPr>
          <a:xfrm>
            <a:off x="594592" y="1162619"/>
            <a:ext cx="10997719" cy="343170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mn-cs"/>
              </a:rPr>
              <a:t>About This Resource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These slides are one component of a continuing education program available online at MedEd On The Go titled </a:t>
            </a: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hlinkClick r:id="rId3"/>
              </a:rPr>
              <a:t>Primary Prevention, Initial Treatment &amp; Management of VTE, Secondary VTE Prevention Strategies</a:t>
            </a:r>
            <a:endParaRPr kumimoji="0" lang="en-US" sz="1500" b="0" i="0" u="sng"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Program Learning Objectives:</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Discuss patient populations that are particularly susceptible to blood clot development, emphasizing the importance of risk assessment and stratification for the primary prevention of VTE and the secondary prevention of recurrent VTE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Illustrate how to implement evidence-based medicine, clinical guideline statements, and real-world clinical data in clinical practice to improve outcomes for primary prevention of VTE, initial treatment and management of VTE, and the secondary prevention of recurrent VTE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err="1">
                <a:ln>
                  <a:noFill/>
                </a:ln>
                <a:solidFill>
                  <a:srgbClr val="0098EA"/>
                </a:solidFill>
                <a:effectLst/>
                <a:uLnTx/>
                <a:uFillTx/>
                <a:latin typeface="Century Gothic" panose="020B0502020202020204" pitchFamily="34" charset="0"/>
                <a:ea typeface="+mn-ea"/>
                <a:cs typeface="Arial" panose="020B0604020202020204" pitchFamily="34" charset="0"/>
              </a:rPr>
              <a:t>MedEd</a:t>
            </a:r>
            <a:r>
              <a:rPr kumimoji="0" lang="en-US" sz="15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Arial" panose="020B0604020202020204" pitchFamily="34" charset="0"/>
              </a:rPr>
              <a:t> On The Go</a:t>
            </a:r>
            <a:r>
              <a:rPr kumimoji="0" lang="en-US" sz="1500" b="1" i="0" u="none" strike="noStrike" kern="1200" cap="none" spc="0" normalizeH="0" baseline="30000" noProof="0" dirty="0">
                <a:ln>
                  <a:noFill/>
                </a:ln>
                <a:solidFill>
                  <a:srgbClr val="0098EA"/>
                </a:solidFill>
                <a:effectLst/>
                <a:uLnTx/>
                <a:uFillTx/>
                <a:latin typeface="Century Gothic" panose="020B0502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hlinkClick r:id="rId4"/>
              </a:rPr>
              <a:t>www.mededonthego.com</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747474"/>
              </a:solidFill>
              <a:effectLst/>
              <a:uLnTx/>
              <a:uFillTx/>
              <a:latin typeface="Calibri" panose="020F0502020204030204"/>
              <a:ea typeface="+mn-ea"/>
              <a:cs typeface="+mn-cs"/>
            </a:endParaRPr>
          </a:p>
        </p:txBody>
      </p:sp>
      <p:cxnSp>
        <p:nvCxnSpPr>
          <p:cNvPr id="25" name="Straight Connector 24">
            <a:extLst>
              <a:ext uri="{FF2B5EF4-FFF2-40B4-BE49-F238E27FC236}">
                <a16:creationId xmlns:a16="http://schemas.microsoft.com/office/drawing/2014/main" id="{6D57FF65-33DE-661D-FDBA-12500FF6E05A}"/>
              </a:ext>
            </a:extLst>
          </p:cNvPr>
          <p:cNvCxnSpPr>
            <a:cxnSpLocks/>
          </p:cNvCxnSpPr>
          <p:nvPr/>
        </p:nvCxnSpPr>
        <p:spPr>
          <a:xfrm>
            <a:off x="600876" y="5388512"/>
            <a:ext cx="10996532" cy="0"/>
          </a:xfrm>
          <a:prstGeom prst="line">
            <a:avLst/>
          </a:prstGeom>
          <a:ln>
            <a:solidFill>
              <a:srgbClr val="0098EA"/>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2187CAD-40DF-359C-4264-683025719B57}"/>
              </a:ext>
            </a:extLst>
          </p:cNvPr>
          <p:cNvSpPr txBox="1"/>
          <p:nvPr/>
        </p:nvSpPr>
        <p:spPr>
          <a:xfrm>
            <a:off x="9217940" y="5707282"/>
            <a:ext cx="2165677"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747474"/>
                </a:solidFill>
                <a:effectLst/>
                <a:uLnTx/>
                <a:uFillTx/>
                <a:latin typeface="Arial" panose="020B0604020202020204" pitchFamily="34" charset="0"/>
                <a:ea typeface="Times New Roman" panose="02020603050405020304" pitchFamily="18" charset="0"/>
                <a:cs typeface="Arial" panose="020B0604020202020204" pitchFamily="34" charset="0"/>
              </a:rPr>
              <a:t>To contact us regarding inaccuracies, omissions or permissions please email us at </a:t>
            </a:r>
            <a:r>
              <a:rPr kumimoji="0" lang="en-US" sz="1200" b="0" i="0" u="sng" strike="noStrike" kern="1200" cap="none" spc="0" normalizeH="0" baseline="0" noProof="0" dirty="0">
                <a:ln>
                  <a:noFill/>
                </a:ln>
                <a:solidFill>
                  <a:srgbClr val="3898F9"/>
                </a:solidFill>
                <a:effectLst/>
                <a:uLnTx/>
                <a:uFillTx/>
                <a:latin typeface="Arial" panose="020B0604020202020204" pitchFamily="34" charset="0"/>
                <a:ea typeface="Times New Roman" panose="02020603050405020304" pitchFamily="18" charset="0"/>
                <a:cs typeface="Arial" panose="020B0604020202020204" pitchFamily="34" charset="0"/>
                <a:hlinkClick r:id="rId5"/>
              </a:rPr>
              <a:t>support@MedEdOTG.com</a:t>
            </a: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8" name="Graphic 7" descr="Chat bubble outline">
            <a:extLst>
              <a:ext uri="{FF2B5EF4-FFF2-40B4-BE49-F238E27FC236}">
                <a16:creationId xmlns:a16="http://schemas.microsoft.com/office/drawing/2014/main" id="{06F4C142-8867-0F42-B3B7-D4F09FB224B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8375917" y="5590710"/>
            <a:ext cx="787862" cy="787862"/>
          </a:xfrm>
          <a:prstGeom prst="rect">
            <a:avLst/>
          </a:prstGeom>
        </p:spPr>
      </p:pic>
      <p:pic>
        <p:nvPicPr>
          <p:cNvPr id="20" name="Graphic 19">
            <a:extLst>
              <a:ext uri="{FF2B5EF4-FFF2-40B4-BE49-F238E27FC236}">
                <a16:creationId xmlns:a16="http://schemas.microsoft.com/office/drawing/2014/main" id="{9D6FF3C3-E8EB-6F75-281D-7EC60CF26BB5}"/>
              </a:ext>
            </a:extLst>
          </p:cNvPr>
          <p:cNvPicPr>
            <a:picLocks noChangeAspect="1"/>
          </p:cNvPicPr>
          <p:nvPr/>
        </p:nvPicPr>
        <p:blipFill rotWithShape="1">
          <a:blip r:embed="rId8">
            <a:extLst>
              <a:ext uri="{96DAC541-7B7A-43D3-8B79-37D633B846F1}">
                <asvg:svgBlip xmlns:asvg="http://schemas.microsoft.com/office/drawing/2016/SVG/main" r:embed="rId9"/>
              </a:ext>
            </a:extLst>
          </a:blip>
          <a:srcRect b="17964"/>
          <a:stretch/>
        </p:blipFill>
        <p:spPr>
          <a:xfrm>
            <a:off x="618797" y="5731536"/>
            <a:ext cx="787862" cy="646331"/>
          </a:xfrm>
          <a:prstGeom prst="rect">
            <a:avLst/>
          </a:prstGeom>
        </p:spPr>
      </p:pic>
      <p:sp>
        <p:nvSpPr>
          <p:cNvPr id="2" name="TextBox 1">
            <a:extLst>
              <a:ext uri="{FF2B5EF4-FFF2-40B4-BE49-F238E27FC236}">
                <a16:creationId xmlns:a16="http://schemas.microsoft.com/office/drawing/2014/main" id="{6CFC2CE5-F394-6990-63F0-E857AC5C3519}"/>
              </a:ext>
            </a:extLst>
          </p:cNvPr>
          <p:cNvSpPr txBox="1"/>
          <p:nvPr/>
        </p:nvSpPr>
        <p:spPr>
          <a:xfrm>
            <a:off x="5366615" y="5707282"/>
            <a:ext cx="246944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can be saved for personal use (non-commercial use only) with credit given to the resource authors.</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6" name="Graphic 5" descr="Download from cloud outline">
            <a:extLst>
              <a:ext uri="{FF2B5EF4-FFF2-40B4-BE49-F238E27FC236}">
                <a16:creationId xmlns:a16="http://schemas.microsoft.com/office/drawing/2014/main" id="{2D69C189-75F0-6840-CF40-7D57A5931DA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479126" y="5625435"/>
            <a:ext cx="787862" cy="787862"/>
          </a:xfrm>
          <a:prstGeom prst="rect">
            <a:avLst/>
          </a:prstGeom>
        </p:spPr>
      </p:pic>
    </p:spTree>
    <p:extLst>
      <p:ext uri="{BB962C8B-B14F-4D97-AF65-F5344CB8AC3E}">
        <p14:creationId xmlns:p14="http://schemas.microsoft.com/office/powerpoint/2010/main" val="22546342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A7FF911-EE33-4FEE-9873-BAC8A7AD24E8}"/>
              </a:ext>
            </a:extLst>
          </p:cNvPr>
          <p:cNvSpPr>
            <a:spLocks noGrp="1"/>
          </p:cNvSpPr>
          <p:nvPr>
            <p:ph type="title"/>
          </p:nvPr>
        </p:nvSpPr>
        <p:spPr>
          <a:xfrm>
            <a:off x="838200" y="-1"/>
            <a:ext cx="10515600" cy="1105949"/>
          </a:xfrm>
        </p:spPr>
        <p:txBody>
          <a:bodyPr>
            <a:normAutofit/>
          </a:bodyPr>
          <a:lstStyle/>
          <a:p>
            <a:r>
              <a:rPr lang="en-CA" dirty="0"/>
              <a:t>Extended Treatment: DOAC Dose Intensity</a:t>
            </a:r>
          </a:p>
        </p:txBody>
      </p:sp>
      <p:graphicFrame>
        <p:nvGraphicFramePr>
          <p:cNvPr id="4" name="Content Placeholder 4">
            <a:extLst>
              <a:ext uri="{FF2B5EF4-FFF2-40B4-BE49-F238E27FC236}">
                <a16:creationId xmlns:a16="http://schemas.microsoft.com/office/drawing/2014/main" id="{32939DB4-BDAF-4DA0-96E4-A87D9CEDA235}"/>
              </a:ext>
            </a:extLst>
          </p:cNvPr>
          <p:cNvGraphicFramePr>
            <a:graphicFrameLocks/>
          </p:cNvGraphicFramePr>
          <p:nvPr>
            <p:extLst>
              <p:ext uri="{D42A27DB-BD31-4B8C-83A1-F6EECF244321}">
                <p14:modId xmlns:p14="http://schemas.microsoft.com/office/powerpoint/2010/main" val="518444269"/>
              </p:ext>
            </p:extLst>
          </p:nvPr>
        </p:nvGraphicFramePr>
        <p:xfrm>
          <a:off x="1544658" y="1525135"/>
          <a:ext cx="8405792" cy="22867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a:extLst>
              <a:ext uri="{FF2B5EF4-FFF2-40B4-BE49-F238E27FC236}">
                <a16:creationId xmlns:a16="http://schemas.microsoft.com/office/drawing/2014/main" id="{DA0DDD6B-02F5-4CEF-9516-D31750CBD54E}"/>
              </a:ext>
            </a:extLst>
          </p:cNvPr>
          <p:cNvSpPr txBox="1"/>
          <p:nvPr/>
        </p:nvSpPr>
        <p:spPr>
          <a:xfrm>
            <a:off x="9589831" y="1750835"/>
            <a:ext cx="2391906" cy="1736646"/>
          </a:xfrm>
          <a:prstGeom prst="roundRect">
            <a:avLst/>
          </a:prstGeom>
          <a:noFill/>
          <a:ln w="19050">
            <a:solidFill>
              <a:schemeClr val="tx2"/>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600" b="1" i="0" u="none" strike="noStrike" kern="1200" cap="none" spc="0" normalizeH="0" baseline="0" noProof="0">
                <a:ln>
                  <a:noFill/>
                </a:ln>
                <a:solidFill>
                  <a:prstClr val="black"/>
                </a:solidFill>
                <a:effectLst/>
                <a:uLnTx/>
                <a:uFillTx/>
                <a:cs typeface="Segoe UI" panose="020B0502040204020203" pitchFamily="34" charset="0"/>
              </a:rPr>
              <a:t>Considerations:</a:t>
            </a:r>
          </a:p>
          <a:p>
            <a:pPr marR="0" lvl="0" algn="ctr" defTabSz="914400" rtl="0" eaLnBrk="1" fontAlgn="auto" latinLnBrk="0" hangingPunct="1">
              <a:lnSpc>
                <a:spcPct val="100000"/>
              </a:lnSpc>
              <a:spcBef>
                <a:spcPts val="0"/>
              </a:spcBef>
              <a:spcAft>
                <a:spcPts val="0"/>
              </a:spcAft>
              <a:buClrTx/>
              <a:buSzTx/>
              <a:tabLst/>
              <a:defRPr/>
            </a:pPr>
            <a:r>
              <a:rPr kumimoji="0" lang="en-CA" sz="1600" b="0" i="0" u="none" strike="noStrike" kern="1200" cap="none" spc="0" normalizeH="0" baseline="0" noProof="0">
                <a:ln>
                  <a:noFill/>
                </a:ln>
                <a:solidFill>
                  <a:prstClr val="black"/>
                </a:solidFill>
                <a:effectLst/>
                <a:uLnTx/>
                <a:uFillTx/>
                <a:cs typeface="Segoe UI" panose="020B0502040204020203" pitchFamily="34" charset="0"/>
              </a:rPr>
              <a:t>Choice of drug and dose is informed by BMI, renal function, adherence to dosing regimen, cost</a:t>
            </a:r>
          </a:p>
        </p:txBody>
      </p:sp>
      <p:graphicFrame>
        <p:nvGraphicFramePr>
          <p:cNvPr id="6" name="Content Placeholder 4">
            <a:extLst>
              <a:ext uri="{FF2B5EF4-FFF2-40B4-BE49-F238E27FC236}">
                <a16:creationId xmlns:a16="http://schemas.microsoft.com/office/drawing/2014/main" id="{82D59945-8754-41E2-AFA7-D52F4C5E7EA8}"/>
              </a:ext>
            </a:extLst>
          </p:cNvPr>
          <p:cNvGraphicFramePr>
            <a:graphicFrameLocks/>
          </p:cNvGraphicFramePr>
          <p:nvPr>
            <p:extLst>
              <p:ext uri="{D42A27DB-BD31-4B8C-83A1-F6EECF244321}">
                <p14:modId xmlns:p14="http://schemas.microsoft.com/office/powerpoint/2010/main" val="2981310007"/>
              </p:ext>
            </p:extLst>
          </p:nvPr>
        </p:nvGraphicFramePr>
        <p:xfrm>
          <a:off x="1544658" y="3965404"/>
          <a:ext cx="8405792" cy="228673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8" name="TextBox 7">
            <a:extLst>
              <a:ext uri="{FF2B5EF4-FFF2-40B4-BE49-F238E27FC236}">
                <a16:creationId xmlns:a16="http://schemas.microsoft.com/office/drawing/2014/main" id="{1B5DCF82-E2E9-4548-A910-CF83270ADCBF}"/>
              </a:ext>
            </a:extLst>
          </p:cNvPr>
          <p:cNvSpPr txBox="1"/>
          <p:nvPr/>
        </p:nvSpPr>
        <p:spPr>
          <a:xfrm>
            <a:off x="9589831" y="4145870"/>
            <a:ext cx="2391906" cy="1736646"/>
          </a:xfrm>
          <a:prstGeom prst="roundRect">
            <a:avLst/>
          </a:prstGeom>
          <a:noFill/>
          <a:ln w="19050">
            <a:solidFill>
              <a:schemeClr val="tx2"/>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cs typeface="Segoe UI" panose="020B0502040204020203" pitchFamily="34" charset="0"/>
              </a:rPr>
              <a:t>Considerations: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i="0" u="none" strike="noStrike" kern="1200" cap="none" spc="0" normalizeH="0" baseline="0" noProof="0" dirty="0">
                <a:ln>
                  <a:noFill/>
                </a:ln>
                <a:solidFill>
                  <a:prstClr val="black"/>
                </a:solidFill>
                <a:effectLst/>
                <a:uLnTx/>
                <a:uFillTx/>
                <a:cs typeface="Segoe UI" panose="020B0502040204020203" pitchFamily="34" charset="0"/>
              </a:rPr>
              <a:t>Lower-dose DOAC regimens include rivaroxaban 10 mg daily, or apixaban 2.5 mg twice daily</a:t>
            </a:r>
            <a:endParaRPr kumimoji="0" lang="en-CA" sz="1600" i="0" u="none" kern="1200" cap="none" spc="0" normalizeH="0" baseline="0" noProof="0" dirty="0">
              <a:ln>
                <a:noFill/>
              </a:ln>
              <a:effectLst/>
              <a:uLnTx/>
              <a:uFillTx/>
              <a:cs typeface="Segoe UI" panose="020B0502040204020203" pitchFamily="34" charset="0"/>
            </a:endParaRPr>
          </a:p>
        </p:txBody>
      </p:sp>
      <p:sp>
        <p:nvSpPr>
          <p:cNvPr id="12" name="Footer Placeholder 11">
            <a:extLst>
              <a:ext uri="{FF2B5EF4-FFF2-40B4-BE49-F238E27FC236}">
                <a16:creationId xmlns:a16="http://schemas.microsoft.com/office/drawing/2014/main" id="{0B8B19F8-C542-791F-E097-6E781E50624B}"/>
              </a:ext>
            </a:extLst>
          </p:cNvPr>
          <p:cNvSpPr>
            <a:spLocks noGrp="1"/>
          </p:cNvSpPr>
          <p:nvPr>
            <p:ph type="ftr" sz="quarter" idx="3"/>
          </p:nvPr>
        </p:nvSpPr>
        <p:spPr/>
        <p:txBody>
          <a:bodyPr/>
          <a:lstStyle/>
          <a:p>
            <a:r>
              <a:rPr lang="en-US" dirty="0"/>
              <a:t>Stevens et al. </a:t>
            </a:r>
            <a:r>
              <a:rPr lang="en-US" i="1" dirty="0"/>
              <a:t>Chest</a:t>
            </a:r>
            <a:r>
              <a:rPr lang="en-US" dirty="0"/>
              <a:t>. 2021;160(6):2247-2259; Ortel et al. </a:t>
            </a:r>
            <a:r>
              <a:rPr lang="en-US" i="1" dirty="0"/>
              <a:t>Blood Adv</a:t>
            </a:r>
            <a:r>
              <a:rPr lang="en-US" dirty="0"/>
              <a:t>. 2020;4(19):4693-4738.</a:t>
            </a:r>
          </a:p>
        </p:txBody>
      </p:sp>
      <p:pic>
        <p:nvPicPr>
          <p:cNvPr id="13" name="Picture 12" descr="A logo with red circle and text&#10;&#10;Description automatically generated">
            <a:extLst>
              <a:ext uri="{FF2B5EF4-FFF2-40B4-BE49-F238E27FC236}">
                <a16:creationId xmlns:a16="http://schemas.microsoft.com/office/drawing/2014/main" id="{33A29702-39B3-C920-7EE1-885BF8C0C8F9}"/>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508017" y="4382716"/>
            <a:ext cx="1491013" cy="1499800"/>
          </a:xfrm>
          <a:prstGeom prst="rect">
            <a:avLst/>
          </a:prstGeom>
        </p:spPr>
      </p:pic>
      <p:pic>
        <p:nvPicPr>
          <p:cNvPr id="14" name="Picture 13" descr="A logo of a company&#10;&#10;Description automatically generated">
            <a:extLst>
              <a:ext uri="{FF2B5EF4-FFF2-40B4-BE49-F238E27FC236}">
                <a16:creationId xmlns:a16="http://schemas.microsoft.com/office/drawing/2014/main" id="{C019EE38-378B-1394-55B3-396584A77F90}"/>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627829" y="1805185"/>
            <a:ext cx="1176925" cy="1709970"/>
          </a:xfrm>
          <a:prstGeom prst="rect">
            <a:avLst/>
          </a:prstGeom>
        </p:spPr>
      </p:pic>
    </p:spTree>
    <p:extLst>
      <p:ext uri="{BB962C8B-B14F-4D97-AF65-F5344CB8AC3E}">
        <p14:creationId xmlns:p14="http://schemas.microsoft.com/office/powerpoint/2010/main" val="22160372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C52CB23-A893-F3BC-7EE2-D977C82AA838}"/>
              </a:ext>
            </a:extLst>
          </p:cNvPr>
          <p:cNvSpPr/>
          <p:nvPr/>
        </p:nvSpPr>
        <p:spPr>
          <a:xfrm>
            <a:off x="-1" y="0"/>
            <a:ext cx="12192000" cy="6858000"/>
          </a:xfrm>
          <a:prstGeom prst="rect">
            <a:avLst/>
          </a:prstGeom>
          <a:solidFill>
            <a:srgbClr val="009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7" name="Graphic 16" descr="User with solid fill">
            <a:extLst>
              <a:ext uri="{FF2B5EF4-FFF2-40B4-BE49-F238E27FC236}">
                <a16:creationId xmlns:a16="http://schemas.microsoft.com/office/drawing/2014/main" id="{74847793-B893-A93A-FFCC-6C95F2C9FE22}"/>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28418" t="35016" r="44861" b="50079"/>
          <a:stretch/>
        </p:blipFill>
        <p:spPr>
          <a:xfrm>
            <a:off x="6250613" y="0"/>
            <a:ext cx="5941387" cy="3314044"/>
          </a:xfrm>
          <a:prstGeom prst="rect">
            <a:avLst/>
          </a:prstGeom>
        </p:spPr>
      </p:pic>
      <p:sp>
        <p:nvSpPr>
          <p:cNvPr id="7" name="TextBox 6">
            <a:extLst>
              <a:ext uri="{FF2B5EF4-FFF2-40B4-BE49-F238E27FC236}">
                <a16:creationId xmlns:a16="http://schemas.microsoft.com/office/drawing/2014/main" id="{FD65D34E-012D-57F2-01D9-E33429ED2AC6}"/>
              </a:ext>
            </a:extLst>
          </p:cNvPr>
          <p:cNvSpPr txBox="1"/>
          <p:nvPr/>
        </p:nvSpPr>
        <p:spPr>
          <a:xfrm>
            <a:off x="870978" y="550718"/>
            <a:ext cx="7793520"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Looking for more resources </a:t>
            </a:r>
            <a:b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on this topic?</a:t>
            </a:r>
          </a:p>
        </p:txBody>
      </p:sp>
      <p:pic>
        <p:nvPicPr>
          <p:cNvPr id="18" name="Graphic 17" descr="User with solid fill">
            <a:extLst>
              <a:ext uri="{FF2B5EF4-FFF2-40B4-BE49-F238E27FC236}">
                <a16:creationId xmlns:a16="http://schemas.microsoft.com/office/drawing/2014/main" id="{5C24E54E-14AB-F843-0853-616E04BAE910}"/>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l="28418" t="41261" r="53427" b="50079"/>
          <a:stretch/>
        </p:blipFill>
        <p:spPr>
          <a:xfrm flipH="1" flipV="1">
            <a:off x="-1" y="3543956"/>
            <a:ext cx="6948177" cy="3314044"/>
          </a:xfrm>
          <a:prstGeom prst="rect">
            <a:avLst/>
          </a:prstGeom>
        </p:spPr>
      </p:pic>
      <p:sp>
        <p:nvSpPr>
          <p:cNvPr id="2" name="TextBox 1">
            <a:hlinkClick r:id="rId7" tooltip="MedEd On The Go"/>
            <a:extLst>
              <a:ext uri="{FF2B5EF4-FFF2-40B4-BE49-F238E27FC236}">
                <a16:creationId xmlns:a16="http://schemas.microsoft.com/office/drawing/2014/main" id="{624C7CEC-6FAA-E8C2-47BA-84734D0A035F}"/>
              </a:ext>
            </a:extLst>
          </p:cNvPr>
          <p:cNvSpPr txBox="1"/>
          <p:nvPr/>
        </p:nvSpPr>
        <p:spPr>
          <a:xfrm>
            <a:off x="870978" y="5018509"/>
            <a:ext cx="6077198" cy="1152465"/>
          </a:xfrm>
          <a:prstGeom prst="roundRect">
            <a:avLst>
              <a:gd name="adj" fmla="val 48137"/>
            </a:avLst>
          </a:prstGeom>
          <a:solidFill>
            <a:schemeClr val="bg1"/>
          </a:solidFill>
          <a:ln>
            <a:noFill/>
          </a:ln>
          <a:effectLst/>
        </p:spPr>
        <p:txBody>
          <a:bodyPr wrap="square" tIns="182880" bIns="9144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hlinkClick r:id="rId8" tooltip="Visit us now!"/>
              </a:rPr>
              <a:t>www.MedEdOTG.com</a:t>
            </a:r>
            <a:endPar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C54A7D02-C060-E473-59D6-ABDD4DCC19A6}"/>
              </a:ext>
            </a:extLst>
          </p:cNvPr>
          <p:cNvSpPr txBox="1"/>
          <p:nvPr/>
        </p:nvSpPr>
        <p:spPr>
          <a:xfrm>
            <a:off x="870979" y="2424875"/>
            <a:ext cx="4310622" cy="203132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CME/CE in minutes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Congress highlights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Late-breaking data</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Quizzes</a:t>
            </a:r>
          </a:p>
        </p:txBody>
      </p:sp>
      <p:sp>
        <p:nvSpPr>
          <p:cNvPr id="8" name="TextBox 7">
            <a:extLst>
              <a:ext uri="{FF2B5EF4-FFF2-40B4-BE49-F238E27FC236}">
                <a16:creationId xmlns:a16="http://schemas.microsoft.com/office/drawing/2014/main" id="{531AC232-9957-4A51-B937-C4AB6A46FA92}"/>
              </a:ext>
            </a:extLst>
          </p:cNvPr>
          <p:cNvSpPr txBox="1"/>
          <p:nvPr/>
        </p:nvSpPr>
        <p:spPr>
          <a:xfrm>
            <a:off x="5058796" y="2424875"/>
            <a:ext cx="5225023" cy="150810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Webinars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In-person events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Slides &amp; resources</a:t>
            </a:r>
          </a:p>
        </p:txBody>
      </p:sp>
      <p:pic>
        <p:nvPicPr>
          <p:cNvPr id="10" name="Graphic 9">
            <a:extLst>
              <a:ext uri="{FF2B5EF4-FFF2-40B4-BE49-F238E27FC236}">
                <a16:creationId xmlns:a16="http://schemas.microsoft.com/office/drawing/2014/main" id="{93E4D248-876E-0145-581A-20C841F43DE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036699" y="446062"/>
            <a:ext cx="2494241" cy="1255751"/>
          </a:xfrm>
          <a:prstGeom prst="rect">
            <a:avLst/>
          </a:prstGeom>
        </p:spPr>
      </p:pic>
    </p:spTree>
    <p:extLst>
      <p:ext uri="{BB962C8B-B14F-4D97-AF65-F5344CB8AC3E}">
        <p14:creationId xmlns:p14="http://schemas.microsoft.com/office/powerpoint/2010/main" val="24058161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284658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The views and opinions expressed in this educational activity are those of the faculty and do not necessarily represent the views of Total CME, LLC,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F7CF56-94B5-656A-5473-3AE01D3A9201}"/>
              </a:ext>
            </a:extLst>
          </p:cNvPr>
          <p:cNvSpPr>
            <a:spLocks noGrp="1"/>
          </p:cNvSpPr>
          <p:nvPr>
            <p:ph type="title"/>
          </p:nvPr>
        </p:nvSpPr>
        <p:spPr>
          <a:xfrm>
            <a:off x="838200" y="-1"/>
            <a:ext cx="10515600" cy="1105949"/>
          </a:xfrm>
        </p:spPr>
        <p:txBody>
          <a:bodyPr/>
          <a:lstStyle/>
          <a:p>
            <a:r>
              <a:rPr lang="en-CA" dirty="0"/>
              <a:t>Case</a:t>
            </a:r>
          </a:p>
        </p:txBody>
      </p:sp>
      <p:sp>
        <p:nvSpPr>
          <p:cNvPr id="2" name="Content Placeholder 9">
            <a:extLst>
              <a:ext uri="{FF2B5EF4-FFF2-40B4-BE49-F238E27FC236}">
                <a16:creationId xmlns:a16="http://schemas.microsoft.com/office/drawing/2014/main" id="{CCDD4E3C-1126-CBA4-DBE0-FD64027FA062}"/>
              </a:ext>
            </a:extLst>
          </p:cNvPr>
          <p:cNvSpPr txBox="1">
            <a:spLocks/>
          </p:cNvSpPr>
          <p:nvPr/>
        </p:nvSpPr>
        <p:spPr>
          <a:xfrm>
            <a:off x="838200" y="1279000"/>
            <a:ext cx="8925966" cy="2909193"/>
          </a:xfrm>
          <a:prstGeom prst="rect">
            <a:avLst/>
          </a:prstGeom>
          <a:ln w="12700">
            <a:solidFill>
              <a:schemeClr val="accent2"/>
            </a:solidFill>
          </a:ln>
        </p:spPr>
        <p:txBody>
          <a:bodyPr vert="horz" lIns="91440" tIns="45720" rIns="91440" bIns="45720" rtlCol="0">
            <a:normAutofit fontScale="62500" lnSpcReduction="20000"/>
          </a:bodyPr>
          <a:lstStyle>
            <a:lvl1pPr marL="228600" indent="-228600" algn="l" defTabSz="914400" rtl="0" eaLnBrk="1" latinLnBrk="0" hangingPunct="1">
              <a:lnSpc>
                <a:spcPct val="150000"/>
              </a:lnSpc>
              <a:spcBef>
                <a:spcPts val="1000"/>
              </a:spcBef>
              <a:buFont typeface="Arial" panose="020B0604020202020204" pitchFamily="34" charset="0"/>
              <a:buChar char="•"/>
              <a:defRPr sz="2800" b="0" kern="1200">
                <a:solidFill>
                  <a:schemeClr val="tx1"/>
                </a:solidFill>
                <a:latin typeface="Tenorite" panose="00000500000000000000" pitchFamily="2" charset="0"/>
                <a:ea typeface="Yu Gothic UI" panose="020B0500000000000000" pitchFamily="34" charset="-128"/>
                <a:cs typeface="Helvetica" panose="020B0604020202020204" pitchFamily="34" charset="0"/>
              </a:defRPr>
            </a:lvl1pPr>
            <a:lvl2pPr marL="685800" indent="-228600" algn="l" defTabSz="914400" rtl="0" eaLnBrk="1" latinLnBrk="0" hangingPunct="1">
              <a:lnSpc>
                <a:spcPct val="150000"/>
              </a:lnSpc>
              <a:spcBef>
                <a:spcPts val="500"/>
              </a:spcBef>
              <a:buFont typeface="Arial" panose="020B0604020202020204" pitchFamily="34" charset="0"/>
              <a:buChar char="•"/>
              <a:defRPr sz="2800" b="0" kern="1200">
                <a:solidFill>
                  <a:schemeClr val="tx1"/>
                </a:solidFill>
                <a:latin typeface="Tenorite" panose="00000500000000000000" pitchFamily="2" charset="0"/>
                <a:ea typeface="Yu Gothic UI" panose="020B0500000000000000" pitchFamily="34" charset="-128"/>
                <a:cs typeface="Helvetica" panose="020B0604020202020204" pitchFamily="34" charset="0"/>
              </a:defRPr>
            </a:lvl2pPr>
            <a:lvl3pPr marL="1143000" indent="-228600" algn="l" defTabSz="914400" rtl="0" eaLnBrk="1" latinLnBrk="0" hangingPunct="1">
              <a:lnSpc>
                <a:spcPct val="150000"/>
              </a:lnSpc>
              <a:spcBef>
                <a:spcPts val="500"/>
              </a:spcBef>
              <a:buFont typeface="Arial" panose="020B0604020202020204" pitchFamily="34" charset="0"/>
              <a:buChar char="•"/>
              <a:defRPr sz="2400" b="0" kern="1200">
                <a:solidFill>
                  <a:schemeClr val="tx1"/>
                </a:solidFill>
                <a:latin typeface="Tenorite" panose="00000500000000000000" pitchFamily="2" charset="0"/>
                <a:ea typeface="Yu Gothic UI" panose="020B0500000000000000" pitchFamily="34" charset="-128"/>
                <a:cs typeface="Helvetica" panose="020B0604020202020204" pitchFamily="34" charset="0"/>
              </a:defRPr>
            </a:lvl3pPr>
            <a:lvl4pPr marL="1600200" indent="-228600" algn="l" defTabSz="914400" rtl="0" eaLnBrk="1" latinLnBrk="0" hangingPunct="1">
              <a:lnSpc>
                <a:spcPct val="150000"/>
              </a:lnSpc>
              <a:spcBef>
                <a:spcPts val="500"/>
              </a:spcBef>
              <a:buFont typeface="Arial" panose="020B0604020202020204" pitchFamily="34" charset="0"/>
              <a:buChar char="•"/>
              <a:defRPr sz="2000" b="0" kern="1200">
                <a:solidFill>
                  <a:schemeClr val="tx1"/>
                </a:solidFill>
                <a:latin typeface="Tenorite" panose="00000500000000000000" pitchFamily="2" charset="0"/>
                <a:ea typeface="Yu Gothic UI" panose="020B0500000000000000" pitchFamily="34" charset="-128"/>
                <a:cs typeface="Helvetica" panose="020B0604020202020204" pitchFamily="34" charset="0"/>
              </a:defRPr>
            </a:lvl4pPr>
            <a:lvl5pPr marL="2057400" indent="-228600" algn="l" defTabSz="914400" rtl="0" eaLnBrk="1" latinLnBrk="0" hangingPunct="1">
              <a:lnSpc>
                <a:spcPct val="150000"/>
              </a:lnSpc>
              <a:spcBef>
                <a:spcPts val="500"/>
              </a:spcBef>
              <a:buFont typeface="Arial" panose="020B0604020202020204" pitchFamily="34" charset="0"/>
              <a:buChar char="•"/>
              <a:defRPr sz="2000" b="0" kern="1200">
                <a:solidFill>
                  <a:schemeClr val="tx1"/>
                </a:solidFill>
                <a:latin typeface="Tenorite" panose="00000500000000000000" pitchFamily="2" charset="0"/>
                <a:ea typeface="Yu Gothic UI" panose="020B0500000000000000" pitchFamily="34" charset="-128"/>
                <a:cs typeface="Helvetica"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50000"/>
              </a:lnSpc>
              <a:spcBef>
                <a:spcPts val="1000"/>
              </a:spcBef>
              <a:spcAft>
                <a:spcPts val="0"/>
              </a:spcAft>
              <a:buClrTx/>
              <a:buSzTx/>
              <a:buFont typeface="Arial" panose="020B0604020202020204" pitchFamily="34" charset="0"/>
              <a:buChar char="•"/>
              <a:tabLst/>
              <a:defRPr/>
            </a:pPr>
            <a:r>
              <a:rPr kumimoji="0" lang="en-CA" sz="2800" b="0" i="0" u="none" strike="noStrike" kern="1200" cap="none" spc="0" normalizeH="0" baseline="0" noProof="0">
                <a:ln>
                  <a:noFill/>
                </a:ln>
                <a:solidFill>
                  <a:sysClr val="windowText" lastClr="000000"/>
                </a:solidFill>
                <a:effectLst/>
                <a:uLnTx/>
                <a:uFillTx/>
                <a:latin typeface="+mn-lt"/>
                <a:ea typeface="Yu Gothic UI" panose="020B0500000000000000" pitchFamily="34" charset="-128"/>
                <a:cs typeface="Helvetica" panose="020B0604020202020204" pitchFamily="34" charset="0"/>
              </a:rPr>
              <a:t>68-year-old woman with unprovoked pulmonary embolism and proximal DVT</a:t>
            </a:r>
          </a:p>
          <a:p>
            <a:pPr marL="228600" marR="0" lvl="0" indent="-228600" algn="l" defTabSz="914400" rtl="0" eaLnBrk="1" fontAlgn="auto" latinLnBrk="0" hangingPunct="1">
              <a:lnSpc>
                <a:spcPct val="150000"/>
              </a:lnSpc>
              <a:spcBef>
                <a:spcPts val="1000"/>
              </a:spcBef>
              <a:spcAft>
                <a:spcPts val="0"/>
              </a:spcAft>
              <a:buClrTx/>
              <a:buSzTx/>
              <a:buFont typeface="Arial" panose="020B0604020202020204" pitchFamily="34" charset="0"/>
              <a:buChar char="•"/>
              <a:tabLst/>
              <a:defRPr/>
            </a:pPr>
            <a:r>
              <a:rPr kumimoji="0" lang="en-CA" sz="2800" b="0" i="0" u="none" strike="noStrike" kern="1200" cap="none" spc="0" normalizeH="0" baseline="0" noProof="0">
                <a:ln>
                  <a:noFill/>
                </a:ln>
                <a:solidFill>
                  <a:sysClr val="windowText" lastClr="000000"/>
                </a:solidFill>
                <a:effectLst/>
                <a:uLnTx/>
                <a:uFillTx/>
                <a:latin typeface="+mn-lt"/>
                <a:ea typeface="Yu Gothic UI" panose="020B0500000000000000" pitchFamily="34" charset="-128"/>
                <a:cs typeface="Helvetica" panose="020B0604020202020204" pitchFamily="34" charset="0"/>
              </a:rPr>
              <a:t>Completed 5.5 months of therapeutic anticoagulation with rivaroxaban</a:t>
            </a:r>
          </a:p>
          <a:p>
            <a:pPr marL="228600" marR="0" lvl="0" indent="-228600" algn="l" defTabSz="914400" rtl="0" eaLnBrk="1" fontAlgn="auto" latinLnBrk="0" hangingPunct="1">
              <a:lnSpc>
                <a:spcPct val="150000"/>
              </a:lnSpc>
              <a:spcBef>
                <a:spcPts val="1000"/>
              </a:spcBef>
              <a:spcAft>
                <a:spcPts val="0"/>
              </a:spcAft>
              <a:buClrTx/>
              <a:buSzTx/>
              <a:buFont typeface="Arial" panose="020B0604020202020204" pitchFamily="34" charset="0"/>
              <a:buChar char="•"/>
              <a:tabLst/>
              <a:defRPr/>
            </a:pPr>
            <a:r>
              <a:rPr kumimoji="0" lang="en-CA" sz="2800" b="0" i="0" u="none" strike="noStrike" kern="1200" cap="none" spc="0" normalizeH="0" baseline="0" noProof="0">
                <a:ln>
                  <a:noFill/>
                </a:ln>
                <a:solidFill>
                  <a:sysClr val="windowText" lastClr="000000"/>
                </a:solidFill>
                <a:effectLst/>
                <a:uLnTx/>
                <a:uFillTx/>
                <a:latin typeface="+mn-lt"/>
                <a:ea typeface="Yu Gothic UI" panose="020B0500000000000000" pitchFamily="34" charset="-128"/>
                <a:cs typeface="Helvetica" panose="020B0604020202020204" pitchFamily="34" charset="0"/>
                <a:sym typeface="Wingdings" panose="05000000000000000000" pitchFamily="2" charset="2"/>
              </a:rPr>
              <a:t>Assessed in clinic for consideration of ongoing anticoagulation</a:t>
            </a:r>
          </a:p>
          <a:p>
            <a:pPr marL="228600" marR="0" lvl="0" indent="-228600" algn="l" defTabSz="914400" rtl="0" eaLnBrk="1" fontAlgn="auto" latinLnBrk="0" hangingPunct="1">
              <a:lnSpc>
                <a:spcPct val="150000"/>
              </a:lnSpc>
              <a:spcBef>
                <a:spcPts val="1000"/>
              </a:spcBef>
              <a:spcAft>
                <a:spcPts val="0"/>
              </a:spcAft>
              <a:buClrTx/>
              <a:buSzTx/>
              <a:buFont typeface="Arial" panose="020B0604020202020204" pitchFamily="34" charset="0"/>
              <a:buChar char="•"/>
              <a:tabLst/>
              <a:defRPr/>
            </a:pPr>
            <a:r>
              <a:rPr kumimoji="0" lang="en-CA" sz="2800" b="0" i="0" u="none" strike="noStrike" kern="1200" cap="none" spc="0" normalizeH="0" baseline="0" noProof="0">
                <a:ln>
                  <a:noFill/>
                </a:ln>
                <a:solidFill>
                  <a:sysClr val="windowText" lastClr="000000"/>
                </a:solidFill>
                <a:effectLst/>
                <a:uLnTx/>
                <a:uFillTx/>
                <a:latin typeface="+mn-lt"/>
                <a:ea typeface="Yu Gothic UI" panose="020B0500000000000000" pitchFamily="34" charset="-128"/>
                <a:cs typeface="Helvetica" panose="020B0604020202020204" pitchFamily="34" charset="0"/>
                <a:sym typeface="Wingdings" panose="05000000000000000000" pitchFamily="2" charset="2"/>
              </a:rPr>
              <a:t>Guideline-directed cancer screening up to date</a:t>
            </a:r>
          </a:p>
          <a:p>
            <a:pPr marL="228600" marR="0" lvl="0" indent="-228600" algn="l" defTabSz="914400" rtl="0" eaLnBrk="1" fontAlgn="auto" latinLnBrk="0" hangingPunct="1">
              <a:lnSpc>
                <a:spcPct val="150000"/>
              </a:lnSpc>
              <a:spcBef>
                <a:spcPts val="1000"/>
              </a:spcBef>
              <a:spcAft>
                <a:spcPts val="0"/>
              </a:spcAft>
              <a:buClrTx/>
              <a:buSzTx/>
              <a:buFont typeface="Arial" panose="020B0604020202020204" pitchFamily="34" charset="0"/>
              <a:buChar char="•"/>
              <a:tabLst/>
              <a:defRPr/>
            </a:pPr>
            <a:r>
              <a:rPr kumimoji="0" lang="en-CA" sz="2800" b="0" i="0" u="none" strike="noStrike" kern="1200" cap="none" spc="0" normalizeH="0" baseline="0" noProof="0">
                <a:ln>
                  <a:noFill/>
                </a:ln>
                <a:solidFill>
                  <a:sysClr val="windowText" lastClr="000000"/>
                </a:solidFill>
                <a:effectLst/>
                <a:uLnTx/>
                <a:uFillTx/>
                <a:latin typeface="+mn-lt"/>
                <a:ea typeface="Yu Gothic UI" panose="020B0500000000000000" pitchFamily="34" charset="-128"/>
                <a:cs typeface="Helvetica" panose="020B0604020202020204" pitchFamily="34" charset="0"/>
                <a:sym typeface="Wingdings" panose="05000000000000000000" pitchFamily="2" charset="2"/>
              </a:rPr>
              <a:t>No complications of therapy</a:t>
            </a:r>
            <a:endParaRPr kumimoji="0" lang="en-CA" sz="2800" b="0" i="0" u="none" strike="noStrike" kern="1200" cap="none" spc="0" normalizeH="0" baseline="0" noProof="0" dirty="0">
              <a:ln>
                <a:noFill/>
              </a:ln>
              <a:solidFill>
                <a:sysClr val="windowText" lastClr="000000"/>
              </a:solidFill>
              <a:effectLst/>
              <a:uLnTx/>
              <a:uFillTx/>
              <a:latin typeface="+mn-lt"/>
              <a:ea typeface="Yu Gothic UI" panose="020B0500000000000000" pitchFamily="34" charset="-128"/>
              <a:cs typeface="Helvetica" panose="020B0604020202020204" pitchFamily="34" charset="0"/>
              <a:sym typeface="Wingdings" panose="05000000000000000000" pitchFamily="2" charset="2"/>
            </a:endParaRPr>
          </a:p>
        </p:txBody>
      </p:sp>
      <p:graphicFrame>
        <p:nvGraphicFramePr>
          <p:cNvPr id="3" name="Diagram 2">
            <a:extLst>
              <a:ext uri="{FF2B5EF4-FFF2-40B4-BE49-F238E27FC236}">
                <a16:creationId xmlns:a16="http://schemas.microsoft.com/office/drawing/2014/main" id="{0710A252-8745-D9A2-F8AF-9540B0AFCDB1}"/>
              </a:ext>
            </a:extLst>
          </p:cNvPr>
          <p:cNvGraphicFramePr/>
          <p:nvPr>
            <p:extLst>
              <p:ext uri="{D42A27DB-BD31-4B8C-83A1-F6EECF244321}">
                <p14:modId xmlns:p14="http://schemas.microsoft.com/office/powerpoint/2010/main" val="2151217373"/>
              </p:ext>
            </p:extLst>
          </p:nvPr>
        </p:nvGraphicFramePr>
        <p:xfrm>
          <a:off x="695526" y="3893049"/>
          <a:ext cx="11203249" cy="32119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855986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F7CF56-94B5-656A-5473-3AE01D3A9201}"/>
              </a:ext>
            </a:extLst>
          </p:cNvPr>
          <p:cNvSpPr>
            <a:spLocks noGrp="1"/>
          </p:cNvSpPr>
          <p:nvPr>
            <p:ph type="title"/>
          </p:nvPr>
        </p:nvSpPr>
        <p:spPr>
          <a:xfrm>
            <a:off x="838200" y="-1"/>
            <a:ext cx="10515600" cy="1105949"/>
          </a:xfrm>
        </p:spPr>
        <p:txBody>
          <a:bodyPr/>
          <a:lstStyle/>
          <a:p>
            <a:r>
              <a:rPr lang="en-CA" dirty="0"/>
              <a:t>Timeframe for Decisions After VTE Diagnosis</a:t>
            </a:r>
          </a:p>
        </p:txBody>
      </p:sp>
      <p:pic>
        <p:nvPicPr>
          <p:cNvPr id="7" name="Picture 6">
            <a:extLst>
              <a:ext uri="{FF2B5EF4-FFF2-40B4-BE49-F238E27FC236}">
                <a16:creationId xmlns:a16="http://schemas.microsoft.com/office/drawing/2014/main" id="{65EFF586-F670-FEBD-106E-F4AFB652770A}"/>
              </a:ext>
            </a:extLst>
          </p:cNvPr>
          <p:cNvPicPr>
            <a:picLocks noChangeAspect="1"/>
          </p:cNvPicPr>
          <p:nvPr/>
        </p:nvPicPr>
        <p:blipFill>
          <a:blip r:embed="rId2"/>
          <a:stretch>
            <a:fillRect/>
          </a:stretch>
        </p:blipFill>
        <p:spPr>
          <a:xfrm>
            <a:off x="1298072" y="1540160"/>
            <a:ext cx="9595856" cy="3777679"/>
          </a:xfrm>
          <a:prstGeom prst="rect">
            <a:avLst/>
          </a:prstGeom>
          <a:ln>
            <a:solidFill>
              <a:schemeClr val="tx1"/>
            </a:solidFill>
          </a:ln>
        </p:spPr>
      </p:pic>
      <p:sp>
        <p:nvSpPr>
          <p:cNvPr id="8" name="TextBox 7">
            <a:extLst>
              <a:ext uri="{FF2B5EF4-FFF2-40B4-BE49-F238E27FC236}">
                <a16:creationId xmlns:a16="http://schemas.microsoft.com/office/drawing/2014/main" id="{E2D92AC9-7853-C632-0DDB-93F3A2D83E85}"/>
              </a:ext>
            </a:extLst>
          </p:cNvPr>
          <p:cNvSpPr txBox="1"/>
          <p:nvPr/>
        </p:nvSpPr>
        <p:spPr>
          <a:xfrm>
            <a:off x="-1" y="6488668"/>
            <a:ext cx="11493305" cy="369332"/>
          </a:xfrm>
          <a:prstGeom prst="rect">
            <a:avLst/>
          </a:prstGeom>
          <a:noFill/>
        </p:spPr>
        <p:txBody>
          <a:bodyPr wrap="square" rtlCol="0">
            <a:spAutoFit/>
          </a:bodyPr>
          <a:lstStyle/>
          <a:p>
            <a:endParaRPr lang="en-CA" strike="sngStrike" dirty="0">
              <a:solidFill>
                <a:srgbClr val="FF0000"/>
              </a:solidFill>
              <a:latin typeface="Tenorite" panose="00000500000000000000" pitchFamily="2" charset="0"/>
            </a:endParaRPr>
          </a:p>
        </p:txBody>
      </p:sp>
      <p:sp>
        <p:nvSpPr>
          <p:cNvPr id="6" name="Footer Placeholder 5">
            <a:extLst>
              <a:ext uri="{FF2B5EF4-FFF2-40B4-BE49-F238E27FC236}">
                <a16:creationId xmlns:a16="http://schemas.microsoft.com/office/drawing/2014/main" id="{D20CFC53-3F26-C47B-9221-93B5DFF4DA43}"/>
              </a:ext>
            </a:extLst>
          </p:cNvPr>
          <p:cNvSpPr>
            <a:spLocks noGrp="1"/>
          </p:cNvSpPr>
          <p:nvPr>
            <p:ph type="ftr" sz="quarter" idx="3"/>
          </p:nvPr>
        </p:nvSpPr>
        <p:spPr/>
        <p:txBody>
          <a:bodyPr/>
          <a:lstStyle/>
          <a:p>
            <a:r>
              <a:rPr lang="en-US" dirty="0"/>
              <a:t>Ortel TL, et al. </a:t>
            </a:r>
            <a:r>
              <a:rPr lang="en-US" i="1" dirty="0"/>
              <a:t>Blood Adv</a:t>
            </a:r>
            <a:r>
              <a:rPr lang="en-US" dirty="0"/>
              <a:t>. 2020;4(19):4693-4738.</a:t>
            </a:r>
          </a:p>
        </p:txBody>
      </p:sp>
    </p:spTree>
    <p:extLst>
      <p:ext uri="{BB962C8B-B14F-4D97-AF65-F5344CB8AC3E}">
        <p14:creationId xmlns:p14="http://schemas.microsoft.com/office/powerpoint/2010/main" val="3688454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420BBC47-03D7-444E-9784-C0AC8784EE89}"/>
              </a:ext>
            </a:extLst>
          </p:cNvPr>
          <p:cNvGraphicFramePr/>
          <p:nvPr>
            <p:extLst>
              <p:ext uri="{D42A27DB-BD31-4B8C-83A1-F6EECF244321}">
                <p14:modId xmlns:p14="http://schemas.microsoft.com/office/powerpoint/2010/main" val="3184535769"/>
              </p:ext>
            </p:extLst>
          </p:nvPr>
        </p:nvGraphicFramePr>
        <p:xfrm>
          <a:off x="1123901" y="1172720"/>
          <a:ext cx="1016469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D88F8B6A-EBD9-4144-9364-92ED5520038E}"/>
              </a:ext>
            </a:extLst>
          </p:cNvPr>
          <p:cNvSpPr>
            <a:spLocks noGrp="1"/>
          </p:cNvSpPr>
          <p:nvPr>
            <p:ph type="title"/>
          </p:nvPr>
        </p:nvSpPr>
        <p:spPr>
          <a:xfrm>
            <a:off x="838200" y="-1"/>
            <a:ext cx="10515600" cy="1105949"/>
          </a:xfrm>
        </p:spPr>
        <p:txBody>
          <a:bodyPr/>
          <a:lstStyle/>
          <a:p>
            <a:r>
              <a:rPr lang="en-CA" dirty="0"/>
              <a:t>Anticoagulation Framework</a:t>
            </a:r>
          </a:p>
        </p:txBody>
      </p:sp>
    </p:spTree>
    <p:extLst>
      <p:ext uri="{BB962C8B-B14F-4D97-AF65-F5344CB8AC3E}">
        <p14:creationId xmlns:p14="http://schemas.microsoft.com/office/powerpoint/2010/main" val="6522169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F8B6A-EBD9-4144-9364-92ED5520038E}"/>
              </a:ext>
            </a:extLst>
          </p:cNvPr>
          <p:cNvSpPr>
            <a:spLocks noGrp="1"/>
          </p:cNvSpPr>
          <p:nvPr>
            <p:ph type="title"/>
          </p:nvPr>
        </p:nvSpPr>
        <p:spPr>
          <a:xfrm>
            <a:off x="838200" y="-1"/>
            <a:ext cx="10515600" cy="1105949"/>
          </a:xfrm>
        </p:spPr>
        <p:txBody>
          <a:bodyPr/>
          <a:lstStyle/>
          <a:p>
            <a:r>
              <a:rPr lang="en-CA" dirty="0"/>
              <a:t>Anticoagulation Framework</a:t>
            </a:r>
          </a:p>
        </p:txBody>
      </p:sp>
      <p:graphicFrame>
        <p:nvGraphicFramePr>
          <p:cNvPr id="4" name="Diagram 3">
            <a:extLst>
              <a:ext uri="{FF2B5EF4-FFF2-40B4-BE49-F238E27FC236}">
                <a16:creationId xmlns:a16="http://schemas.microsoft.com/office/drawing/2014/main" id="{420BBC47-03D7-444E-9784-C0AC8784EE89}"/>
              </a:ext>
            </a:extLst>
          </p:cNvPr>
          <p:cNvGraphicFramePr/>
          <p:nvPr/>
        </p:nvGraphicFramePr>
        <p:xfrm>
          <a:off x="1123901" y="1172720"/>
          <a:ext cx="1016469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ectangle: Rounded Corners 8">
            <a:extLst>
              <a:ext uri="{FF2B5EF4-FFF2-40B4-BE49-F238E27FC236}">
                <a16:creationId xmlns:a16="http://schemas.microsoft.com/office/drawing/2014/main" id="{C0CB9BEB-DEAF-E855-DA05-F7242C65695A}"/>
              </a:ext>
            </a:extLst>
          </p:cNvPr>
          <p:cNvSpPr/>
          <p:nvPr/>
        </p:nvSpPr>
        <p:spPr>
          <a:xfrm>
            <a:off x="3101556" y="1434917"/>
            <a:ext cx="2654352" cy="1477328"/>
          </a:xfrm>
          <a:prstGeom prst="roundRect">
            <a:avLst/>
          </a:prstGeom>
          <a:solidFill>
            <a:srgbClr val="FFC000">
              <a:alpha val="20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Tenorite" panose="00000500000000000000" pitchFamily="2" charset="0"/>
            </a:endParaRPr>
          </a:p>
        </p:txBody>
      </p:sp>
      <p:sp>
        <p:nvSpPr>
          <p:cNvPr id="7" name="TextBox 6">
            <a:extLst>
              <a:ext uri="{FF2B5EF4-FFF2-40B4-BE49-F238E27FC236}">
                <a16:creationId xmlns:a16="http://schemas.microsoft.com/office/drawing/2014/main" id="{BBE11735-2BC0-B96A-CB42-7307147B6D10}"/>
              </a:ext>
            </a:extLst>
          </p:cNvPr>
          <p:cNvSpPr txBox="1"/>
          <p:nvPr/>
        </p:nvSpPr>
        <p:spPr>
          <a:xfrm>
            <a:off x="3113034" y="1450683"/>
            <a:ext cx="2642874" cy="1477328"/>
          </a:xfrm>
          <a:prstGeom prst="rect">
            <a:avLst/>
          </a:prstGeom>
          <a:noFill/>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a:solidFill>
                  <a:prstClr val="black"/>
                </a:solidFill>
                <a:cs typeface="Segoe UI" panose="020B0502040204020203" pitchFamily="34" charset="0"/>
              </a:rPr>
              <a:t>Determines risk of recurrence off anticoagulation and informs ongoing treatment</a:t>
            </a:r>
            <a:endParaRPr kumimoji="0" lang="en-CA" b="0" i="0" u="none" strike="noStrike" kern="1200" cap="none" spc="0" normalizeH="0" baseline="0" noProof="0">
              <a:ln>
                <a:noFill/>
              </a:ln>
              <a:solidFill>
                <a:prstClr val="black"/>
              </a:solidFill>
              <a:effectLst/>
              <a:uLnTx/>
              <a:uFillTx/>
              <a:cs typeface="Segoe UI" panose="020B0502040204020203" pitchFamily="34" charset="0"/>
            </a:endParaRPr>
          </a:p>
        </p:txBody>
      </p:sp>
      <p:sp>
        <p:nvSpPr>
          <p:cNvPr id="8" name="Freeform: Shape 7">
            <a:extLst>
              <a:ext uri="{FF2B5EF4-FFF2-40B4-BE49-F238E27FC236}">
                <a16:creationId xmlns:a16="http://schemas.microsoft.com/office/drawing/2014/main" id="{F339CF7D-F560-3AD2-E7BC-F35DB1C484C9}"/>
              </a:ext>
            </a:extLst>
          </p:cNvPr>
          <p:cNvSpPr/>
          <p:nvPr/>
        </p:nvSpPr>
        <p:spPr>
          <a:xfrm flipH="1" flipV="1">
            <a:off x="5704267" y="2697747"/>
            <a:ext cx="501979" cy="436964"/>
          </a:xfrm>
          <a:custGeom>
            <a:avLst/>
            <a:gdLst>
              <a:gd name="connsiteX0" fmla="*/ 0 w 5954486"/>
              <a:gd name="connsiteY0" fmla="*/ 0 h 5560143"/>
              <a:gd name="connsiteX1" fmla="*/ 3673929 w 5954486"/>
              <a:gd name="connsiteY1" fmla="*/ 0 h 5560143"/>
              <a:gd name="connsiteX2" fmla="*/ 3962398 w 5954486"/>
              <a:gd name="connsiteY2" fmla="*/ 0 h 5560143"/>
              <a:gd name="connsiteX3" fmla="*/ 5954486 w 5954486"/>
              <a:gd name="connsiteY3" fmla="*/ 0 h 5560143"/>
              <a:gd name="connsiteX4" fmla="*/ 5954486 w 5954486"/>
              <a:gd name="connsiteY4" fmla="*/ 1992088 h 5560143"/>
              <a:gd name="connsiteX5" fmla="*/ 5954486 w 5954486"/>
              <a:gd name="connsiteY5" fmla="*/ 2556729 h 5560143"/>
              <a:gd name="connsiteX6" fmla="*/ 5954486 w 5954486"/>
              <a:gd name="connsiteY6" fmla="*/ 5560143 h 5560143"/>
              <a:gd name="connsiteX7" fmla="*/ 1992088 w 5954486"/>
              <a:gd name="connsiteY7" fmla="*/ 5560143 h 5560143"/>
              <a:gd name="connsiteX8" fmla="*/ 0 w 5954486"/>
              <a:gd name="connsiteY8" fmla="*/ 3568055 h 5560143"/>
              <a:gd name="connsiteX0" fmla="*/ 5954486 w 6045926"/>
              <a:gd name="connsiteY0" fmla="*/ 0 h 5560143"/>
              <a:gd name="connsiteX1" fmla="*/ 5954486 w 6045926"/>
              <a:gd name="connsiteY1" fmla="*/ 1992088 h 5560143"/>
              <a:gd name="connsiteX2" fmla="*/ 5954486 w 6045926"/>
              <a:gd name="connsiteY2" fmla="*/ 2556729 h 5560143"/>
              <a:gd name="connsiteX3" fmla="*/ 5954486 w 6045926"/>
              <a:gd name="connsiteY3" fmla="*/ 5560143 h 5560143"/>
              <a:gd name="connsiteX4" fmla="*/ 1992088 w 6045926"/>
              <a:gd name="connsiteY4" fmla="*/ 5560143 h 5560143"/>
              <a:gd name="connsiteX5" fmla="*/ 0 w 6045926"/>
              <a:gd name="connsiteY5" fmla="*/ 3568055 h 5560143"/>
              <a:gd name="connsiteX6" fmla="*/ 0 w 6045926"/>
              <a:gd name="connsiteY6" fmla="*/ 0 h 5560143"/>
              <a:gd name="connsiteX7" fmla="*/ 3673929 w 6045926"/>
              <a:gd name="connsiteY7" fmla="*/ 0 h 5560143"/>
              <a:gd name="connsiteX8" fmla="*/ 3962398 w 6045926"/>
              <a:gd name="connsiteY8" fmla="*/ 0 h 5560143"/>
              <a:gd name="connsiteX9" fmla="*/ 6045926 w 6045926"/>
              <a:gd name="connsiteY9" fmla="*/ 91440 h 5560143"/>
              <a:gd name="connsiteX0" fmla="*/ 5954486 w 6045926"/>
              <a:gd name="connsiteY0" fmla="*/ 1992088 h 5560143"/>
              <a:gd name="connsiteX1" fmla="*/ 5954486 w 6045926"/>
              <a:gd name="connsiteY1" fmla="*/ 2556729 h 5560143"/>
              <a:gd name="connsiteX2" fmla="*/ 5954486 w 6045926"/>
              <a:gd name="connsiteY2" fmla="*/ 5560143 h 5560143"/>
              <a:gd name="connsiteX3" fmla="*/ 1992088 w 6045926"/>
              <a:gd name="connsiteY3" fmla="*/ 5560143 h 5560143"/>
              <a:gd name="connsiteX4" fmla="*/ 0 w 6045926"/>
              <a:gd name="connsiteY4" fmla="*/ 3568055 h 5560143"/>
              <a:gd name="connsiteX5" fmla="*/ 0 w 6045926"/>
              <a:gd name="connsiteY5" fmla="*/ 0 h 5560143"/>
              <a:gd name="connsiteX6" fmla="*/ 3673929 w 6045926"/>
              <a:gd name="connsiteY6" fmla="*/ 0 h 5560143"/>
              <a:gd name="connsiteX7" fmla="*/ 3962398 w 6045926"/>
              <a:gd name="connsiteY7" fmla="*/ 0 h 5560143"/>
              <a:gd name="connsiteX8" fmla="*/ 6045926 w 6045926"/>
              <a:gd name="connsiteY8" fmla="*/ 91440 h 5560143"/>
              <a:gd name="connsiteX0" fmla="*/ 5954486 w 5954486"/>
              <a:gd name="connsiteY0" fmla="*/ 1992088 h 5560143"/>
              <a:gd name="connsiteX1" fmla="*/ 5954486 w 5954486"/>
              <a:gd name="connsiteY1" fmla="*/ 2556729 h 5560143"/>
              <a:gd name="connsiteX2" fmla="*/ 5954486 w 5954486"/>
              <a:gd name="connsiteY2" fmla="*/ 5560143 h 5560143"/>
              <a:gd name="connsiteX3" fmla="*/ 1992088 w 5954486"/>
              <a:gd name="connsiteY3" fmla="*/ 5560143 h 5560143"/>
              <a:gd name="connsiteX4" fmla="*/ 0 w 5954486"/>
              <a:gd name="connsiteY4" fmla="*/ 3568055 h 5560143"/>
              <a:gd name="connsiteX5" fmla="*/ 0 w 5954486"/>
              <a:gd name="connsiteY5" fmla="*/ 0 h 5560143"/>
              <a:gd name="connsiteX6" fmla="*/ 3673929 w 5954486"/>
              <a:gd name="connsiteY6" fmla="*/ 0 h 5560143"/>
              <a:gd name="connsiteX7" fmla="*/ 3962398 w 5954486"/>
              <a:gd name="connsiteY7" fmla="*/ 0 h 5560143"/>
              <a:gd name="connsiteX0" fmla="*/ 5954486 w 5954486"/>
              <a:gd name="connsiteY0" fmla="*/ 1995898 h 5563953"/>
              <a:gd name="connsiteX1" fmla="*/ 5954486 w 5954486"/>
              <a:gd name="connsiteY1" fmla="*/ 2560539 h 5563953"/>
              <a:gd name="connsiteX2" fmla="*/ 5954486 w 5954486"/>
              <a:gd name="connsiteY2" fmla="*/ 5563953 h 5563953"/>
              <a:gd name="connsiteX3" fmla="*/ 1992088 w 5954486"/>
              <a:gd name="connsiteY3" fmla="*/ 5563953 h 5563953"/>
              <a:gd name="connsiteX4" fmla="*/ 0 w 5954486"/>
              <a:gd name="connsiteY4" fmla="*/ 3571865 h 5563953"/>
              <a:gd name="connsiteX5" fmla="*/ 0 w 5954486"/>
              <a:gd name="connsiteY5" fmla="*/ 3810 h 5563953"/>
              <a:gd name="connsiteX6" fmla="*/ 3673929 w 5954486"/>
              <a:gd name="connsiteY6" fmla="*/ 3810 h 5563953"/>
              <a:gd name="connsiteX7" fmla="*/ 3962398 w 5954486"/>
              <a:gd name="connsiteY7" fmla="*/ 3810 h 5563953"/>
              <a:gd name="connsiteX8" fmla="*/ 3919946 w 5954486"/>
              <a:gd name="connsiteY8" fmla="*/ 0 h 5563953"/>
              <a:gd name="connsiteX0" fmla="*/ 5954486 w 5954486"/>
              <a:gd name="connsiteY0" fmla="*/ 1992088 h 5560143"/>
              <a:gd name="connsiteX1" fmla="*/ 5954486 w 5954486"/>
              <a:gd name="connsiteY1" fmla="*/ 2556729 h 5560143"/>
              <a:gd name="connsiteX2" fmla="*/ 5954486 w 5954486"/>
              <a:gd name="connsiteY2" fmla="*/ 5560143 h 5560143"/>
              <a:gd name="connsiteX3" fmla="*/ 1992088 w 5954486"/>
              <a:gd name="connsiteY3" fmla="*/ 5560143 h 5560143"/>
              <a:gd name="connsiteX4" fmla="*/ 0 w 5954486"/>
              <a:gd name="connsiteY4" fmla="*/ 3568055 h 5560143"/>
              <a:gd name="connsiteX5" fmla="*/ 0 w 5954486"/>
              <a:gd name="connsiteY5" fmla="*/ 0 h 5560143"/>
              <a:gd name="connsiteX6" fmla="*/ 3673929 w 5954486"/>
              <a:gd name="connsiteY6" fmla="*/ 0 h 5560143"/>
              <a:gd name="connsiteX7" fmla="*/ 3962398 w 5954486"/>
              <a:gd name="connsiteY7" fmla="*/ 0 h 5560143"/>
              <a:gd name="connsiteX0" fmla="*/ 5954486 w 5954486"/>
              <a:gd name="connsiteY0" fmla="*/ 1992088 h 5560143"/>
              <a:gd name="connsiteX1" fmla="*/ 5954486 w 5954486"/>
              <a:gd name="connsiteY1" fmla="*/ 2556729 h 5560143"/>
              <a:gd name="connsiteX2" fmla="*/ 5954486 w 5954486"/>
              <a:gd name="connsiteY2" fmla="*/ 5560143 h 5560143"/>
              <a:gd name="connsiteX3" fmla="*/ 1992088 w 5954486"/>
              <a:gd name="connsiteY3" fmla="*/ 5560143 h 5560143"/>
              <a:gd name="connsiteX4" fmla="*/ 0 w 5954486"/>
              <a:gd name="connsiteY4" fmla="*/ 3568055 h 5560143"/>
              <a:gd name="connsiteX5" fmla="*/ 0 w 5954486"/>
              <a:gd name="connsiteY5" fmla="*/ 0 h 5560143"/>
              <a:gd name="connsiteX6" fmla="*/ 3673929 w 5954486"/>
              <a:gd name="connsiteY6" fmla="*/ 0 h 5560143"/>
              <a:gd name="connsiteX0" fmla="*/ 5954486 w 5954486"/>
              <a:gd name="connsiteY0" fmla="*/ 1992088 h 5560143"/>
              <a:gd name="connsiteX1" fmla="*/ 5954486 w 5954486"/>
              <a:gd name="connsiteY1" fmla="*/ 2556729 h 5560143"/>
              <a:gd name="connsiteX2" fmla="*/ 5954486 w 5954486"/>
              <a:gd name="connsiteY2" fmla="*/ 5560143 h 5560143"/>
              <a:gd name="connsiteX3" fmla="*/ 1992088 w 5954486"/>
              <a:gd name="connsiteY3" fmla="*/ 5560143 h 5560143"/>
              <a:gd name="connsiteX4" fmla="*/ 0 w 5954486"/>
              <a:gd name="connsiteY4" fmla="*/ 3568055 h 5560143"/>
              <a:gd name="connsiteX5" fmla="*/ 0 w 5954486"/>
              <a:gd name="connsiteY5" fmla="*/ 0 h 5560143"/>
              <a:gd name="connsiteX0" fmla="*/ 5954486 w 5954486"/>
              <a:gd name="connsiteY0" fmla="*/ 2556729 h 5560143"/>
              <a:gd name="connsiteX1" fmla="*/ 5954486 w 5954486"/>
              <a:gd name="connsiteY1" fmla="*/ 5560143 h 5560143"/>
              <a:gd name="connsiteX2" fmla="*/ 1992088 w 5954486"/>
              <a:gd name="connsiteY2" fmla="*/ 5560143 h 5560143"/>
              <a:gd name="connsiteX3" fmla="*/ 0 w 5954486"/>
              <a:gd name="connsiteY3" fmla="*/ 3568055 h 5560143"/>
              <a:gd name="connsiteX4" fmla="*/ 0 w 5954486"/>
              <a:gd name="connsiteY4" fmla="*/ 0 h 5560143"/>
              <a:gd name="connsiteX0" fmla="*/ 5954486 w 5954486"/>
              <a:gd name="connsiteY0" fmla="*/ 5560143 h 5560143"/>
              <a:gd name="connsiteX1" fmla="*/ 1992088 w 5954486"/>
              <a:gd name="connsiteY1" fmla="*/ 5560143 h 5560143"/>
              <a:gd name="connsiteX2" fmla="*/ 0 w 5954486"/>
              <a:gd name="connsiteY2" fmla="*/ 3568055 h 5560143"/>
              <a:gd name="connsiteX3" fmla="*/ 0 w 5954486"/>
              <a:gd name="connsiteY3" fmla="*/ 0 h 5560143"/>
            </a:gdLst>
            <a:ahLst/>
            <a:cxnLst>
              <a:cxn ang="0">
                <a:pos x="connsiteX0" y="connsiteY0"/>
              </a:cxn>
              <a:cxn ang="0">
                <a:pos x="connsiteX1" y="connsiteY1"/>
              </a:cxn>
              <a:cxn ang="0">
                <a:pos x="connsiteX2" y="connsiteY2"/>
              </a:cxn>
              <a:cxn ang="0">
                <a:pos x="connsiteX3" y="connsiteY3"/>
              </a:cxn>
            </a:cxnLst>
            <a:rect l="l" t="t" r="r" b="b"/>
            <a:pathLst>
              <a:path w="5954486" h="5560143">
                <a:moveTo>
                  <a:pt x="5954486" y="5560143"/>
                </a:moveTo>
                <a:lnTo>
                  <a:pt x="1992088" y="5560143"/>
                </a:lnTo>
                <a:cubicBezTo>
                  <a:pt x="891888" y="5560143"/>
                  <a:pt x="0" y="4668255"/>
                  <a:pt x="0" y="3568055"/>
                </a:cubicBezTo>
                <a:lnTo>
                  <a:pt x="0" y="0"/>
                </a:lnTo>
              </a:path>
            </a:pathLst>
          </a:custGeom>
          <a:noFill/>
          <a:ln w="31750" cap="rnd">
            <a:solidFill>
              <a:schemeClr val="tx1"/>
            </a:solidFill>
            <a:headEnd type="oval"/>
            <a:tailEnd type="oval" w="lg" len="lg"/>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2000" b="0" i="0" u="none" strike="noStrike" kern="1200" cap="none" spc="0" normalizeH="0" baseline="0" noProof="0">
              <a:ln>
                <a:noFill/>
              </a:ln>
              <a:solidFill>
                <a:prstClr val="white"/>
              </a:solidFill>
              <a:effectLst/>
              <a:uLnTx/>
              <a:uFillTx/>
              <a:latin typeface="Tenorite" panose="00000500000000000000" pitchFamily="2" charset="0"/>
              <a:cs typeface="Segoe UI Light" panose="020B0502040204020203" pitchFamily="34" charset="0"/>
            </a:endParaRPr>
          </a:p>
        </p:txBody>
      </p:sp>
    </p:spTree>
    <p:extLst>
      <p:ext uri="{BB962C8B-B14F-4D97-AF65-F5344CB8AC3E}">
        <p14:creationId xmlns:p14="http://schemas.microsoft.com/office/powerpoint/2010/main" val="31064594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C0CB9BEB-DEAF-E855-DA05-F7242C65695A}"/>
              </a:ext>
            </a:extLst>
          </p:cNvPr>
          <p:cNvSpPr/>
          <p:nvPr/>
        </p:nvSpPr>
        <p:spPr>
          <a:xfrm>
            <a:off x="3101556" y="1434917"/>
            <a:ext cx="2654352" cy="1477328"/>
          </a:xfrm>
          <a:prstGeom prst="roundRect">
            <a:avLst/>
          </a:prstGeom>
          <a:solidFill>
            <a:srgbClr val="FFC000">
              <a:alpha val="20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Tenorite" panose="00000500000000000000" pitchFamily="2" charset="0"/>
            </a:endParaRPr>
          </a:p>
        </p:txBody>
      </p:sp>
      <p:sp>
        <p:nvSpPr>
          <p:cNvPr id="2" name="Title 1">
            <a:extLst>
              <a:ext uri="{FF2B5EF4-FFF2-40B4-BE49-F238E27FC236}">
                <a16:creationId xmlns:a16="http://schemas.microsoft.com/office/drawing/2014/main" id="{D88F8B6A-EBD9-4144-9364-92ED5520038E}"/>
              </a:ext>
            </a:extLst>
          </p:cNvPr>
          <p:cNvSpPr>
            <a:spLocks noGrp="1"/>
          </p:cNvSpPr>
          <p:nvPr>
            <p:ph type="title"/>
          </p:nvPr>
        </p:nvSpPr>
        <p:spPr>
          <a:xfrm>
            <a:off x="838200" y="-1"/>
            <a:ext cx="10515600" cy="1105949"/>
          </a:xfrm>
        </p:spPr>
        <p:txBody>
          <a:bodyPr/>
          <a:lstStyle/>
          <a:p>
            <a:r>
              <a:rPr lang="en-CA" dirty="0"/>
              <a:t>Anticoagulation Framework</a:t>
            </a:r>
          </a:p>
        </p:txBody>
      </p:sp>
      <p:graphicFrame>
        <p:nvGraphicFramePr>
          <p:cNvPr id="4" name="Diagram 3">
            <a:extLst>
              <a:ext uri="{FF2B5EF4-FFF2-40B4-BE49-F238E27FC236}">
                <a16:creationId xmlns:a16="http://schemas.microsoft.com/office/drawing/2014/main" id="{420BBC47-03D7-444E-9784-C0AC8784EE89}"/>
              </a:ext>
            </a:extLst>
          </p:cNvPr>
          <p:cNvGraphicFramePr/>
          <p:nvPr/>
        </p:nvGraphicFramePr>
        <p:xfrm>
          <a:off x="1123901" y="1172720"/>
          <a:ext cx="1016469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0AB1FE1D-23FC-7472-7EF1-DC5F24ADC8E4}"/>
              </a:ext>
            </a:extLst>
          </p:cNvPr>
          <p:cNvSpPr txBox="1"/>
          <p:nvPr/>
        </p:nvSpPr>
        <p:spPr>
          <a:xfrm>
            <a:off x="9269055" y="6317187"/>
            <a:ext cx="2983080" cy="33855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600" b="0" i="0" u="none" strike="noStrike" kern="1200" cap="none" spc="0" normalizeH="0" baseline="0" noProof="0" dirty="0">
                <a:ln>
                  <a:noFill/>
                </a:ln>
                <a:solidFill>
                  <a:prstClr val="black"/>
                </a:solidFill>
                <a:effectLst/>
                <a:uLnTx/>
                <a:uFillTx/>
                <a:cs typeface="Segoe UI" panose="020B0502040204020203" pitchFamily="34" charset="0"/>
              </a:rPr>
              <a:t>Up to 50% of events</a:t>
            </a:r>
          </a:p>
        </p:txBody>
      </p:sp>
      <p:sp>
        <p:nvSpPr>
          <p:cNvPr id="5" name="Freeform: Shape 4">
            <a:extLst>
              <a:ext uri="{FF2B5EF4-FFF2-40B4-BE49-F238E27FC236}">
                <a16:creationId xmlns:a16="http://schemas.microsoft.com/office/drawing/2014/main" id="{464D48B1-5F58-F359-11AA-9FBC4477D15F}"/>
              </a:ext>
            </a:extLst>
          </p:cNvPr>
          <p:cNvSpPr/>
          <p:nvPr/>
        </p:nvSpPr>
        <p:spPr>
          <a:xfrm rot="5400000" flipH="1">
            <a:off x="9114768" y="6083074"/>
            <a:ext cx="391165" cy="436964"/>
          </a:xfrm>
          <a:custGeom>
            <a:avLst/>
            <a:gdLst>
              <a:gd name="connsiteX0" fmla="*/ 0 w 5954486"/>
              <a:gd name="connsiteY0" fmla="*/ 0 h 5560143"/>
              <a:gd name="connsiteX1" fmla="*/ 3673929 w 5954486"/>
              <a:gd name="connsiteY1" fmla="*/ 0 h 5560143"/>
              <a:gd name="connsiteX2" fmla="*/ 3962398 w 5954486"/>
              <a:gd name="connsiteY2" fmla="*/ 0 h 5560143"/>
              <a:gd name="connsiteX3" fmla="*/ 5954486 w 5954486"/>
              <a:gd name="connsiteY3" fmla="*/ 0 h 5560143"/>
              <a:gd name="connsiteX4" fmla="*/ 5954486 w 5954486"/>
              <a:gd name="connsiteY4" fmla="*/ 1992088 h 5560143"/>
              <a:gd name="connsiteX5" fmla="*/ 5954486 w 5954486"/>
              <a:gd name="connsiteY5" fmla="*/ 2556729 h 5560143"/>
              <a:gd name="connsiteX6" fmla="*/ 5954486 w 5954486"/>
              <a:gd name="connsiteY6" fmla="*/ 5560143 h 5560143"/>
              <a:gd name="connsiteX7" fmla="*/ 1992088 w 5954486"/>
              <a:gd name="connsiteY7" fmla="*/ 5560143 h 5560143"/>
              <a:gd name="connsiteX8" fmla="*/ 0 w 5954486"/>
              <a:gd name="connsiteY8" fmla="*/ 3568055 h 5560143"/>
              <a:gd name="connsiteX0" fmla="*/ 5954486 w 6045926"/>
              <a:gd name="connsiteY0" fmla="*/ 0 h 5560143"/>
              <a:gd name="connsiteX1" fmla="*/ 5954486 w 6045926"/>
              <a:gd name="connsiteY1" fmla="*/ 1992088 h 5560143"/>
              <a:gd name="connsiteX2" fmla="*/ 5954486 w 6045926"/>
              <a:gd name="connsiteY2" fmla="*/ 2556729 h 5560143"/>
              <a:gd name="connsiteX3" fmla="*/ 5954486 w 6045926"/>
              <a:gd name="connsiteY3" fmla="*/ 5560143 h 5560143"/>
              <a:gd name="connsiteX4" fmla="*/ 1992088 w 6045926"/>
              <a:gd name="connsiteY4" fmla="*/ 5560143 h 5560143"/>
              <a:gd name="connsiteX5" fmla="*/ 0 w 6045926"/>
              <a:gd name="connsiteY5" fmla="*/ 3568055 h 5560143"/>
              <a:gd name="connsiteX6" fmla="*/ 0 w 6045926"/>
              <a:gd name="connsiteY6" fmla="*/ 0 h 5560143"/>
              <a:gd name="connsiteX7" fmla="*/ 3673929 w 6045926"/>
              <a:gd name="connsiteY7" fmla="*/ 0 h 5560143"/>
              <a:gd name="connsiteX8" fmla="*/ 3962398 w 6045926"/>
              <a:gd name="connsiteY8" fmla="*/ 0 h 5560143"/>
              <a:gd name="connsiteX9" fmla="*/ 6045926 w 6045926"/>
              <a:gd name="connsiteY9" fmla="*/ 91440 h 5560143"/>
              <a:gd name="connsiteX0" fmla="*/ 5954486 w 6045926"/>
              <a:gd name="connsiteY0" fmla="*/ 1992088 h 5560143"/>
              <a:gd name="connsiteX1" fmla="*/ 5954486 w 6045926"/>
              <a:gd name="connsiteY1" fmla="*/ 2556729 h 5560143"/>
              <a:gd name="connsiteX2" fmla="*/ 5954486 w 6045926"/>
              <a:gd name="connsiteY2" fmla="*/ 5560143 h 5560143"/>
              <a:gd name="connsiteX3" fmla="*/ 1992088 w 6045926"/>
              <a:gd name="connsiteY3" fmla="*/ 5560143 h 5560143"/>
              <a:gd name="connsiteX4" fmla="*/ 0 w 6045926"/>
              <a:gd name="connsiteY4" fmla="*/ 3568055 h 5560143"/>
              <a:gd name="connsiteX5" fmla="*/ 0 w 6045926"/>
              <a:gd name="connsiteY5" fmla="*/ 0 h 5560143"/>
              <a:gd name="connsiteX6" fmla="*/ 3673929 w 6045926"/>
              <a:gd name="connsiteY6" fmla="*/ 0 h 5560143"/>
              <a:gd name="connsiteX7" fmla="*/ 3962398 w 6045926"/>
              <a:gd name="connsiteY7" fmla="*/ 0 h 5560143"/>
              <a:gd name="connsiteX8" fmla="*/ 6045926 w 6045926"/>
              <a:gd name="connsiteY8" fmla="*/ 91440 h 5560143"/>
              <a:gd name="connsiteX0" fmla="*/ 5954486 w 5954486"/>
              <a:gd name="connsiteY0" fmla="*/ 1992088 h 5560143"/>
              <a:gd name="connsiteX1" fmla="*/ 5954486 w 5954486"/>
              <a:gd name="connsiteY1" fmla="*/ 2556729 h 5560143"/>
              <a:gd name="connsiteX2" fmla="*/ 5954486 w 5954486"/>
              <a:gd name="connsiteY2" fmla="*/ 5560143 h 5560143"/>
              <a:gd name="connsiteX3" fmla="*/ 1992088 w 5954486"/>
              <a:gd name="connsiteY3" fmla="*/ 5560143 h 5560143"/>
              <a:gd name="connsiteX4" fmla="*/ 0 w 5954486"/>
              <a:gd name="connsiteY4" fmla="*/ 3568055 h 5560143"/>
              <a:gd name="connsiteX5" fmla="*/ 0 w 5954486"/>
              <a:gd name="connsiteY5" fmla="*/ 0 h 5560143"/>
              <a:gd name="connsiteX6" fmla="*/ 3673929 w 5954486"/>
              <a:gd name="connsiteY6" fmla="*/ 0 h 5560143"/>
              <a:gd name="connsiteX7" fmla="*/ 3962398 w 5954486"/>
              <a:gd name="connsiteY7" fmla="*/ 0 h 5560143"/>
              <a:gd name="connsiteX0" fmla="*/ 5954486 w 5954486"/>
              <a:gd name="connsiteY0" fmla="*/ 1995898 h 5563953"/>
              <a:gd name="connsiteX1" fmla="*/ 5954486 w 5954486"/>
              <a:gd name="connsiteY1" fmla="*/ 2560539 h 5563953"/>
              <a:gd name="connsiteX2" fmla="*/ 5954486 w 5954486"/>
              <a:gd name="connsiteY2" fmla="*/ 5563953 h 5563953"/>
              <a:gd name="connsiteX3" fmla="*/ 1992088 w 5954486"/>
              <a:gd name="connsiteY3" fmla="*/ 5563953 h 5563953"/>
              <a:gd name="connsiteX4" fmla="*/ 0 w 5954486"/>
              <a:gd name="connsiteY4" fmla="*/ 3571865 h 5563953"/>
              <a:gd name="connsiteX5" fmla="*/ 0 w 5954486"/>
              <a:gd name="connsiteY5" fmla="*/ 3810 h 5563953"/>
              <a:gd name="connsiteX6" fmla="*/ 3673929 w 5954486"/>
              <a:gd name="connsiteY6" fmla="*/ 3810 h 5563953"/>
              <a:gd name="connsiteX7" fmla="*/ 3962398 w 5954486"/>
              <a:gd name="connsiteY7" fmla="*/ 3810 h 5563953"/>
              <a:gd name="connsiteX8" fmla="*/ 3919946 w 5954486"/>
              <a:gd name="connsiteY8" fmla="*/ 0 h 5563953"/>
              <a:gd name="connsiteX0" fmla="*/ 5954486 w 5954486"/>
              <a:gd name="connsiteY0" fmla="*/ 1992088 h 5560143"/>
              <a:gd name="connsiteX1" fmla="*/ 5954486 w 5954486"/>
              <a:gd name="connsiteY1" fmla="*/ 2556729 h 5560143"/>
              <a:gd name="connsiteX2" fmla="*/ 5954486 w 5954486"/>
              <a:gd name="connsiteY2" fmla="*/ 5560143 h 5560143"/>
              <a:gd name="connsiteX3" fmla="*/ 1992088 w 5954486"/>
              <a:gd name="connsiteY3" fmla="*/ 5560143 h 5560143"/>
              <a:gd name="connsiteX4" fmla="*/ 0 w 5954486"/>
              <a:gd name="connsiteY4" fmla="*/ 3568055 h 5560143"/>
              <a:gd name="connsiteX5" fmla="*/ 0 w 5954486"/>
              <a:gd name="connsiteY5" fmla="*/ 0 h 5560143"/>
              <a:gd name="connsiteX6" fmla="*/ 3673929 w 5954486"/>
              <a:gd name="connsiteY6" fmla="*/ 0 h 5560143"/>
              <a:gd name="connsiteX7" fmla="*/ 3962398 w 5954486"/>
              <a:gd name="connsiteY7" fmla="*/ 0 h 5560143"/>
              <a:gd name="connsiteX0" fmla="*/ 5954486 w 5954486"/>
              <a:gd name="connsiteY0" fmla="*/ 1992088 h 5560143"/>
              <a:gd name="connsiteX1" fmla="*/ 5954486 w 5954486"/>
              <a:gd name="connsiteY1" fmla="*/ 2556729 h 5560143"/>
              <a:gd name="connsiteX2" fmla="*/ 5954486 w 5954486"/>
              <a:gd name="connsiteY2" fmla="*/ 5560143 h 5560143"/>
              <a:gd name="connsiteX3" fmla="*/ 1992088 w 5954486"/>
              <a:gd name="connsiteY3" fmla="*/ 5560143 h 5560143"/>
              <a:gd name="connsiteX4" fmla="*/ 0 w 5954486"/>
              <a:gd name="connsiteY4" fmla="*/ 3568055 h 5560143"/>
              <a:gd name="connsiteX5" fmla="*/ 0 w 5954486"/>
              <a:gd name="connsiteY5" fmla="*/ 0 h 5560143"/>
              <a:gd name="connsiteX6" fmla="*/ 3673929 w 5954486"/>
              <a:gd name="connsiteY6" fmla="*/ 0 h 5560143"/>
              <a:gd name="connsiteX0" fmla="*/ 5954486 w 5954486"/>
              <a:gd name="connsiteY0" fmla="*/ 1992088 h 5560143"/>
              <a:gd name="connsiteX1" fmla="*/ 5954486 w 5954486"/>
              <a:gd name="connsiteY1" fmla="*/ 2556729 h 5560143"/>
              <a:gd name="connsiteX2" fmla="*/ 5954486 w 5954486"/>
              <a:gd name="connsiteY2" fmla="*/ 5560143 h 5560143"/>
              <a:gd name="connsiteX3" fmla="*/ 1992088 w 5954486"/>
              <a:gd name="connsiteY3" fmla="*/ 5560143 h 5560143"/>
              <a:gd name="connsiteX4" fmla="*/ 0 w 5954486"/>
              <a:gd name="connsiteY4" fmla="*/ 3568055 h 5560143"/>
              <a:gd name="connsiteX5" fmla="*/ 0 w 5954486"/>
              <a:gd name="connsiteY5" fmla="*/ 0 h 5560143"/>
              <a:gd name="connsiteX0" fmla="*/ 5954486 w 5954486"/>
              <a:gd name="connsiteY0" fmla="*/ 2556729 h 5560143"/>
              <a:gd name="connsiteX1" fmla="*/ 5954486 w 5954486"/>
              <a:gd name="connsiteY1" fmla="*/ 5560143 h 5560143"/>
              <a:gd name="connsiteX2" fmla="*/ 1992088 w 5954486"/>
              <a:gd name="connsiteY2" fmla="*/ 5560143 h 5560143"/>
              <a:gd name="connsiteX3" fmla="*/ 0 w 5954486"/>
              <a:gd name="connsiteY3" fmla="*/ 3568055 h 5560143"/>
              <a:gd name="connsiteX4" fmla="*/ 0 w 5954486"/>
              <a:gd name="connsiteY4" fmla="*/ 0 h 5560143"/>
              <a:gd name="connsiteX0" fmla="*/ 5954486 w 5954486"/>
              <a:gd name="connsiteY0" fmla="*/ 5560143 h 5560143"/>
              <a:gd name="connsiteX1" fmla="*/ 1992088 w 5954486"/>
              <a:gd name="connsiteY1" fmla="*/ 5560143 h 5560143"/>
              <a:gd name="connsiteX2" fmla="*/ 0 w 5954486"/>
              <a:gd name="connsiteY2" fmla="*/ 3568055 h 5560143"/>
              <a:gd name="connsiteX3" fmla="*/ 0 w 5954486"/>
              <a:gd name="connsiteY3" fmla="*/ 0 h 5560143"/>
            </a:gdLst>
            <a:ahLst/>
            <a:cxnLst>
              <a:cxn ang="0">
                <a:pos x="connsiteX0" y="connsiteY0"/>
              </a:cxn>
              <a:cxn ang="0">
                <a:pos x="connsiteX1" y="connsiteY1"/>
              </a:cxn>
              <a:cxn ang="0">
                <a:pos x="connsiteX2" y="connsiteY2"/>
              </a:cxn>
              <a:cxn ang="0">
                <a:pos x="connsiteX3" y="connsiteY3"/>
              </a:cxn>
            </a:cxnLst>
            <a:rect l="l" t="t" r="r" b="b"/>
            <a:pathLst>
              <a:path w="5954486" h="5560143">
                <a:moveTo>
                  <a:pt x="5954486" y="5560143"/>
                </a:moveTo>
                <a:lnTo>
                  <a:pt x="1992088" y="5560143"/>
                </a:lnTo>
                <a:cubicBezTo>
                  <a:pt x="891888" y="5560143"/>
                  <a:pt x="0" y="4668255"/>
                  <a:pt x="0" y="3568055"/>
                </a:cubicBezTo>
                <a:lnTo>
                  <a:pt x="0" y="0"/>
                </a:lnTo>
              </a:path>
            </a:pathLst>
          </a:custGeom>
          <a:noFill/>
          <a:ln w="31750" cap="rnd">
            <a:solidFill>
              <a:schemeClr val="tx1"/>
            </a:solidFill>
            <a:headEnd type="oval"/>
            <a:tailEnd type="oval" w="lg" len="lg"/>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2000" b="0" i="0" u="none" strike="noStrike" kern="1200" cap="none" spc="0" normalizeH="0" baseline="0" noProof="0">
              <a:ln>
                <a:noFill/>
              </a:ln>
              <a:solidFill>
                <a:prstClr val="white"/>
              </a:solidFill>
              <a:effectLst/>
              <a:uLnTx/>
              <a:uFillTx/>
              <a:latin typeface="Tenorite" panose="00000500000000000000" pitchFamily="2" charset="0"/>
              <a:cs typeface="Segoe UI Light" panose="020B0502040204020203" pitchFamily="34" charset="0"/>
            </a:endParaRPr>
          </a:p>
        </p:txBody>
      </p:sp>
      <p:sp>
        <p:nvSpPr>
          <p:cNvPr id="6" name="Rectangle: Rounded Corners 5">
            <a:extLst>
              <a:ext uri="{FF2B5EF4-FFF2-40B4-BE49-F238E27FC236}">
                <a16:creationId xmlns:a16="http://schemas.microsoft.com/office/drawing/2014/main" id="{4A2429ED-20AF-B0F0-96CF-78E35064DE5C}"/>
              </a:ext>
            </a:extLst>
          </p:cNvPr>
          <p:cNvSpPr/>
          <p:nvPr/>
        </p:nvSpPr>
        <p:spPr>
          <a:xfrm>
            <a:off x="9615305" y="6267741"/>
            <a:ext cx="2290581" cy="436965"/>
          </a:xfrm>
          <a:prstGeom prst="roundRect">
            <a:avLst/>
          </a:prstGeom>
          <a:solidFill>
            <a:srgbClr val="FFC000">
              <a:alpha val="20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Tenorite" panose="00000500000000000000" pitchFamily="2" charset="0"/>
            </a:endParaRPr>
          </a:p>
        </p:txBody>
      </p:sp>
      <p:sp>
        <p:nvSpPr>
          <p:cNvPr id="7" name="TextBox 6">
            <a:extLst>
              <a:ext uri="{FF2B5EF4-FFF2-40B4-BE49-F238E27FC236}">
                <a16:creationId xmlns:a16="http://schemas.microsoft.com/office/drawing/2014/main" id="{BBE11735-2BC0-B96A-CB42-7307147B6D10}"/>
              </a:ext>
            </a:extLst>
          </p:cNvPr>
          <p:cNvSpPr txBox="1"/>
          <p:nvPr/>
        </p:nvSpPr>
        <p:spPr>
          <a:xfrm>
            <a:off x="3113034" y="1458757"/>
            <a:ext cx="2642874" cy="147732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a:solidFill>
                  <a:prstClr val="black"/>
                </a:solidFill>
                <a:cs typeface="Segoe UI" panose="020B0502040204020203" pitchFamily="34" charset="0"/>
              </a:rPr>
              <a:t>Determines risk of recurrence off anticoagulation and informs ongoing treatment</a:t>
            </a:r>
            <a:endParaRPr kumimoji="0" lang="en-CA" sz="1800" b="0" i="0" u="none" strike="noStrike" kern="1200" cap="none" spc="0" normalizeH="0" baseline="0" noProof="0">
              <a:ln>
                <a:noFill/>
              </a:ln>
              <a:solidFill>
                <a:prstClr val="black"/>
              </a:solidFill>
              <a:effectLst/>
              <a:uLnTx/>
              <a:uFillTx/>
              <a:cs typeface="Segoe UI" panose="020B0502040204020203" pitchFamily="34" charset="0"/>
            </a:endParaRPr>
          </a:p>
        </p:txBody>
      </p:sp>
      <p:sp>
        <p:nvSpPr>
          <p:cNvPr id="8" name="Freeform: Shape 7">
            <a:extLst>
              <a:ext uri="{FF2B5EF4-FFF2-40B4-BE49-F238E27FC236}">
                <a16:creationId xmlns:a16="http://schemas.microsoft.com/office/drawing/2014/main" id="{F339CF7D-F560-3AD2-E7BC-F35DB1C484C9}"/>
              </a:ext>
            </a:extLst>
          </p:cNvPr>
          <p:cNvSpPr/>
          <p:nvPr/>
        </p:nvSpPr>
        <p:spPr>
          <a:xfrm flipH="1" flipV="1">
            <a:off x="5704267" y="2697747"/>
            <a:ext cx="501979" cy="436964"/>
          </a:xfrm>
          <a:custGeom>
            <a:avLst/>
            <a:gdLst>
              <a:gd name="connsiteX0" fmla="*/ 0 w 5954486"/>
              <a:gd name="connsiteY0" fmla="*/ 0 h 5560143"/>
              <a:gd name="connsiteX1" fmla="*/ 3673929 w 5954486"/>
              <a:gd name="connsiteY1" fmla="*/ 0 h 5560143"/>
              <a:gd name="connsiteX2" fmla="*/ 3962398 w 5954486"/>
              <a:gd name="connsiteY2" fmla="*/ 0 h 5560143"/>
              <a:gd name="connsiteX3" fmla="*/ 5954486 w 5954486"/>
              <a:gd name="connsiteY3" fmla="*/ 0 h 5560143"/>
              <a:gd name="connsiteX4" fmla="*/ 5954486 w 5954486"/>
              <a:gd name="connsiteY4" fmla="*/ 1992088 h 5560143"/>
              <a:gd name="connsiteX5" fmla="*/ 5954486 w 5954486"/>
              <a:gd name="connsiteY5" fmla="*/ 2556729 h 5560143"/>
              <a:gd name="connsiteX6" fmla="*/ 5954486 w 5954486"/>
              <a:gd name="connsiteY6" fmla="*/ 5560143 h 5560143"/>
              <a:gd name="connsiteX7" fmla="*/ 1992088 w 5954486"/>
              <a:gd name="connsiteY7" fmla="*/ 5560143 h 5560143"/>
              <a:gd name="connsiteX8" fmla="*/ 0 w 5954486"/>
              <a:gd name="connsiteY8" fmla="*/ 3568055 h 5560143"/>
              <a:gd name="connsiteX0" fmla="*/ 5954486 w 6045926"/>
              <a:gd name="connsiteY0" fmla="*/ 0 h 5560143"/>
              <a:gd name="connsiteX1" fmla="*/ 5954486 w 6045926"/>
              <a:gd name="connsiteY1" fmla="*/ 1992088 h 5560143"/>
              <a:gd name="connsiteX2" fmla="*/ 5954486 w 6045926"/>
              <a:gd name="connsiteY2" fmla="*/ 2556729 h 5560143"/>
              <a:gd name="connsiteX3" fmla="*/ 5954486 w 6045926"/>
              <a:gd name="connsiteY3" fmla="*/ 5560143 h 5560143"/>
              <a:gd name="connsiteX4" fmla="*/ 1992088 w 6045926"/>
              <a:gd name="connsiteY4" fmla="*/ 5560143 h 5560143"/>
              <a:gd name="connsiteX5" fmla="*/ 0 w 6045926"/>
              <a:gd name="connsiteY5" fmla="*/ 3568055 h 5560143"/>
              <a:gd name="connsiteX6" fmla="*/ 0 w 6045926"/>
              <a:gd name="connsiteY6" fmla="*/ 0 h 5560143"/>
              <a:gd name="connsiteX7" fmla="*/ 3673929 w 6045926"/>
              <a:gd name="connsiteY7" fmla="*/ 0 h 5560143"/>
              <a:gd name="connsiteX8" fmla="*/ 3962398 w 6045926"/>
              <a:gd name="connsiteY8" fmla="*/ 0 h 5560143"/>
              <a:gd name="connsiteX9" fmla="*/ 6045926 w 6045926"/>
              <a:gd name="connsiteY9" fmla="*/ 91440 h 5560143"/>
              <a:gd name="connsiteX0" fmla="*/ 5954486 w 6045926"/>
              <a:gd name="connsiteY0" fmla="*/ 1992088 h 5560143"/>
              <a:gd name="connsiteX1" fmla="*/ 5954486 w 6045926"/>
              <a:gd name="connsiteY1" fmla="*/ 2556729 h 5560143"/>
              <a:gd name="connsiteX2" fmla="*/ 5954486 w 6045926"/>
              <a:gd name="connsiteY2" fmla="*/ 5560143 h 5560143"/>
              <a:gd name="connsiteX3" fmla="*/ 1992088 w 6045926"/>
              <a:gd name="connsiteY3" fmla="*/ 5560143 h 5560143"/>
              <a:gd name="connsiteX4" fmla="*/ 0 w 6045926"/>
              <a:gd name="connsiteY4" fmla="*/ 3568055 h 5560143"/>
              <a:gd name="connsiteX5" fmla="*/ 0 w 6045926"/>
              <a:gd name="connsiteY5" fmla="*/ 0 h 5560143"/>
              <a:gd name="connsiteX6" fmla="*/ 3673929 w 6045926"/>
              <a:gd name="connsiteY6" fmla="*/ 0 h 5560143"/>
              <a:gd name="connsiteX7" fmla="*/ 3962398 w 6045926"/>
              <a:gd name="connsiteY7" fmla="*/ 0 h 5560143"/>
              <a:gd name="connsiteX8" fmla="*/ 6045926 w 6045926"/>
              <a:gd name="connsiteY8" fmla="*/ 91440 h 5560143"/>
              <a:gd name="connsiteX0" fmla="*/ 5954486 w 5954486"/>
              <a:gd name="connsiteY0" fmla="*/ 1992088 h 5560143"/>
              <a:gd name="connsiteX1" fmla="*/ 5954486 w 5954486"/>
              <a:gd name="connsiteY1" fmla="*/ 2556729 h 5560143"/>
              <a:gd name="connsiteX2" fmla="*/ 5954486 w 5954486"/>
              <a:gd name="connsiteY2" fmla="*/ 5560143 h 5560143"/>
              <a:gd name="connsiteX3" fmla="*/ 1992088 w 5954486"/>
              <a:gd name="connsiteY3" fmla="*/ 5560143 h 5560143"/>
              <a:gd name="connsiteX4" fmla="*/ 0 w 5954486"/>
              <a:gd name="connsiteY4" fmla="*/ 3568055 h 5560143"/>
              <a:gd name="connsiteX5" fmla="*/ 0 w 5954486"/>
              <a:gd name="connsiteY5" fmla="*/ 0 h 5560143"/>
              <a:gd name="connsiteX6" fmla="*/ 3673929 w 5954486"/>
              <a:gd name="connsiteY6" fmla="*/ 0 h 5560143"/>
              <a:gd name="connsiteX7" fmla="*/ 3962398 w 5954486"/>
              <a:gd name="connsiteY7" fmla="*/ 0 h 5560143"/>
              <a:gd name="connsiteX0" fmla="*/ 5954486 w 5954486"/>
              <a:gd name="connsiteY0" fmla="*/ 1995898 h 5563953"/>
              <a:gd name="connsiteX1" fmla="*/ 5954486 w 5954486"/>
              <a:gd name="connsiteY1" fmla="*/ 2560539 h 5563953"/>
              <a:gd name="connsiteX2" fmla="*/ 5954486 w 5954486"/>
              <a:gd name="connsiteY2" fmla="*/ 5563953 h 5563953"/>
              <a:gd name="connsiteX3" fmla="*/ 1992088 w 5954486"/>
              <a:gd name="connsiteY3" fmla="*/ 5563953 h 5563953"/>
              <a:gd name="connsiteX4" fmla="*/ 0 w 5954486"/>
              <a:gd name="connsiteY4" fmla="*/ 3571865 h 5563953"/>
              <a:gd name="connsiteX5" fmla="*/ 0 w 5954486"/>
              <a:gd name="connsiteY5" fmla="*/ 3810 h 5563953"/>
              <a:gd name="connsiteX6" fmla="*/ 3673929 w 5954486"/>
              <a:gd name="connsiteY6" fmla="*/ 3810 h 5563953"/>
              <a:gd name="connsiteX7" fmla="*/ 3962398 w 5954486"/>
              <a:gd name="connsiteY7" fmla="*/ 3810 h 5563953"/>
              <a:gd name="connsiteX8" fmla="*/ 3919946 w 5954486"/>
              <a:gd name="connsiteY8" fmla="*/ 0 h 5563953"/>
              <a:gd name="connsiteX0" fmla="*/ 5954486 w 5954486"/>
              <a:gd name="connsiteY0" fmla="*/ 1992088 h 5560143"/>
              <a:gd name="connsiteX1" fmla="*/ 5954486 w 5954486"/>
              <a:gd name="connsiteY1" fmla="*/ 2556729 h 5560143"/>
              <a:gd name="connsiteX2" fmla="*/ 5954486 w 5954486"/>
              <a:gd name="connsiteY2" fmla="*/ 5560143 h 5560143"/>
              <a:gd name="connsiteX3" fmla="*/ 1992088 w 5954486"/>
              <a:gd name="connsiteY3" fmla="*/ 5560143 h 5560143"/>
              <a:gd name="connsiteX4" fmla="*/ 0 w 5954486"/>
              <a:gd name="connsiteY4" fmla="*/ 3568055 h 5560143"/>
              <a:gd name="connsiteX5" fmla="*/ 0 w 5954486"/>
              <a:gd name="connsiteY5" fmla="*/ 0 h 5560143"/>
              <a:gd name="connsiteX6" fmla="*/ 3673929 w 5954486"/>
              <a:gd name="connsiteY6" fmla="*/ 0 h 5560143"/>
              <a:gd name="connsiteX7" fmla="*/ 3962398 w 5954486"/>
              <a:gd name="connsiteY7" fmla="*/ 0 h 5560143"/>
              <a:gd name="connsiteX0" fmla="*/ 5954486 w 5954486"/>
              <a:gd name="connsiteY0" fmla="*/ 1992088 h 5560143"/>
              <a:gd name="connsiteX1" fmla="*/ 5954486 w 5954486"/>
              <a:gd name="connsiteY1" fmla="*/ 2556729 h 5560143"/>
              <a:gd name="connsiteX2" fmla="*/ 5954486 w 5954486"/>
              <a:gd name="connsiteY2" fmla="*/ 5560143 h 5560143"/>
              <a:gd name="connsiteX3" fmla="*/ 1992088 w 5954486"/>
              <a:gd name="connsiteY3" fmla="*/ 5560143 h 5560143"/>
              <a:gd name="connsiteX4" fmla="*/ 0 w 5954486"/>
              <a:gd name="connsiteY4" fmla="*/ 3568055 h 5560143"/>
              <a:gd name="connsiteX5" fmla="*/ 0 w 5954486"/>
              <a:gd name="connsiteY5" fmla="*/ 0 h 5560143"/>
              <a:gd name="connsiteX6" fmla="*/ 3673929 w 5954486"/>
              <a:gd name="connsiteY6" fmla="*/ 0 h 5560143"/>
              <a:gd name="connsiteX0" fmla="*/ 5954486 w 5954486"/>
              <a:gd name="connsiteY0" fmla="*/ 1992088 h 5560143"/>
              <a:gd name="connsiteX1" fmla="*/ 5954486 w 5954486"/>
              <a:gd name="connsiteY1" fmla="*/ 2556729 h 5560143"/>
              <a:gd name="connsiteX2" fmla="*/ 5954486 w 5954486"/>
              <a:gd name="connsiteY2" fmla="*/ 5560143 h 5560143"/>
              <a:gd name="connsiteX3" fmla="*/ 1992088 w 5954486"/>
              <a:gd name="connsiteY3" fmla="*/ 5560143 h 5560143"/>
              <a:gd name="connsiteX4" fmla="*/ 0 w 5954486"/>
              <a:gd name="connsiteY4" fmla="*/ 3568055 h 5560143"/>
              <a:gd name="connsiteX5" fmla="*/ 0 w 5954486"/>
              <a:gd name="connsiteY5" fmla="*/ 0 h 5560143"/>
              <a:gd name="connsiteX0" fmla="*/ 5954486 w 5954486"/>
              <a:gd name="connsiteY0" fmla="*/ 2556729 h 5560143"/>
              <a:gd name="connsiteX1" fmla="*/ 5954486 w 5954486"/>
              <a:gd name="connsiteY1" fmla="*/ 5560143 h 5560143"/>
              <a:gd name="connsiteX2" fmla="*/ 1992088 w 5954486"/>
              <a:gd name="connsiteY2" fmla="*/ 5560143 h 5560143"/>
              <a:gd name="connsiteX3" fmla="*/ 0 w 5954486"/>
              <a:gd name="connsiteY3" fmla="*/ 3568055 h 5560143"/>
              <a:gd name="connsiteX4" fmla="*/ 0 w 5954486"/>
              <a:gd name="connsiteY4" fmla="*/ 0 h 5560143"/>
              <a:gd name="connsiteX0" fmla="*/ 5954486 w 5954486"/>
              <a:gd name="connsiteY0" fmla="*/ 5560143 h 5560143"/>
              <a:gd name="connsiteX1" fmla="*/ 1992088 w 5954486"/>
              <a:gd name="connsiteY1" fmla="*/ 5560143 h 5560143"/>
              <a:gd name="connsiteX2" fmla="*/ 0 w 5954486"/>
              <a:gd name="connsiteY2" fmla="*/ 3568055 h 5560143"/>
              <a:gd name="connsiteX3" fmla="*/ 0 w 5954486"/>
              <a:gd name="connsiteY3" fmla="*/ 0 h 5560143"/>
            </a:gdLst>
            <a:ahLst/>
            <a:cxnLst>
              <a:cxn ang="0">
                <a:pos x="connsiteX0" y="connsiteY0"/>
              </a:cxn>
              <a:cxn ang="0">
                <a:pos x="connsiteX1" y="connsiteY1"/>
              </a:cxn>
              <a:cxn ang="0">
                <a:pos x="connsiteX2" y="connsiteY2"/>
              </a:cxn>
              <a:cxn ang="0">
                <a:pos x="connsiteX3" y="connsiteY3"/>
              </a:cxn>
            </a:cxnLst>
            <a:rect l="l" t="t" r="r" b="b"/>
            <a:pathLst>
              <a:path w="5954486" h="5560143">
                <a:moveTo>
                  <a:pt x="5954486" y="5560143"/>
                </a:moveTo>
                <a:lnTo>
                  <a:pt x="1992088" y="5560143"/>
                </a:lnTo>
                <a:cubicBezTo>
                  <a:pt x="891888" y="5560143"/>
                  <a:pt x="0" y="4668255"/>
                  <a:pt x="0" y="3568055"/>
                </a:cubicBezTo>
                <a:lnTo>
                  <a:pt x="0" y="0"/>
                </a:lnTo>
              </a:path>
            </a:pathLst>
          </a:custGeom>
          <a:noFill/>
          <a:ln w="31750" cap="rnd">
            <a:solidFill>
              <a:schemeClr val="tx1"/>
            </a:solidFill>
            <a:headEnd type="oval"/>
            <a:tailEnd type="oval" w="lg" len="lg"/>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2000" b="0" i="0" u="none" strike="noStrike" kern="1200" cap="none" spc="0" normalizeH="0" baseline="0" noProof="0">
              <a:ln>
                <a:noFill/>
              </a:ln>
              <a:solidFill>
                <a:prstClr val="white"/>
              </a:solidFill>
              <a:effectLst/>
              <a:uLnTx/>
              <a:uFillTx/>
              <a:latin typeface="Tenorite" panose="00000500000000000000" pitchFamily="2" charset="0"/>
              <a:cs typeface="Segoe UI Light" panose="020B0502040204020203" pitchFamily="34" charset="0"/>
            </a:endParaRPr>
          </a:p>
        </p:txBody>
      </p:sp>
    </p:spTree>
    <p:extLst>
      <p:ext uri="{BB962C8B-B14F-4D97-AF65-F5344CB8AC3E}">
        <p14:creationId xmlns:p14="http://schemas.microsoft.com/office/powerpoint/2010/main" val="30073851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105949"/>
          </a:xfrm>
        </p:spPr>
        <p:txBody>
          <a:bodyPr/>
          <a:lstStyle/>
          <a:p>
            <a:r>
              <a:rPr lang="en-CA" dirty="0"/>
              <a:t>Net Clinical Benefit of Ongoing Treatment</a:t>
            </a:r>
            <a:endParaRPr lang="en-US" dirty="0"/>
          </a:p>
        </p:txBody>
      </p:sp>
      <p:grpSp>
        <p:nvGrpSpPr>
          <p:cNvPr id="25" name="Group 24">
            <a:extLst>
              <a:ext uri="{FF2B5EF4-FFF2-40B4-BE49-F238E27FC236}">
                <a16:creationId xmlns:a16="http://schemas.microsoft.com/office/drawing/2014/main" id="{6B292BDB-2DCD-43DE-B157-216A6C700C81}"/>
              </a:ext>
            </a:extLst>
          </p:cNvPr>
          <p:cNvGrpSpPr/>
          <p:nvPr/>
        </p:nvGrpSpPr>
        <p:grpSpPr>
          <a:xfrm>
            <a:off x="942363" y="1759814"/>
            <a:ext cx="5510784" cy="4998720"/>
            <a:chOff x="731520" y="1463040"/>
            <a:chExt cx="5510784" cy="4998720"/>
          </a:xfrm>
        </p:grpSpPr>
        <p:pic>
          <p:nvPicPr>
            <p:cNvPr id="23" name="Picture 22">
              <a:extLst>
                <a:ext uri="{FF2B5EF4-FFF2-40B4-BE49-F238E27FC236}">
                  <a16:creationId xmlns:a16="http://schemas.microsoft.com/office/drawing/2014/main" id="{46938F4C-A380-429A-93F7-19B59609026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84696" y="1743902"/>
              <a:ext cx="4952808" cy="4511124"/>
            </a:xfrm>
            <a:prstGeom prst="rect">
              <a:avLst/>
            </a:prstGeom>
            <a:ln>
              <a:noFill/>
            </a:ln>
          </p:spPr>
        </p:pic>
        <p:sp>
          <p:nvSpPr>
            <p:cNvPr id="24" name="Rectangle 23">
              <a:extLst>
                <a:ext uri="{FF2B5EF4-FFF2-40B4-BE49-F238E27FC236}">
                  <a16:creationId xmlns:a16="http://schemas.microsoft.com/office/drawing/2014/main" id="{9A1363F5-DB7D-4707-9EC7-0B1F0D9C8392}"/>
                </a:ext>
              </a:extLst>
            </p:cNvPr>
            <p:cNvSpPr/>
            <p:nvPr/>
          </p:nvSpPr>
          <p:spPr>
            <a:xfrm>
              <a:off x="731520" y="1463040"/>
              <a:ext cx="5510784" cy="499872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endParaRPr>
            </a:p>
          </p:txBody>
        </p:sp>
      </p:grpSp>
      <p:sp>
        <p:nvSpPr>
          <p:cNvPr id="3" name="TextBox 2">
            <a:extLst>
              <a:ext uri="{FF2B5EF4-FFF2-40B4-BE49-F238E27FC236}">
                <a16:creationId xmlns:a16="http://schemas.microsoft.com/office/drawing/2014/main" id="{08E14F25-F566-CB75-D6D4-954C16DC4D8A}"/>
              </a:ext>
            </a:extLst>
          </p:cNvPr>
          <p:cNvSpPr txBox="1"/>
          <p:nvPr/>
        </p:nvSpPr>
        <p:spPr>
          <a:xfrm>
            <a:off x="552115" y="1198907"/>
            <a:ext cx="1097280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2400" b="0" i="0" u="none" strike="noStrike" kern="1200" cap="none" spc="0" normalizeH="0" baseline="0" noProof="0" dirty="0">
                <a:ln>
                  <a:noFill/>
                </a:ln>
                <a:solidFill>
                  <a:srgbClr val="44546A"/>
                </a:solidFill>
                <a:effectLst/>
                <a:uLnTx/>
                <a:uFillTx/>
              </a:rPr>
              <a:t>After completion of primary treatment</a:t>
            </a:r>
          </a:p>
        </p:txBody>
      </p:sp>
    </p:spTree>
    <p:extLst>
      <p:ext uri="{BB962C8B-B14F-4D97-AF65-F5344CB8AC3E}">
        <p14:creationId xmlns:p14="http://schemas.microsoft.com/office/powerpoint/2010/main" val="734549863"/>
      </p:ext>
    </p:extLst>
  </p:cSld>
  <p:clrMapOvr>
    <a:masterClrMapping/>
  </p:clrMapOvr>
</p:sld>
</file>

<file path=ppt/theme/theme1.xml><?xml version="1.0" encoding="utf-8"?>
<a:theme xmlns:a="http://schemas.openxmlformats.org/drawingml/2006/main" name="DHOTG23">
  <a:themeElements>
    <a:clrScheme name="DHOTG -OFFICIAL-FINAL">
      <a:dk1>
        <a:srgbClr val="000000"/>
      </a:dk1>
      <a:lt1>
        <a:sysClr val="window" lastClr="FFFFFF"/>
      </a:lt1>
      <a:dk2>
        <a:srgbClr val="373648"/>
      </a:dk2>
      <a:lt2>
        <a:srgbClr val="F3F3F3"/>
      </a:lt2>
      <a:accent1>
        <a:srgbClr val="00539B"/>
      </a:accent1>
      <a:accent2>
        <a:srgbClr val="001A57"/>
      </a:accent2>
      <a:accent3>
        <a:srgbClr val="0736A4"/>
      </a:accent3>
      <a:accent4>
        <a:srgbClr val="005587"/>
      </a:accent4>
      <a:accent5>
        <a:srgbClr val="0577B1"/>
      </a:accent5>
      <a:accent6>
        <a:srgbClr val="339898"/>
      </a:accent6>
      <a:hlink>
        <a:srgbClr val="00539B"/>
      </a:hlink>
      <a:folHlink>
        <a:srgbClr val="66666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3" id="{4F8807A5-9D20-CA40-B22D-639EC824FF87}" vid="{0FB61829-1EC4-F14C-8657-B4A34D8BFBF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D95586756212B47840914FA42A7DFF7" ma:contentTypeVersion="10" ma:contentTypeDescription="Create a new document." ma:contentTypeScope="" ma:versionID="0677e42cbb7839a32b402a059841ec3f">
  <xsd:schema xmlns:xsd="http://www.w3.org/2001/XMLSchema" xmlns:xs="http://www.w3.org/2001/XMLSchema" xmlns:p="http://schemas.microsoft.com/office/2006/metadata/properties" xmlns:ns2="08a7e203-25bb-4df2-907b-c109ba9c4447" xmlns:ns3="980b2c3f-f7ab-431e-83c5-2586860ecf01" targetNamespace="http://schemas.microsoft.com/office/2006/metadata/properties" ma:root="true" ma:fieldsID="96ebed7a2a8bea515107fb5564f7cd90" ns2:_="" ns3:_="">
    <xsd:import namespace="08a7e203-25bb-4df2-907b-c109ba9c4447"/>
    <xsd:import namespace="980b2c3f-f7ab-431e-83c5-2586860ecf01"/>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GenerationTime" minOccurs="0"/>
                <xsd:element ref="ns2:MediaServiceEventHashCode" minOccurs="0"/>
                <xsd:element ref="ns2:MediaLengthInSeconds" minOccurs="0"/>
                <xsd:element ref="ns2:MediaServiceDateTake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8a7e203-25bb-4df2-907b-c109ba9c444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SearchProperties" ma:index="1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80b2c3f-f7ab-431e-83c5-2586860ecf01"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FC5359B-EB2E-426C-B291-10EE47433AFB}">
  <ds:schemaRefs>
    <ds:schemaRef ds:uri="http://schemas.microsoft.com/sharepoint/v3/contenttype/forms"/>
  </ds:schemaRefs>
</ds:datastoreItem>
</file>

<file path=customXml/itemProps2.xml><?xml version="1.0" encoding="utf-8"?>
<ds:datastoreItem xmlns:ds="http://schemas.openxmlformats.org/officeDocument/2006/customXml" ds:itemID="{AB407559-A7B7-47B6-942F-BA942C77EB4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8a7e203-25bb-4df2-907b-c109ba9c4447"/>
    <ds:schemaRef ds:uri="980b2c3f-f7ab-431e-83c5-2586860ecf0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6E407A7-98C0-441F-89F5-990F1A49A711}">
  <ds:schemaRefs>
    <ds:schemaRef ds:uri="http://purl.org/dc/elements/1.1/"/>
    <ds:schemaRef ds:uri="http://www.w3.org/XML/1998/namespace"/>
    <ds:schemaRef ds:uri="http://schemas.microsoft.com/office/2006/documentManagement/types"/>
    <ds:schemaRef ds:uri="http://purl.org/dc/dcmitype/"/>
    <ds:schemaRef ds:uri="http://schemas.openxmlformats.org/package/2006/metadata/core-properties"/>
    <ds:schemaRef ds:uri="http://schemas.microsoft.com/office/infopath/2007/PartnerControls"/>
    <ds:schemaRef ds:uri="http://purl.org/dc/terms/"/>
    <ds:schemaRef ds:uri="980b2c3f-f7ab-431e-83c5-2586860ecf01"/>
    <ds:schemaRef ds:uri="08a7e203-25bb-4df2-907b-c109ba9c4447"/>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Theme3</Template>
  <TotalTime>4730</TotalTime>
  <Words>1429</Words>
  <Application>Microsoft Office PowerPoint</Application>
  <PresentationFormat>Widescreen</PresentationFormat>
  <Paragraphs>237</Paragraphs>
  <Slides>21</Slides>
  <Notes>16</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21</vt:i4>
      </vt:variant>
    </vt:vector>
  </HeadingPairs>
  <TitlesOfParts>
    <vt:vector size="30" baseType="lpstr">
      <vt:lpstr>Arial</vt:lpstr>
      <vt:lpstr>Calibri</vt:lpstr>
      <vt:lpstr>Calibri Light</vt:lpstr>
      <vt:lpstr>Century Gothic</vt:lpstr>
      <vt:lpstr>Segoe UI</vt:lpstr>
      <vt:lpstr>Tenorite</vt:lpstr>
      <vt:lpstr>Trebuchet MS</vt:lpstr>
      <vt:lpstr>DHOTG23</vt:lpstr>
      <vt:lpstr>Office Theme</vt:lpstr>
      <vt:lpstr>Mrs. V.T. Elizabeth:  A Case Study on the Secondary Prevention of VTE</vt:lpstr>
      <vt:lpstr>PowerPoint Presentation</vt:lpstr>
      <vt:lpstr>Disclaimer</vt:lpstr>
      <vt:lpstr>Case</vt:lpstr>
      <vt:lpstr>Timeframe for Decisions After VTE Diagnosis</vt:lpstr>
      <vt:lpstr>Anticoagulation Framework</vt:lpstr>
      <vt:lpstr>Anticoagulation Framework</vt:lpstr>
      <vt:lpstr>Anticoagulation Framework</vt:lpstr>
      <vt:lpstr>Net Clinical Benefit of Ongoing Treatment</vt:lpstr>
      <vt:lpstr>Net Clinical Benefit of Ongoing Treatment</vt:lpstr>
      <vt:lpstr>Provoking Risk Factors for VTE</vt:lpstr>
      <vt:lpstr>Impact of Provoking Risk Factor</vt:lpstr>
      <vt:lpstr>VTE Recurrence After Treatment for Unprovoked VTE</vt:lpstr>
      <vt:lpstr>What is the Threshold to Continue Treatment?</vt:lpstr>
      <vt:lpstr>What is the Threshold to Continue Treatment?</vt:lpstr>
      <vt:lpstr>Clinical Tools Predict Risk of Recurrent VTE</vt:lpstr>
      <vt:lpstr>Recommendations for Extended Anticoagulation</vt:lpstr>
      <vt:lpstr>Recommendations for Extended Anticoagulation</vt:lpstr>
      <vt:lpstr>Summary of Recommendations for Extended Treatment</vt:lpstr>
      <vt:lpstr>Extended Treatment: DOAC Dose Intensity</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Mrs. V.T. Elizabeth:  A Case Study on the Secondary Prevention of VTE</dc:title>
  <dc:subject/>
  <dc:creator>MedEd On The Go</dc:creator>
  <cp:keywords/>
  <dc:description/>
  <cp:lastModifiedBy>Susan Diaz</cp:lastModifiedBy>
  <cp:revision>69</cp:revision>
  <dcterms:created xsi:type="dcterms:W3CDTF">2017-09-06T16:07:56Z</dcterms:created>
  <dcterms:modified xsi:type="dcterms:W3CDTF">2024-03-29T20:28:51Z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0x0101009D95586756212B47840914FA42A7DFF7</vt:lpwstr>
  </property>
</Properties>
</file>