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4"/>
    <p:sldMasterId id="2147483678" r:id="rId5"/>
  </p:sldMasterIdLst>
  <p:notesMasterIdLst>
    <p:notesMasterId r:id="rId24"/>
  </p:notesMasterIdLst>
  <p:sldIdLst>
    <p:sldId id="261" r:id="rId6"/>
    <p:sldId id="9465" r:id="rId7"/>
    <p:sldId id="256" r:id="rId8"/>
    <p:sldId id="734" r:id="rId9"/>
    <p:sldId id="9207" r:id="rId10"/>
    <p:sldId id="735" r:id="rId11"/>
    <p:sldId id="9447" r:id="rId12"/>
    <p:sldId id="9461" r:id="rId13"/>
    <p:sldId id="9425" r:id="rId14"/>
    <p:sldId id="9426" r:id="rId15"/>
    <p:sldId id="9423" r:id="rId16"/>
    <p:sldId id="9179" r:id="rId17"/>
    <p:sldId id="9449" r:id="rId18"/>
    <p:sldId id="9462" r:id="rId19"/>
    <p:sldId id="9463" r:id="rId20"/>
    <p:sldId id="9464" r:id="rId21"/>
    <p:sldId id="308" r:id="rId22"/>
    <p:sldId id="26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720" userDrawn="1">
          <p15:clr>
            <a:srgbClr val="A4A3A4"/>
          </p15:clr>
        </p15:guide>
        <p15:guide id="4" pos="528" userDrawn="1">
          <p15:clr>
            <a:srgbClr val="A4A3A4"/>
          </p15:clr>
        </p15:guide>
        <p15:guide id="5" pos="720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5A65102-597A-C4D6-4A5A-EC0FC2E22EFC}" name="Susan Diaz" initials="SD" userId="S::sdiaz@ushealthconnect.com::0160f941-b42d-4e94-b274-ad4158d91f49" providerId="AD"/>
  <p188:author id="{A0795131-F131-DD8D-EC92-75A68C2343BF}" name="Tim Person" initials="TP" userId="S::tperson@ushealthconnect.com::b2b484d9-01a2-453c-8946-0f01071f09e2" providerId="AD"/>
  <p188:author id="{D152F57E-B2C8-EFF5-D23B-2510005833EF}" name="Miranda Rafferty" initials="MR" userId="S::mrafferty@ushealthconnect.com::5da9b471-329d-4caa-811b-8b7f79d54e2d" providerId="AD"/>
  <p188:author id="{B2634391-5F65-7D45-FB3F-D1EF4E8F513D}" name="Caitlin Roat" initials="CR" userId="0dad00d9dd685b97"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E4D"/>
    <a:srgbClr val="981A31"/>
    <a:srgbClr val="DF1918"/>
    <a:srgbClr val="E682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A7C56A-897D-E548-93FC-1607535BBF03}" v="4" dt="2024-03-29T15:33:54.106"/>
  </p1510:revLst>
</p1510:revInfo>
</file>

<file path=ppt/tableStyles.xml><?xml version="1.0" encoding="utf-8"?>
<a:tblStyleLst xmlns:a="http://schemas.openxmlformats.org/drawingml/2006/main" def="{5C22544A-7EE6-4342-B048-85BDC9FD1C3A}">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9781" autoAdjust="0"/>
    <p:restoredTop sz="94218" autoAdjust="0"/>
  </p:normalViewPr>
  <p:slideViewPr>
    <p:cSldViewPr snapToGrid="0">
      <p:cViewPr varScale="1">
        <p:scale>
          <a:sx n="100" d="100"/>
          <a:sy n="100" d="100"/>
        </p:scale>
        <p:origin x="1212" y="96"/>
      </p:cViewPr>
      <p:guideLst>
        <p:guide orient="horz" pos="2160"/>
        <p:guide pos="3840"/>
        <p:guide orient="horz" pos="720"/>
        <p:guide pos="528"/>
        <p:guide pos="720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 Id="rId30"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3070ED-1B03-4116-A006-35890E66001E}" type="doc">
      <dgm:prSet loTypeId="urn:microsoft.com/office/officeart/2005/8/layout/process1" loCatId="process" qsTypeId="urn:microsoft.com/office/officeart/2005/8/quickstyle/simple1" qsCatId="simple" csTypeId="urn:microsoft.com/office/officeart/2005/8/colors/colorful5" csCatId="colorful" phldr="1"/>
      <dgm:spPr/>
    </dgm:pt>
    <dgm:pt modelId="{613E5FA4-3E50-44FE-9398-D6C9232FE99A}">
      <dgm:prSet phldrT="[Text]"/>
      <dgm:spPr/>
      <dgm:t>
        <a:bodyPr/>
        <a:lstStyle/>
        <a:p>
          <a:pPr>
            <a:lnSpc>
              <a:spcPct val="100000"/>
            </a:lnSpc>
          </a:pPr>
          <a:r>
            <a:rPr lang="en-US" dirty="0">
              <a:latin typeface="+mn-lt"/>
            </a:rPr>
            <a:t>90% of DVT begin in the calf</a:t>
          </a:r>
        </a:p>
      </dgm:t>
    </dgm:pt>
    <dgm:pt modelId="{DF4E90ED-5879-4A28-96E2-E39EAEEF2776}" type="parTrans" cxnId="{6B72BDD6-6380-43E1-9B5B-453A6D81A9F8}">
      <dgm:prSet/>
      <dgm:spPr/>
      <dgm:t>
        <a:bodyPr/>
        <a:lstStyle/>
        <a:p>
          <a:endParaRPr lang="en-US">
            <a:latin typeface="Tenorite" panose="00000500000000000000" pitchFamily="2" charset="0"/>
          </a:endParaRPr>
        </a:p>
      </dgm:t>
    </dgm:pt>
    <dgm:pt modelId="{415A2C50-88B4-4569-9C17-3688027E786C}" type="sibTrans" cxnId="{6B72BDD6-6380-43E1-9B5B-453A6D81A9F8}">
      <dgm:prSet/>
      <dgm:spPr/>
      <dgm:t>
        <a:bodyPr/>
        <a:lstStyle/>
        <a:p>
          <a:endParaRPr lang="en-US">
            <a:latin typeface="Tenorite" panose="00000500000000000000" pitchFamily="2" charset="0"/>
          </a:endParaRPr>
        </a:p>
      </dgm:t>
    </dgm:pt>
    <dgm:pt modelId="{A86BE749-FB18-4EEE-AD95-BF853EEF61BA}">
      <dgm:prSet phldrT="[Text]"/>
      <dgm:spPr/>
      <dgm:t>
        <a:bodyPr/>
        <a:lstStyle/>
        <a:p>
          <a:pPr>
            <a:lnSpc>
              <a:spcPct val="100000"/>
            </a:lnSpc>
          </a:pPr>
          <a:r>
            <a:rPr lang="en-US" dirty="0">
              <a:latin typeface="+mn-lt"/>
            </a:rPr>
            <a:t>25% extend to proximal veins</a:t>
          </a:r>
        </a:p>
      </dgm:t>
    </dgm:pt>
    <dgm:pt modelId="{C5D4F11F-8556-4ADD-8C65-491C17EA52D6}" type="parTrans" cxnId="{DACF2590-EE23-40FB-BB24-DB9817B472F8}">
      <dgm:prSet/>
      <dgm:spPr/>
      <dgm:t>
        <a:bodyPr/>
        <a:lstStyle/>
        <a:p>
          <a:endParaRPr lang="en-US">
            <a:latin typeface="Tenorite" panose="00000500000000000000" pitchFamily="2" charset="0"/>
          </a:endParaRPr>
        </a:p>
      </dgm:t>
    </dgm:pt>
    <dgm:pt modelId="{2C271326-D6D4-4BD7-A8C6-8E3FB96B11AC}" type="sibTrans" cxnId="{DACF2590-EE23-40FB-BB24-DB9817B472F8}">
      <dgm:prSet/>
      <dgm:spPr/>
      <dgm:t>
        <a:bodyPr/>
        <a:lstStyle/>
        <a:p>
          <a:endParaRPr lang="en-US">
            <a:latin typeface="Tenorite" panose="00000500000000000000" pitchFamily="2" charset="0"/>
          </a:endParaRPr>
        </a:p>
      </dgm:t>
    </dgm:pt>
    <dgm:pt modelId="{77B9C9AC-7D42-416C-9BAF-76012AD5A0D6}">
      <dgm:prSet phldrT="[Text]"/>
      <dgm:spPr/>
      <dgm:t>
        <a:bodyPr/>
        <a:lstStyle/>
        <a:p>
          <a:pPr>
            <a:lnSpc>
              <a:spcPct val="100000"/>
            </a:lnSpc>
          </a:pPr>
          <a:r>
            <a:rPr lang="en-US" dirty="0">
              <a:latin typeface="+mn-lt"/>
            </a:rPr>
            <a:t>40-50% risk of PE if untreated</a:t>
          </a:r>
        </a:p>
      </dgm:t>
    </dgm:pt>
    <dgm:pt modelId="{4FBEA833-E038-4A62-AE4A-898C1FF1B85D}" type="parTrans" cxnId="{35177753-770D-4968-9F08-0A8A9DE3D267}">
      <dgm:prSet/>
      <dgm:spPr/>
      <dgm:t>
        <a:bodyPr/>
        <a:lstStyle/>
        <a:p>
          <a:endParaRPr lang="en-US">
            <a:latin typeface="Tenorite" panose="00000500000000000000" pitchFamily="2" charset="0"/>
          </a:endParaRPr>
        </a:p>
      </dgm:t>
    </dgm:pt>
    <dgm:pt modelId="{ECBBCB2B-8FC8-4ED4-B4CB-B247BA7B28E6}" type="sibTrans" cxnId="{35177753-770D-4968-9F08-0A8A9DE3D267}">
      <dgm:prSet/>
      <dgm:spPr/>
      <dgm:t>
        <a:bodyPr/>
        <a:lstStyle/>
        <a:p>
          <a:endParaRPr lang="en-US">
            <a:latin typeface="Tenorite" panose="00000500000000000000" pitchFamily="2" charset="0"/>
          </a:endParaRPr>
        </a:p>
      </dgm:t>
    </dgm:pt>
    <dgm:pt modelId="{A7CBFA10-FD5B-4E5F-BE43-F651319A0BE0}" type="pres">
      <dgm:prSet presAssocID="{F83070ED-1B03-4116-A006-35890E66001E}" presName="Name0" presStyleCnt="0">
        <dgm:presLayoutVars>
          <dgm:dir/>
          <dgm:resizeHandles val="exact"/>
        </dgm:presLayoutVars>
      </dgm:prSet>
      <dgm:spPr/>
    </dgm:pt>
    <dgm:pt modelId="{BA01F89F-033F-47FB-84B1-38B80689E8AA}" type="pres">
      <dgm:prSet presAssocID="{613E5FA4-3E50-44FE-9398-D6C9232FE99A}" presName="node" presStyleLbl="node1" presStyleIdx="0" presStyleCnt="3">
        <dgm:presLayoutVars>
          <dgm:bulletEnabled val="1"/>
        </dgm:presLayoutVars>
      </dgm:prSet>
      <dgm:spPr/>
    </dgm:pt>
    <dgm:pt modelId="{8B9844D8-08FB-499C-8933-DA7158F6C429}" type="pres">
      <dgm:prSet presAssocID="{415A2C50-88B4-4569-9C17-3688027E786C}" presName="sibTrans" presStyleLbl="sibTrans2D1" presStyleIdx="0" presStyleCnt="2"/>
      <dgm:spPr/>
    </dgm:pt>
    <dgm:pt modelId="{BA39EDFF-53CE-402A-BA4B-762EE73CBDD7}" type="pres">
      <dgm:prSet presAssocID="{415A2C50-88B4-4569-9C17-3688027E786C}" presName="connectorText" presStyleLbl="sibTrans2D1" presStyleIdx="0" presStyleCnt="2"/>
      <dgm:spPr/>
    </dgm:pt>
    <dgm:pt modelId="{BF3B365F-540E-4D20-AA9F-FE2032BB4C01}" type="pres">
      <dgm:prSet presAssocID="{A86BE749-FB18-4EEE-AD95-BF853EEF61BA}" presName="node" presStyleLbl="node1" presStyleIdx="1" presStyleCnt="3">
        <dgm:presLayoutVars>
          <dgm:bulletEnabled val="1"/>
        </dgm:presLayoutVars>
      </dgm:prSet>
      <dgm:spPr/>
    </dgm:pt>
    <dgm:pt modelId="{BE16800D-CBF5-4045-B72E-4661BDC92979}" type="pres">
      <dgm:prSet presAssocID="{2C271326-D6D4-4BD7-A8C6-8E3FB96B11AC}" presName="sibTrans" presStyleLbl="sibTrans2D1" presStyleIdx="1" presStyleCnt="2"/>
      <dgm:spPr/>
    </dgm:pt>
    <dgm:pt modelId="{53538BC6-E87C-47A0-9394-136778A6E058}" type="pres">
      <dgm:prSet presAssocID="{2C271326-D6D4-4BD7-A8C6-8E3FB96B11AC}" presName="connectorText" presStyleLbl="sibTrans2D1" presStyleIdx="1" presStyleCnt="2"/>
      <dgm:spPr/>
    </dgm:pt>
    <dgm:pt modelId="{BA0DCE65-5CB6-4959-8CCF-948314DD12C7}" type="pres">
      <dgm:prSet presAssocID="{77B9C9AC-7D42-416C-9BAF-76012AD5A0D6}" presName="node" presStyleLbl="node1" presStyleIdx="2" presStyleCnt="3">
        <dgm:presLayoutVars>
          <dgm:bulletEnabled val="1"/>
        </dgm:presLayoutVars>
      </dgm:prSet>
      <dgm:spPr/>
    </dgm:pt>
  </dgm:ptLst>
  <dgm:cxnLst>
    <dgm:cxn modelId="{BAE84D70-27BB-4CF2-8015-910576099B14}" type="presOf" srcId="{613E5FA4-3E50-44FE-9398-D6C9232FE99A}" destId="{BA01F89F-033F-47FB-84B1-38B80689E8AA}" srcOrd="0" destOrd="0" presId="urn:microsoft.com/office/officeart/2005/8/layout/process1"/>
    <dgm:cxn modelId="{35177753-770D-4968-9F08-0A8A9DE3D267}" srcId="{F83070ED-1B03-4116-A006-35890E66001E}" destId="{77B9C9AC-7D42-416C-9BAF-76012AD5A0D6}" srcOrd="2" destOrd="0" parTransId="{4FBEA833-E038-4A62-AE4A-898C1FF1B85D}" sibTransId="{ECBBCB2B-8FC8-4ED4-B4CB-B247BA7B28E6}"/>
    <dgm:cxn modelId="{DACF2590-EE23-40FB-BB24-DB9817B472F8}" srcId="{F83070ED-1B03-4116-A006-35890E66001E}" destId="{A86BE749-FB18-4EEE-AD95-BF853EEF61BA}" srcOrd="1" destOrd="0" parTransId="{C5D4F11F-8556-4ADD-8C65-491C17EA52D6}" sibTransId="{2C271326-D6D4-4BD7-A8C6-8E3FB96B11AC}"/>
    <dgm:cxn modelId="{2F006796-7CFC-45A7-A007-F242D66A2A8F}" type="presOf" srcId="{2C271326-D6D4-4BD7-A8C6-8E3FB96B11AC}" destId="{53538BC6-E87C-47A0-9394-136778A6E058}" srcOrd="1" destOrd="0" presId="urn:microsoft.com/office/officeart/2005/8/layout/process1"/>
    <dgm:cxn modelId="{019361BA-8A94-4AA4-9C8A-38F43ACCAB0C}" type="presOf" srcId="{A86BE749-FB18-4EEE-AD95-BF853EEF61BA}" destId="{BF3B365F-540E-4D20-AA9F-FE2032BB4C01}" srcOrd="0" destOrd="0" presId="urn:microsoft.com/office/officeart/2005/8/layout/process1"/>
    <dgm:cxn modelId="{B0552BBC-D76B-4912-BFC2-1A8958EF5459}" type="presOf" srcId="{415A2C50-88B4-4569-9C17-3688027E786C}" destId="{8B9844D8-08FB-499C-8933-DA7158F6C429}" srcOrd="0" destOrd="0" presId="urn:microsoft.com/office/officeart/2005/8/layout/process1"/>
    <dgm:cxn modelId="{064D99D3-8270-4A70-A0EC-930015DCDED4}" type="presOf" srcId="{F83070ED-1B03-4116-A006-35890E66001E}" destId="{A7CBFA10-FD5B-4E5F-BE43-F651319A0BE0}" srcOrd="0" destOrd="0" presId="urn:microsoft.com/office/officeart/2005/8/layout/process1"/>
    <dgm:cxn modelId="{6B72BDD6-6380-43E1-9B5B-453A6D81A9F8}" srcId="{F83070ED-1B03-4116-A006-35890E66001E}" destId="{613E5FA4-3E50-44FE-9398-D6C9232FE99A}" srcOrd="0" destOrd="0" parTransId="{DF4E90ED-5879-4A28-96E2-E39EAEEF2776}" sibTransId="{415A2C50-88B4-4569-9C17-3688027E786C}"/>
    <dgm:cxn modelId="{93DFD1E2-5CFD-488B-BF6B-52E6090273ED}" type="presOf" srcId="{415A2C50-88B4-4569-9C17-3688027E786C}" destId="{BA39EDFF-53CE-402A-BA4B-762EE73CBDD7}" srcOrd="1" destOrd="0" presId="urn:microsoft.com/office/officeart/2005/8/layout/process1"/>
    <dgm:cxn modelId="{33499FF2-5EA8-4CBE-B3D7-926D583C6EAE}" type="presOf" srcId="{77B9C9AC-7D42-416C-9BAF-76012AD5A0D6}" destId="{BA0DCE65-5CB6-4959-8CCF-948314DD12C7}" srcOrd="0" destOrd="0" presId="urn:microsoft.com/office/officeart/2005/8/layout/process1"/>
    <dgm:cxn modelId="{D1AB6BFD-6645-4C61-8E7A-3338E8BB16BE}" type="presOf" srcId="{2C271326-D6D4-4BD7-A8C6-8E3FB96B11AC}" destId="{BE16800D-CBF5-4045-B72E-4661BDC92979}" srcOrd="0" destOrd="0" presId="urn:microsoft.com/office/officeart/2005/8/layout/process1"/>
    <dgm:cxn modelId="{18E8637C-D8E8-4CF7-9487-2203C86CC29D}" type="presParOf" srcId="{A7CBFA10-FD5B-4E5F-BE43-F651319A0BE0}" destId="{BA01F89F-033F-47FB-84B1-38B80689E8AA}" srcOrd="0" destOrd="0" presId="urn:microsoft.com/office/officeart/2005/8/layout/process1"/>
    <dgm:cxn modelId="{ED9F3CCB-E4C8-4F5C-82CE-3C2D74D2DC2F}" type="presParOf" srcId="{A7CBFA10-FD5B-4E5F-BE43-F651319A0BE0}" destId="{8B9844D8-08FB-499C-8933-DA7158F6C429}" srcOrd="1" destOrd="0" presId="urn:microsoft.com/office/officeart/2005/8/layout/process1"/>
    <dgm:cxn modelId="{085EA224-507E-440C-949E-104BD18DC247}" type="presParOf" srcId="{8B9844D8-08FB-499C-8933-DA7158F6C429}" destId="{BA39EDFF-53CE-402A-BA4B-762EE73CBDD7}" srcOrd="0" destOrd="0" presId="urn:microsoft.com/office/officeart/2005/8/layout/process1"/>
    <dgm:cxn modelId="{B084CCBE-5477-44F5-8383-D858133195DE}" type="presParOf" srcId="{A7CBFA10-FD5B-4E5F-BE43-F651319A0BE0}" destId="{BF3B365F-540E-4D20-AA9F-FE2032BB4C01}" srcOrd="2" destOrd="0" presId="urn:microsoft.com/office/officeart/2005/8/layout/process1"/>
    <dgm:cxn modelId="{E016B77D-F1E0-4DE2-B8D0-E20A9844BC89}" type="presParOf" srcId="{A7CBFA10-FD5B-4E5F-BE43-F651319A0BE0}" destId="{BE16800D-CBF5-4045-B72E-4661BDC92979}" srcOrd="3" destOrd="0" presId="urn:microsoft.com/office/officeart/2005/8/layout/process1"/>
    <dgm:cxn modelId="{B65FB0CD-5447-4891-9077-5FA060355072}" type="presParOf" srcId="{BE16800D-CBF5-4045-B72E-4661BDC92979}" destId="{53538BC6-E87C-47A0-9394-136778A6E058}" srcOrd="0" destOrd="0" presId="urn:microsoft.com/office/officeart/2005/8/layout/process1"/>
    <dgm:cxn modelId="{F884FC98-DAB8-46A6-A6E5-35F9496A713D}" type="presParOf" srcId="{A7CBFA10-FD5B-4E5F-BE43-F651319A0BE0}" destId="{BA0DCE65-5CB6-4959-8CCF-948314DD12C7}"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01E479-9473-4E07-9FAC-6C09F86A58B8}" type="doc">
      <dgm:prSet loTypeId="urn:microsoft.com/office/officeart/2005/8/layout/radial4" loCatId="relationship" qsTypeId="urn:microsoft.com/office/officeart/2005/8/quickstyle/simple1" qsCatId="simple" csTypeId="urn:microsoft.com/office/officeart/2005/8/colors/colorful5" csCatId="colorful" phldr="1"/>
      <dgm:spPr/>
      <dgm:t>
        <a:bodyPr/>
        <a:lstStyle/>
        <a:p>
          <a:endParaRPr lang="en-US"/>
        </a:p>
      </dgm:t>
    </dgm:pt>
    <dgm:pt modelId="{DF2A7169-BBE5-4CF7-BFC5-54D1EE32A9EE}">
      <dgm:prSet phldrT="[Text]"/>
      <dgm:spPr>
        <a:solidFill>
          <a:schemeClr val="accent2"/>
        </a:solidFill>
      </dgm:spPr>
      <dgm:t>
        <a:bodyPr/>
        <a:lstStyle/>
        <a:p>
          <a:r>
            <a:rPr lang="en-US" dirty="0">
              <a:latin typeface="Tenorite" panose="00000500000000000000" pitchFamily="2" charset="0"/>
            </a:rPr>
            <a:t>VTE</a:t>
          </a:r>
        </a:p>
      </dgm:t>
    </dgm:pt>
    <dgm:pt modelId="{C1D7C40D-38BF-4EEA-95AB-4C920EC5A216}" type="parTrans" cxnId="{509F732C-01C3-4C38-B463-8F9996AFAA22}">
      <dgm:prSet/>
      <dgm:spPr/>
      <dgm:t>
        <a:bodyPr/>
        <a:lstStyle/>
        <a:p>
          <a:endParaRPr lang="en-US">
            <a:latin typeface="Tenorite" panose="00000500000000000000" pitchFamily="2" charset="0"/>
          </a:endParaRPr>
        </a:p>
      </dgm:t>
    </dgm:pt>
    <dgm:pt modelId="{6A9CDA8C-F8B9-4846-90A7-4CB748A9CFFF}" type="sibTrans" cxnId="{509F732C-01C3-4C38-B463-8F9996AFAA22}">
      <dgm:prSet/>
      <dgm:spPr/>
      <dgm:t>
        <a:bodyPr/>
        <a:lstStyle/>
        <a:p>
          <a:endParaRPr lang="en-US">
            <a:latin typeface="Tenorite" panose="00000500000000000000" pitchFamily="2" charset="0"/>
          </a:endParaRPr>
        </a:p>
      </dgm:t>
    </dgm:pt>
    <dgm:pt modelId="{DED0A0A9-5D42-46DC-A73B-C6490AA52078}">
      <dgm:prSet phldrT="[Text]"/>
      <dgm:spPr>
        <a:solidFill>
          <a:schemeClr val="accent4">
            <a:lumMod val="75000"/>
          </a:schemeClr>
        </a:solidFill>
      </dgm:spPr>
      <dgm:t>
        <a:bodyPr/>
        <a:lstStyle/>
        <a:p>
          <a:r>
            <a:rPr lang="en-US" dirty="0">
              <a:latin typeface="Tenorite" panose="00000500000000000000" pitchFamily="2" charset="0"/>
            </a:rPr>
            <a:t>5 to 10% of symptomatic PE present with shock</a:t>
          </a:r>
        </a:p>
      </dgm:t>
    </dgm:pt>
    <dgm:pt modelId="{B838F7F4-B298-434C-AB2E-8875B4EC0783}" type="parTrans" cxnId="{3EA8D234-AC9F-4FAF-A0E3-2F5BE7550F2E}">
      <dgm:prSet/>
      <dgm:spPr>
        <a:solidFill>
          <a:schemeClr val="accent4">
            <a:lumMod val="75000"/>
          </a:schemeClr>
        </a:solidFill>
      </dgm:spPr>
      <dgm:t>
        <a:bodyPr/>
        <a:lstStyle/>
        <a:p>
          <a:endParaRPr lang="en-US">
            <a:latin typeface="Tenorite" panose="00000500000000000000" pitchFamily="2" charset="0"/>
          </a:endParaRPr>
        </a:p>
      </dgm:t>
    </dgm:pt>
    <dgm:pt modelId="{3977F6A2-9041-454A-8515-91C938D72EA2}" type="sibTrans" cxnId="{3EA8D234-AC9F-4FAF-A0E3-2F5BE7550F2E}">
      <dgm:prSet/>
      <dgm:spPr/>
      <dgm:t>
        <a:bodyPr/>
        <a:lstStyle/>
        <a:p>
          <a:endParaRPr lang="en-US">
            <a:latin typeface="Tenorite" panose="00000500000000000000" pitchFamily="2" charset="0"/>
          </a:endParaRPr>
        </a:p>
      </dgm:t>
    </dgm:pt>
    <dgm:pt modelId="{17D1528E-C62A-488C-891C-C18A9EBD3CCE}">
      <dgm:prSet phldrT="[Text]"/>
      <dgm:spPr>
        <a:solidFill>
          <a:schemeClr val="accent5"/>
        </a:solidFill>
      </dgm:spPr>
      <dgm:t>
        <a:bodyPr/>
        <a:lstStyle/>
        <a:p>
          <a:r>
            <a:rPr lang="en-US" dirty="0">
              <a:latin typeface="Tenorite" panose="00000500000000000000" pitchFamily="2" charset="0"/>
            </a:rPr>
            <a:t>True mortality undiagnosed PE likely less than 5%</a:t>
          </a:r>
        </a:p>
      </dgm:t>
    </dgm:pt>
    <dgm:pt modelId="{A87B956A-9B01-4F45-A2E0-88A0AA829D40}" type="parTrans" cxnId="{9A411544-699A-42D6-9C4C-B3A4D2FA5926}">
      <dgm:prSet/>
      <dgm:spPr>
        <a:solidFill>
          <a:schemeClr val="accent5"/>
        </a:solidFill>
      </dgm:spPr>
      <dgm:t>
        <a:bodyPr/>
        <a:lstStyle/>
        <a:p>
          <a:endParaRPr lang="en-US">
            <a:latin typeface="Tenorite" panose="00000500000000000000" pitchFamily="2" charset="0"/>
          </a:endParaRPr>
        </a:p>
      </dgm:t>
    </dgm:pt>
    <dgm:pt modelId="{EE1605B4-4DED-4E7D-AC24-7442ACE222DC}" type="sibTrans" cxnId="{9A411544-699A-42D6-9C4C-B3A4D2FA5926}">
      <dgm:prSet/>
      <dgm:spPr/>
      <dgm:t>
        <a:bodyPr/>
        <a:lstStyle/>
        <a:p>
          <a:endParaRPr lang="en-US">
            <a:latin typeface="Tenorite" panose="00000500000000000000" pitchFamily="2" charset="0"/>
          </a:endParaRPr>
        </a:p>
      </dgm:t>
    </dgm:pt>
    <dgm:pt modelId="{1201B3B5-E68B-431B-8B2D-CD088571FBAA}">
      <dgm:prSet phldrT="[Text]"/>
      <dgm:spPr>
        <a:solidFill>
          <a:schemeClr val="accent6">
            <a:lumMod val="75000"/>
          </a:schemeClr>
        </a:solidFill>
      </dgm:spPr>
      <dgm:t>
        <a:bodyPr/>
        <a:lstStyle/>
        <a:p>
          <a:r>
            <a:rPr lang="en-US" dirty="0">
              <a:latin typeface="Tenorite" panose="00000500000000000000" pitchFamily="2" charset="0"/>
            </a:rPr>
            <a:t>50% recur within 3 months w/o treatment</a:t>
          </a:r>
        </a:p>
      </dgm:t>
    </dgm:pt>
    <dgm:pt modelId="{C60C90CF-9254-4698-97BF-02A2B43E7EA8}" type="parTrans" cxnId="{56200C39-F1B8-4761-A529-73467F488A97}">
      <dgm:prSet/>
      <dgm:spPr>
        <a:solidFill>
          <a:schemeClr val="accent6">
            <a:lumMod val="75000"/>
          </a:schemeClr>
        </a:solidFill>
      </dgm:spPr>
      <dgm:t>
        <a:bodyPr/>
        <a:lstStyle/>
        <a:p>
          <a:endParaRPr lang="en-US">
            <a:latin typeface="Tenorite" panose="00000500000000000000" pitchFamily="2" charset="0"/>
          </a:endParaRPr>
        </a:p>
      </dgm:t>
    </dgm:pt>
    <dgm:pt modelId="{71F608C7-4D41-43BF-A373-5E8DC764D917}" type="sibTrans" cxnId="{56200C39-F1B8-4761-A529-73467F488A97}">
      <dgm:prSet/>
      <dgm:spPr/>
      <dgm:t>
        <a:bodyPr/>
        <a:lstStyle/>
        <a:p>
          <a:endParaRPr lang="en-US">
            <a:latin typeface="Tenorite" panose="00000500000000000000" pitchFamily="2" charset="0"/>
          </a:endParaRPr>
        </a:p>
      </dgm:t>
    </dgm:pt>
    <dgm:pt modelId="{00EFF02A-78C1-4E01-A725-A792A861645F}">
      <dgm:prSet phldrT="[Text]"/>
      <dgm:spPr>
        <a:solidFill>
          <a:schemeClr val="accent6">
            <a:lumMod val="50000"/>
          </a:schemeClr>
        </a:solidFill>
      </dgm:spPr>
      <dgm:t>
        <a:bodyPr/>
        <a:lstStyle/>
        <a:p>
          <a:r>
            <a:rPr lang="en-US" dirty="0">
              <a:latin typeface="Tenorite" panose="00000500000000000000" pitchFamily="2" charset="0"/>
            </a:rPr>
            <a:t>Long-term complications PTS, CTEPH, anxiety</a:t>
          </a:r>
        </a:p>
      </dgm:t>
    </dgm:pt>
    <dgm:pt modelId="{F043C3B2-F610-44C2-BECA-DD1F5A5EB251}" type="parTrans" cxnId="{4B29DA65-3DA1-4EB5-B250-A0558EC3078E}">
      <dgm:prSet/>
      <dgm:spPr>
        <a:solidFill>
          <a:schemeClr val="accent6">
            <a:lumMod val="50000"/>
          </a:schemeClr>
        </a:solidFill>
      </dgm:spPr>
      <dgm:t>
        <a:bodyPr/>
        <a:lstStyle/>
        <a:p>
          <a:endParaRPr lang="en-US">
            <a:latin typeface="Tenorite" panose="00000500000000000000" pitchFamily="2" charset="0"/>
          </a:endParaRPr>
        </a:p>
      </dgm:t>
    </dgm:pt>
    <dgm:pt modelId="{EE601041-EE26-4C1B-86B1-EEF104DFCF95}" type="sibTrans" cxnId="{4B29DA65-3DA1-4EB5-B250-A0558EC3078E}">
      <dgm:prSet/>
      <dgm:spPr/>
      <dgm:t>
        <a:bodyPr/>
        <a:lstStyle/>
        <a:p>
          <a:endParaRPr lang="en-US">
            <a:latin typeface="Tenorite" panose="00000500000000000000" pitchFamily="2" charset="0"/>
          </a:endParaRPr>
        </a:p>
      </dgm:t>
    </dgm:pt>
    <dgm:pt modelId="{5F6854F3-95C8-455E-BEF4-D771B20AA166}">
      <dgm:prSet phldrT="[Text]"/>
      <dgm:spPr>
        <a:solidFill>
          <a:schemeClr val="accent6"/>
        </a:solidFill>
      </dgm:spPr>
      <dgm:t>
        <a:bodyPr/>
        <a:lstStyle/>
        <a:p>
          <a:r>
            <a:rPr lang="en-US" dirty="0">
              <a:latin typeface="Tenorite" panose="00000500000000000000" pitchFamily="2" charset="0"/>
            </a:rPr>
            <a:t>Mortality after PE related to comorbidities</a:t>
          </a:r>
        </a:p>
      </dgm:t>
    </dgm:pt>
    <dgm:pt modelId="{76BAB0CF-9745-4C73-B976-CE3E0B9BBE74}" type="parTrans" cxnId="{C9D8AB57-25DA-4C24-93A7-AB5DC66FC6ED}">
      <dgm:prSet/>
      <dgm:spPr>
        <a:solidFill>
          <a:schemeClr val="accent6"/>
        </a:solidFill>
      </dgm:spPr>
      <dgm:t>
        <a:bodyPr/>
        <a:lstStyle/>
        <a:p>
          <a:endParaRPr lang="en-CA">
            <a:latin typeface="Tenorite" panose="00000500000000000000" pitchFamily="2" charset="0"/>
          </a:endParaRPr>
        </a:p>
      </dgm:t>
    </dgm:pt>
    <dgm:pt modelId="{7557C3DB-9C42-4E23-88A0-EFAD6632C1E1}" type="sibTrans" cxnId="{C9D8AB57-25DA-4C24-93A7-AB5DC66FC6ED}">
      <dgm:prSet/>
      <dgm:spPr/>
      <dgm:t>
        <a:bodyPr/>
        <a:lstStyle/>
        <a:p>
          <a:endParaRPr lang="en-CA">
            <a:latin typeface="Tenorite" panose="00000500000000000000" pitchFamily="2" charset="0"/>
          </a:endParaRPr>
        </a:p>
      </dgm:t>
    </dgm:pt>
    <dgm:pt modelId="{D6EE8B1E-96D2-4BB9-AE39-1B68500D71DE}">
      <dgm:prSet phldrT="[Text]"/>
      <dgm:spPr>
        <a:solidFill>
          <a:schemeClr val="accent4"/>
        </a:solidFill>
      </dgm:spPr>
      <dgm:t>
        <a:bodyPr/>
        <a:lstStyle/>
        <a:p>
          <a:r>
            <a:rPr lang="en-US" dirty="0">
              <a:latin typeface="Tenorite" panose="00000500000000000000" pitchFamily="2" charset="0"/>
            </a:rPr>
            <a:t>Up to 30% mortality at 90 days without treatment</a:t>
          </a:r>
        </a:p>
      </dgm:t>
    </dgm:pt>
    <dgm:pt modelId="{D874D829-E2C1-4AB1-837E-BFD1C757B0AA}" type="parTrans" cxnId="{5D531E27-3E5C-45E6-B057-25BAF84928F0}">
      <dgm:prSet/>
      <dgm:spPr>
        <a:solidFill>
          <a:schemeClr val="accent4"/>
        </a:solidFill>
      </dgm:spPr>
      <dgm:t>
        <a:bodyPr/>
        <a:lstStyle/>
        <a:p>
          <a:endParaRPr lang="en-CA">
            <a:latin typeface="Tenorite" panose="00000500000000000000" pitchFamily="2" charset="0"/>
          </a:endParaRPr>
        </a:p>
      </dgm:t>
    </dgm:pt>
    <dgm:pt modelId="{ED2E8968-EB06-4B4A-8E57-DD5114492EAA}" type="sibTrans" cxnId="{5D531E27-3E5C-45E6-B057-25BAF84928F0}">
      <dgm:prSet/>
      <dgm:spPr/>
      <dgm:t>
        <a:bodyPr/>
        <a:lstStyle/>
        <a:p>
          <a:endParaRPr lang="en-CA">
            <a:latin typeface="Tenorite" panose="00000500000000000000" pitchFamily="2" charset="0"/>
          </a:endParaRPr>
        </a:p>
      </dgm:t>
    </dgm:pt>
    <dgm:pt modelId="{79E12FD8-3B3A-490A-A3FA-9CAB4108BF8F}" type="pres">
      <dgm:prSet presAssocID="{5C01E479-9473-4E07-9FAC-6C09F86A58B8}" presName="cycle" presStyleCnt="0">
        <dgm:presLayoutVars>
          <dgm:chMax val="1"/>
          <dgm:dir/>
          <dgm:animLvl val="ctr"/>
          <dgm:resizeHandles val="exact"/>
        </dgm:presLayoutVars>
      </dgm:prSet>
      <dgm:spPr/>
    </dgm:pt>
    <dgm:pt modelId="{204F5013-EE41-44DA-B851-9E7CF8755626}" type="pres">
      <dgm:prSet presAssocID="{DF2A7169-BBE5-4CF7-BFC5-54D1EE32A9EE}" presName="centerShape" presStyleLbl="node0" presStyleIdx="0" presStyleCnt="1"/>
      <dgm:spPr/>
    </dgm:pt>
    <dgm:pt modelId="{EC4AFF0E-ADB8-4D65-B0E8-E828C8998C78}" type="pres">
      <dgm:prSet presAssocID="{B838F7F4-B298-434C-AB2E-8875B4EC0783}" presName="parTrans" presStyleLbl="bgSibTrans2D1" presStyleIdx="0" presStyleCnt="6"/>
      <dgm:spPr/>
    </dgm:pt>
    <dgm:pt modelId="{78849AC9-8631-473F-90F3-81D29847D755}" type="pres">
      <dgm:prSet presAssocID="{DED0A0A9-5D42-46DC-A73B-C6490AA52078}" presName="node" presStyleLbl="node1" presStyleIdx="0" presStyleCnt="6">
        <dgm:presLayoutVars>
          <dgm:bulletEnabled val="1"/>
        </dgm:presLayoutVars>
      </dgm:prSet>
      <dgm:spPr/>
    </dgm:pt>
    <dgm:pt modelId="{FD7045FC-D139-4EB5-B73C-D49BC8F38294}" type="pres">
      <dgm:prSet presAssocID="{D874D829-E2C1-4AB1-837E-BFD1C757B0AA}" presName="parTrans" presStyleLbl="bgSibTrans2D1" presStyleIdx="1" presStyleCnt="6"/>
      <dgm:spPr/>
    </dgm:pt>
    <dgm:pt modelId="{F7976C77-7BB0-49BC-8B56-16AF4DC8D041}" type="pres">
      <dgm:prSet presAssocID="{D6EE8B1E-96D2-4BB9-AE39-1B68500D71DE}" presName="node" presStyleLbl="node1" presStyleIdx="1" presStyleCnt="6">
        <dgm:presLayoutVars>
          <dgm:bulletEnabled val="1"/>
        </dgm:presLayoutVars>
      </dgm:prSet>
      <dgm:spPr/>
    </dgm:pt>
    <dgm:pt modelId="{60AF5AF6-47CC-4604-A763-A7FEF27E5A37}" type="pres">
      <dgm:prSet presAssocID="{A87B956A-9B01-4F45-A2E0-88A0AA829D40}" presName="parTrans" presStyleLbl="bgSibTrans2D1" presStyleIdx="2" presStyleCnt="6"/>
      <dgm:spPr/>
    </dgm:pt>
    <dgm:pt modelId="{BB97FB16-403C-4785-BE3F-4F1E3751AF0F}" type="pres">
      <dgm:prSet presAssocID="{17D1528E-C62A-488C-891C-C18A9EBD3CCE}" presName="node" presStyleLbl="node1" presStyleIdx="2" presStyleCnt="6">
        <dgm:presLayoutVars>
          <dgm:bulletEnabled val="1"/>
        </dgm:presLayoutVars>
      </dgm:prSet>
      <dgm:spPr/>
    </dgm:pt>
    <dgm:pt modelId="{0B6E7627-4E35-4202-B6CB-A6BD0B33A6FB}" type="pres">
      <dgm:prSet presAssocID="{76BAB0CF-9745-4C73-B976-CE3E0B9BBE74}" presName="parTrans" presStyleLbl="bgSibTrans2D1" presStyleIdx="3" presStyleCnt="6"/>
      <dgm:spPr/>
    </dgm:pt>
    <dgm:pt modelId="{3293FC72-871C-41C7-B2DD-44ED7B62D59B}" type="pres">
      <dgm:prSet presAssocID="{5F6854F3-95C8-455E-BEF4-D771B20AA166}" presName="node" presStyleLbl="node1" presStyleIdx="3" presStyleCnt="6">
        <dgm:presLayoutVars>
          <dgm:bulletEnabled val="1"/>
        </dgm:presLayoutVars>
      </dgm:prSet>
      <dgm:spPr/>
    </dgm:pt>
    <dgm:pt modelId="{C2A9C952-92AC-4439-B033-25860A080E44}" type="pres">
      <dgm:prSet presAssocID="{C60C90CF-9254-4698-97BF-02A2B43E7EA8}" presName="parTrans" presStyleLbl="bgSibTrans2D1" presStyleIdx="4" presStyleCnt="6"/>
      <dgm:spPr/>
    </dgm:pt>
    <dgm:pt modelId="{96D9F518-EF57-475F-BBD5-DB5FF43D49E9}" type="pres">
      <dgm:prSet presAssocID="{1201B3B5-E68B-431B-8B2D-CD088571FBAA}" presName="node" presStyleLbl="node1" presStyleIdx="4" presStyleCnt="6">
        <dgm:presLayoutVars>
          <dgm:bulletEnabled val="1"/>
        </dgm:presLayoutVars>
      </dgm:prSet>
      <dgm:spPr/>
    </dgm:pt>
    <dgm:pt modelId="{8F3BB8D7-6BA3-4852-95B5-4C6927D1D47E}" type="pres">
      <dgm:prSet presAssocID="{F043C3B2-F610-44C2-BECA-DD1F5A5EB251}" presName="parTrans" presStyleLbl="bgSibTrans2D1" presStyleIdx="5" presStyleCnt="6"/>
      <dgm:spPr/>
    </dgm:pt>
    <dgm:pt modelId="{3468F841-F74F-4502-A70D-61DE5F55136C}" type="pres">
      <dgm:prSet presAssocID="{00EFF02A-78C1-4E01-A725-A792A861645F}" presName="node" presStyleLbl="node1" presStyleIdx="5" presStyleCnt="6">
        <dgm:presLayoutVars>
          <dgm:bulletEnabled val="1"/>
        </dgm:presLayoutVars>
      </dgm:prSet>
      <dgm:spPr/>
    </dgm:pt>
  </dgm:ptLst>
  <dgm:cxnLst>
    <dgm:cxn modelId="{8657B106-2646-4EB9-8E7A-1B697A3A0E5A}" type="presOf" srcId="{DED0A0A9-5D42-46DC-A73B-C6490AA52078}" destId="{78849AC9-8631-473F-90F3-81D29847D755}" srcOrd="0" destOrd="0" presId="urn:microsoft.com/office/officeart/2005/8/layout/radial4"/>
    <dgm:cxn modelId="{987FBF12-C5BD-4595-8A6F-F586E90DD0C1}" type="presOf" srcId="{A87B956A-9B01-4F45-A2E0-88A0AA829D40}" destId="{60AF5AF6-47CC-4604-A763-A7FEF27E5A37}" srcOrd="0" destOrd="0" presId="urn:microsoft.com/office/officeart/2005/8/layout/radial4"/>
    <dgm:cxn modelId="{DB5C0118-DE12-461C-8222-DE00F392F502}" type="presOf" srcId="{D874D829-E2C1-4AB1-837E-BFD1C757B0AA}" destId="{FD7045FC-D139-4EB5-B73C-D49BC8F38294}" srcOrd="0" destOrd="0" presId="urn:microsoft.com/office/officeart/2005/8/layout/radial4"/>
    <dgm:cxn modelId="{5D531E27-3E5C-45E6-B057-25BAF84928F0}" srcId="{DF2A7169-BBE5-4CF7-BFC5-54D1EE32A9EE}" destId="{D6EE8B1E-96D2-4BB9-AE39-1B68500D71DE}" srcOrd="1" destOrd="0" parTransId="{D874D829-E2C1-4AB1-837E-BFD1C757B0AA}" sibTransId="{ED2E8968-EB06-4B4A-8E57-DD5114492EAA}"/>
    <dgm:cxn modelId="{509F732C-01C3-4C38-B463-8F9996AFAA22}" srcId="{5C01E479-9473-4E07-9FAC-6C09F86A58B8}" destId="{DF2A7169-BBE5-4CF7-BFC5-54D1EE32A9EE}" srcOrd="0" destOrd="0" parTransId="{C1D7C40D-38BF-4EEA-95AB-4C920EC5A216}" sibTransId="{6A9CDA8C-F8B9-4846-90A7-4CB748A9CFFF}"/>
    <dgm:cxn modelId="{642AA331-E6C1-4C0E-A364-9690B835EA37}" type="presOf" srcId="{5C01E479-9473-4E07-9FAC-6C09F86A58B8}" destId="{79E12FD8-3B3A-490A-A3FA-9CAB4108BF8F}" srcOrd="0" destOrd="0" presId="urn:microsoft.com/office/officeart/2005/8/layout/radial4"/>
    <dgm:cxn modelId="{3EA8D234-AC9F-4FAF-A0E3-2F5BE7550F2E}" srcId="{DF2A7169-BBE5-4CF7-BFC5-54D1EE32A9EE}" destId="{DED0A0A9-5D42-46DC-A73B-C6490AA52078}" srcOrd="0" destOrd="0" parTransId="{B838F7F4-B298-434C-AB2E-8875B4EC0783}" sibTransId="{3977F6A2-9041-454A-8515-91C938D72EA2}"/>
    <dgm:cxn modelId="{56200C39-F1B8-4761-A529-73467F488A97}" srcId="{DF2A7169-BBE5-4CF7-BFC5-54D1EE32A9EE}" destId="{1201B3B5-E68B-431B-8B2D-CD088571FBAA}" srcOrd="4" destOrd="0" parTransId="{C60C90CF-9254-4698-97BF-02A2B43E7EA8}" sibTransId="{71F608C7-4D41-43BF-A373-5E8DC764D917}"/>
    <dgm:cxn modelId="{661B3C5C-D566-465D-BBE5-937235BD3473}" type="presOf" srcId="{1201B3B5-E68B-431B-8B2D-CD088571FBAA}" destId="{96D9F518-EF57-475F-BBD5-DB5FF43D49E9}" srcOrd="0" destOrd="0" presId="urn:microsoft.com/office/officeart/2005/8/layout/radial4"/>
    <dgm:cxn modelId="{E9CED263-1534-4A34-9A15-11DCF26BDE8C}" type="presOf" srcId="{F043C3B2-F610-44C2-BECA-DD1F5A5EB251}" destId="{8F3BB8D7-6BA3-4852-95B5-4C6927D1D47E}" srcOrd="0" destOrd="0" presId="urn:microsoft.com/office/officeart/2005/8/layout/radial4"/>
    <dgm:cxn modelId="{9A411544-699A-42D6-9C4C-B3A4D2FA5926}" srcId="{DF2A7169-BBE5-4CF7-BFC5-54D1EE32A9EE}" destId="{17D1528E-C62A-488C-891C-C18A9EBD3CCE}" srcOrd="2" destOrd="0" parTransId="{A87B956A-9B01-4F45-A2E0-88A0AA829D40}" sibTransId="{EE1605B4-4DED-4E7D-AC24-7442ACE222DC}"/>
    <dgm:cxn modelId="{4B29DA65-3DA1-4EB5-B250-A0558EC3078E}" srcId="{DF2A7169-BBE5-4CF7-BFC5-54D1EE32A9EE}" destId="{00EFF02A-78C1-4E01-A725-A792A861645F}" srcOrd="5" destOrd="0" parTransId="{F043C3B2-F610-44C2-BECA-DD1F5A5EB251}" sibTransId="{EE601041-EE26-4C1B-86B1-EEF104DFCF95}"/>
    <dgm:cxn modelId="{B886C76F-10E5-4CED-A61E-9D53DD08FF42}" type="presOf" srcId="{D6EE8B1E-96D2-4BB9-AE39-1B68500D71DE}" destId="{F7976C77-7BB0-49BC-8B56-16AF4DC8D041}" srcOrd="0" destOrd="0" presId="urn:microsoft.com/office/officeart/2005/8/layout/radial4"/>
    <dgm:cxn modelId="{73BFE450-D1BB-422C-B58A-9218436C6FE4}" type="presOf" srcId="{76BAB0CF-9745-4C73-B976-CE3E0B9BBE74}" destId="{0B6E7627-4E35-4202-B6CB-A6BD0B33A6FB}" srcOrd="0" destOrd="0" presId="urn:microsoft.com/office/officeart/2005/8/layout/radial4"/>
    <dgm:cxn modelId="{FBDDA752-F48F-4E52-9BEC-40ECBEF04CD4}" type="presOf" srcId="{00EFF02A-78C1-4E01-A725-A792A861645F}" destId="{3468F841-F74F-4502-A70D-61DE5F55136C}" srcOrd="0" destOrd="0" presId="urn:microsoft.com/office/officeart/2005/8/layout/radial4"/>
    <dgm:cxn modelId="{C9D8AB57-25DA-4C24-93A7-AB5DC66FC6ED}" srcId="{DF2A7169-BBE5-4CF7-BFC5-54D1EE32A9EE}" destId="{5F6854F3-95C8-455E-BEF4-D771B20AA166}" srcOrd="3" destOrd="0" parTransId="{76BAB0CF-9745-4C73-B976-CE3E0B9BBE74}" sibTransId="{7557C3DB-9C42-4E23-88A0-EFAD6632C1E1}"/>
    <dgm:cxn modelId="{F444A878-D72A-4BD5-8AA2-E0DB69857347}" type="presOf" srcId="{5F6854F3-95C8-455E-BEF4-D771B20AA166}" destId="{3293FC72-871C-41C7-B2DD-44ED7B62D59B}" srcOrd="0" destOrd="0" presId="urn:microsoft.com/office/officeart/2005/8/layout/radial4"/>
    <dgm:cxn modelId="{AEB12DB5-C67E-47C5-AD64-1E3ED36ADC36}" type="presOf" srcId="{C60C90CF-9254-4698-97BF-02A2B43E7EA8}" destId="{C2A9C952-92AC-4439-B033-25860A080E44}" srcOrd="0" destOrd="0" presId="urn:microsoft.com/office/officeart/2005/8/layout/radial4"/>
    <dgm:cxn modelId="{27520EB7-6688-494B-BC76-DEEFA19A2DE3}" type="presOf" srcId="{DF2A7169-BBE5-4CF7-BFC5-54D1EE32A9EE}" destId="{204F5013-EE41-44DA-B851-9E7CF8755626}" srcOrd="0" destOrd="0" presId="urn:microsoft.com/office/officeart/2005/8/layout/radial4"/>
    <dgm:cxn modelId="{8516F6E7-5D32-4850-B85D-4B456CEBFA8A}" type="presOf" srcId="{17D1528E-C62A-488C-891C-C18A9EBD3CCE}" destId="{BB97FB16-403C-4785-BE3F-4F1E3751AF0F}" srcOrd="0" destOrd="0" presId="urn:microsoft.com/office/officeart/2005/8/layout/radial4"/>
    <dgm:cxn modelId="{9F65D1FC-33FF-4D60-BACB-45E573426402}" type="presOf" srcId="{B838F7F4-B298-434C-AB2E-8875B4EC0783}" destId="{EC4AFF0E-ADB8-4D65-B0E8-E828C8998C78}" srcOrd="0" destOrd="0" presId="urn:microsoft.com/office/officeart/2005/8/layout/radial4"/>
    <dgm:cxn modelId="{6AF99E63-4648-4AFB-B168-35A32F203678}" type="presParOf" srcId="{79E12FD8-3B3A-490A-A3FA-9CAB4108BF8F}" destId="{204F5013-EE41-44DA-B851-9E7CF8755626}" srcOrd="0" destOrd="0" presId="urn:microsoft.com/office/officeart/2005/8/layout/radial4"/>
    <dgm:cxn modelId="{BC18346C-9138-4B5C-BEDE-D1351E5E0057}" type="presParOf" srcId="{79E12FD8-3B3A-490A-A3FA-9CAB4108BF8F}" destId="{EC4AFF0E-ADB8-4D65-B0E8-E828C8998C78}" srcOrd="1" destOrd="0" presId="urn:microsoft.com/office/officeart/2005/8/layout/radial4"/>
    <dgm:cxn modelId="{7C49DF8A-485C-45AC-9A99-BB2C70741A64}" type="presParOf" srcId="{79E12FD8-3B3A-490A-A3FA-9CAB4108BF8F}" destId="{78849AC9-8631-473F-90F3-81D29847D755}" srcOrd="2" destOrd="0" presId="urn:microsoft.com/office/officeart/2005/8/layout/radial4"/>
    <dgm:cxn modelId="{B6DC8311-23F1-498E-9051-2B4762843797}" type="presParOf" srcId="{79E12FD8-3B3A-490A-A3FA-9CAB4108BF8F}" destId="{FD7045FC-D139-4EB5-B73C-D49BC8F38294}" srcOrd="3" destOrd="0" presId="urn:microsoft.com/office/officeart/2005/8/layout/radial4"/>
    <dgm:cxn modelId="{A9CC0167-8064-43F7-B486-4990E03151EE}" type="presParOf" srcId="{79E12FD8-3B3A-490A-A3FA-9CAB4108BF8F}" destId="{F7976C77-7BB0-49BC-8B56-16AF4DC8D041}" srcOrd="4" destOrd="0" presId="urn:microsoft.com/office/officeart/2005/8/layout/radial4"/>
    <dgm:cxn modelId="{967DB905-66FA-4EA6-877D-39D055E542E7}" type="presParOf" srcId="{79E12FD8-3B3A-490A-A3FA-9CAB4108BF8F}" destId="{60AF5AF6-47CC-4604-A763-A7FEF27E5A37}" srcOrd="5" destOrd="0" presId="urn:microsoft.com/office/officeart/2005/8/layout/radial4"/>
    <dgm:cxn modelId="{CB08406B-93F4-45BD-A190-2C817E0D97C1}" type="presParOf" srcId="{79E12FD8-3B3A-490A-A3FA-9CAB4108BF8F}" destId="{BB97FB16-403C-4785-BE3F-4F1E3751AF0F}" srcOrd="6" destOrd="0" presId="urn:microsoft.com/office/officeart/2005/8/layout/radial4"/>
    <dgm:cxn modelId="{8BFC00D9-9679-4917-87FC-58C27FF63D3F}" type="presParOf" srcId="{79E12FD8-3B3A-490A-A3FA-9CAB4108BF8F}" destId="{0B6E7627-4E35-4202-B6CB-A6BD0B33A6FB}" srcOrd="7" destOrd="0" presId="urn:microsoft.com/office/officeart/2005/8/layout/radial4"/>
    <dgm:cxn modelId="{7688B810-001F-4FA2-B7E8-E3B5D24D86F6}" type="presParOf" srcId="{79E12FD8-3B3A-490A-A3FA-9CAB4108BF8F}" destId="{3293FC72-871C-41C7-B2DD-44ED7B62D59B}" srcOrd="8" destOrd="0" presId="urn:microsoft.com/office/officeart/2005/8/layout/radial4"/>
    <dgm:cxn modelId="{5F20025A-424A-4658-A5C2-C71428C81079}" type="presParOf" srcId="{79E12FD8-3B3A-490A-A3FA-9CAB4108BF8F}" destId="{C2A9C952-92AC-4439-B033-25860A080E44}" srcOrd="9" destOrd="0" presId="urn:microsoft.com/office/officeart/2005/8/layout/radial4"/>
    <dgm:cxn modelId="{F384E014-F6DA-41A1-9D71-BC400D65FB7A}" type="presParOf" srcId="{79E12FD8-3B3A-490A-A3FA-9CAB4108BF8F}" destId="{96D9F518-EF57-475F-BBD5-DB5FF43D49E9}" srcOrd="10" destOrd="0" presId="urn:microsoft.com/office/officeart/2005/8/layout/radial4"/>
    <dgm:cxn modelId="{532CC536-69FF-4486-BAFD-F522296CB6BB}" type="presParOf" srcId="{79E12FD8-3B3A-490A-A3FA-9CAB4108BF8F}" destId="{8F3BB8D7-6BA3-4852-95B5-4C6927D1D47E}" srcOrd="11" destOrd="0" presId="urn:microsoft.com/office/officeart/2005/8/layout/radial4"/>
    <dgm:cxn modelId="{3923D476-635F-4351-8A1F-40BE7E40F261}" type="presParOf" srcId="{79E12FD8-3B3A-490A-A3FA-9CAB4108BF8F}" destId="{3468F841-F74F-4502-A70D-61DE5F55136C}" srcOrd="12"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AF372E1-81EF-4831-9254-21A2D6DCC6D8}" type="doc">
      <dgm:prSet loTypeId="urn:microsoft.com/office/officeart/2016/7/layout/VerticalSolidActionList" loCatId="List" qsTypeId="urn:microsoft.com/office/officeart/2005/8/quickstyle/simple1" qsCatId="simple" csTypeId="urn:microsoft.com/office/officeart/2005/8/colors/colorful3" csCatId="colorful" phldr="1"/>
      <dgm:spPr/>
      <dgm:t>
        <a:bodyPr/>
        <a:lstStyle/>
        <a:p>
          <a:endParaRPr lang="en-US"/>
        </a:p>
      </dgm:t>
    </dgm:pt>
    <dgm:pt modelId="{BC7B922B-B6D3-448A-9B64-FFAC6FC99A29}">
      <dgm:prSet phldrT="[Text]" custT="1"/>
      <dgm:spPr/>
      <dgm:t>
        <a:bodyPr/>
        <a:lstStyle/>
        <a:p>
          <a:pPr>
            <a:lnSpc>
              <a:spcPct val="100000"/>
            </a:lnSpc>
            <a:tabLst>
              <a:tab pos="719138" algn="l"/>
            </a:tabLst>
          </a:pPr>
          <a:r>
            <a:rPr lang="en-CA" sz="1800" b="1" cap="none" spc="0" dirty="0">
              <a:ln w="0"/>
              <a:effectLst>
                <a:outerShdw blurRad="38100" dist="19050" dir="2700000" algn="tl" rotWithShape="0">
                  <a:schemeClr val="dk1">
                    <a:alpha val="40000"/>
                  </a:schemeClr>
                </a:outerShdw>
              </a:effectLst>
              <a:latin typeface="+mn-lt"/>
              <a:cs typeface="Segoe UI" panose="020B0502040204020203" pitchFamily="34" charset="0"/>
            </a:rPr>
            <a:t>Uncomplicated DVT</a:t>
          </a:r>
        </a:p>
      </dgm:t>
    </dgm:pt>
    <dgm:pt modelId="{BB629B94-EFF8-4789-A03D-95E16A8CC3A6}" type="parTrans" cxnId="{47909398-C170-4E90-9A8E-FAFD7AA06D7F}">
      <dgm:prSet/>
      <dgm:spPr/>
      <dgm:t>
        <a:bodyPr/>
        <a:lstStyle/>
        <a:p>
          <a:endParaRPr lang="en-US" sz="2000">
            <a:latin typeface="Tenorite" panose="00000500000000000000" pitchFamily="2" charset="0"/>
            <a:cs typeface="Segoe UI" panose="020B0502040204020203" pitchFamily="34" charset="0"/>
          </a:endParaRPr>
        </a:p>
      </dgm:t>
    </dgm:pt>
    <dgm:pt modelId="{78805537-538E-4ACF-BA4B-A1FAC1CEF96F}" type="sibTrans" cxnId="{47909398-C170-4E90-9A8E-FAFD7AA06D7F}">
      <dgm:prSet/>
      <dgm:spPr/>
      <dgm:t>
        <a:bodyPr/>
        <a:lstStyle/>
        <a:p>
          <a:endParaRPr lang="en-US" sz="2000">
            <a:latin typeface="Tenorite" panose="00000500000000000000" pitchFamily="2" charset="0"/>
            <a:cs typeface="Segoe UI" panose="020B0502040204020203" pitchFamily="34" charset="0"/>
          </a:endParaRPr>
        </a:p>
      </dgm:t>
    </dgm:pt>
    <dgm:pt modelId="{8D28B9CB-DA09-46BD-A58E-5A4E44951F15}">
      <dgm:prSet custT="1"/>
      <dgm:spPr/>
      <dgm:t>
        <a:bodyPr/>
        <a:lstStyle/>
        <a:p>
          <a:pPr>
            <a:lnSpc>
              <a:spcPct val="100000"/>
            </a:lnSpc>
          </a:pPr>
          <a:r>
            <a:rPr lang="en-US" sz="1800" dirty="0">
              <a:latin typeface="+mn-lt"/>
              <a:cs typeface="Segoe UI" panose="020B0502040204020203" pitchFamily="34" charset="0"/>
            </a:rPr>
            <a:t>SUGGEST offering </a:t>
          </a:r>
          <a:r>
            <a:rPr lang="en-US" sz="1800" b="1" dirty="0">
              <a:latin typeface="+mn-lt"/>
              <a:cs typeface="Segoe UI" panose="020B0502040204020203" pitchFamily="34" charset="0"/>
            </a:rPr>
            <a:t>home treatment over hospital treatment</a:t>
          </a:r>
        </a:p>
        <a:p>
          <a:pPr>
            <a:lnSpc>
              <a:spcPct val="100000"/>
            </a:lnSpc>
          </a:pPr>
          <a:r>
            <a:rPr lang="en-US" sz="1800" i="1" dirty="0">
              <a:latin typeface="+mn-lt"/>
              <a:cs typeface="Segoe UI" panose="020B0502040204020203" pitchFamily="34" charset="0"/>
            </a:rPr>
            <a:t>conditional recommendation based on low certainty evidence</a:t>
          </a:r>
          <a:endParaRPr lang="en-CA" sz="1800" b="0" i="1" dirty="0">
            <a:latin typeface="+mn-lt"/>
            <a:cs typeface="Segoe UI" panose="020B0502040204020203" pitchFamily="34" charset="0"/>
          </a:endParaRPr>
        </a:p>
      </dgm:t>
    </dgm:pt>
    <dgm:pt modelId="{E1B73BE5-36E8-4319-A800-BE5FE4C4E65D}" type="parTrans" cxnId="{D1EE3970-79F0-490E-A02B-ABC05E4FC054}">
      <dgm:prSet/>
      <dgm:spPr/>
      <dgm:t>
        <a:bodyPr/>
        <a:lstStyle/>
        <a:p>
          <a:endParaRPr lang="en-US" sz="2000">
            <a:latin typeface="Tenorite" panose="00000500000000000000" pitchFamily="2" charset="0"/>
            <a:cs typeface="Segoe UI" panose="020B0502040204020203" pitchFamily="34" charset="0"/>
          </a:endParaRPr>
        </a:p>
      </dgm:t>
    </dgm:pt>
    <dgm:pt modelId="{E183F850-8552-47DA-ACF2-F282A288F8B5}" type="sibTrans" cxnId="{D1EE3970-79F0-490E-A02B-ABC05E4FC054}">
      <dgm:prSet/>
      <dgm:spPr/>
      <dgm:t>
        <a:bodyPr/>
        <a:lstStyle/>
        <a:p>
          <a:endParaRPr lang="en-US" sz="2000">
            <a:latin typeface="Tenorite" panose="00000500000000000000" pitchFamily="2" charset="0"/>
            <a:cs typeface="Segoe UI" panose="020B0502040204020203" pitchFamily="34" charset="0"/>
          </a:endParaRPr>
        </a:p>
      </dgm:t>
    </dgm:pt>
    <dgm:pt modelId="{2E496EC8-0D20-4E21-BE64-B048283F3FE5}">
      <dgm:prSet phldrT="[Text]" custT="1"/>
      <dgm:spPr/>
      <dgm:t>
        <a:bodyPr/>
        <a:lstStyle/>
        <a:p>
          <a:pPr>
            <a:lnSpc>
              <a:spcPct val="100000"/>
            </a:lnSpc>
          </a:pPr>
          <a:r>
            <a:rPr lang="en-CA" sz="1800" b="1" dirty="0">
              <a:latin typeface="+mn-lt"/>
              <a:cs typeface="Segoe UI" panose="020B0502040204020203" pitchFamily="34" charset="0"/>
            </a:rPr>
            <a:t>PE with low risk of complications</a:t>
          </a:r>
        </a:p>
      </dgm:t>
    </dgm:pt>
    <dgm:pt modelId="{36EB7D53-6C0C-4B30-BFA1-63653BE0B00E}" type="parTrans" cxnId="{0EB0C5D8-23C8-4703-8F06-109F6D319D55}">
      <dgm:prSet/>
      <dgm:spPr/>
      <dgm:t>
        <a:bodyPr/>
        <a:lstStyle/>
        <a:p>
          <a:endParaRPr lang="en-US" sz="2000">
            <a:latin typeface="Tenorite" panose="00000500000000000000" pitchFamily="2" charset="0"/>
            <a:cs typeface="Segoe UI" panose="020B0502040204020203" pitchFamily="34" charset="0"/>
          </a:endParaRPr>
        </a:p>
      </dgm:t>
    </dgm:pt>
    <dgm:pt modelId="{F71FF14E-0144-4E23-B4B5-11E86EF014A3}" type="sibTrans" cxnId="{0EB0C5D8-23C8-4703-8F06-109F6D319D55}">
      <dgm:prSet/>
      <dgm:spPr/>
      <dgm:t>
        <a:bodyPr/>
        <a:lstStyle/>
        <a:p>
          <a:endParaRPr lang="en-US" sz="2000">
            <a:latin typeface="Tenorite" panose="00000500000000000000" pitchFamily="2" charset="0"/>
            <a:cs typeface="Segoe UI" panose="020B0502040204020203" pitchFamily="34" charset="0"/>
          </a:endParaRPr>
        </a:p>
      </dgm:t>
    </dgm:pt>
    <dgm:pt modelId="{B9ECD929-6A99-481F-BE88-65C0636F7B59}">
      <dgm:prSet custT="1"/>
      <dgm:spPr/>
      <dgm:t>
        <a:bodyPr/>
        <a:lstStyle/>
        <a:p>
          <a:pPr>
            <a:lnSpc>
              <a:spcPct val="100000"/>
            </a:lnSpc>
          </a:pPr>
          <a:r>
            <a:rPr lang="en-US" sz="1800" dirty="0">
              <a:latin typeface="+mn-lt"/>
              <a:cs typeface="Segoe UI" panose="020B0502040204020203" pitchFamily="34" charset="0"/>
            </a:rPr>
            <a:t>SUGGEST offering </a:t>
          </a:r>
          <a:r>
            <a:rPr lang="en-US" sz="1800" b="1" dirty="0">
              <a:latin typeface="+mn-lt"/>
              <a:cs typeface="Segoe UI" panose="020B0502040204020203" pitchFamily="34" charset="0"/>
            </a:rPr>
            <a:t>home treatment over hospital treatment</a:t>
          </a:r>
        </a:p>
        <a:p>
          <a:pPr>
            <a:lnSpc>
              <a:spcPct val="100000"/>
            </a:lnSpc>
          </a:pPr>
          <a:r>
            <a:rPr lang="en-US" sz="1800" i="1" dirty="0">
              <a:latin typeface="+mn-lt"/>
              <a:cs typeface="Segoe UI" panose="020B0502040204020203" pitchFamily="34" charset="0"/>
            </a:rPr>
            <a:t>conditional recommendation based on very low certainty evidence</a:t>
          </a:r>
          <a:endParaRPr lang="en-CA" sz="1800" b="0" i="1" dirty="0">
            <a:latin typeface="+mn-lt"/>
            <a:cs typeface="Segoe UI" panose="020B0502040204020203" pitchFamily="34" charset="0"/>
          </a:endParaRPr>
        </a:p>
      </dgm:t>
    </dgm:pt>
    <dgm:pt modelId="{99D268E3-8F9E-4373-91E6-6D3E207EBCB2}" type="parTrans" cxnId="{E9F7C9B9-F851-48FF-B448-8BC7DDE97FFF}">
      <dgm:prSet/>
      <dgm:spPr/>
      <dgm:t>
        <a:bodyPr/>
        <a:lstStyle/>
        <a:p>
          <a:endParaRPr lang="en-US" sz="2000">
            <a:latin typeface="Tenorite" panose="00000500000000000000" pitchFamily="2" charset="0"/>
            <a:cs typeface="Segoe UI" panose="020B0502040204020203" pitchFamily="34" charset="0"/>
          </a:endParaRPr>
        </a:p>
      </dgm:t>
    </dgm:pt>
    <dgm:pt modelId="{4D70ADFE-AB1B-4658-9296-9203218A9CF5}" type="sibTrans" cxnId="{E9F7C9B9-F851-48FF-B448-8BC7DDE97FFF}">
      <dgm:prSet/>
      <dgm:spPr/>
      <dgm:t>
        <a:bodyPr/>
        <a:lstStyle/>
        <a:p>
          <a:endParaRPr lang="en-US" sz="2000">
            <a:latin typeface="Tenorite" panose="00000500000000000000" pitchFamily="2" charset="0"/>
            <a:cs typeface="Segoe UI" panose="020B0502040204020203" pitchFamily="34" charset="0"/>
          </a:endParaRPr>
        </a:p>
      </dgm:t>
    </dgm:pt>
    <dgm:pt modelId="{BFA6AA80-BA6F-4E84-A3D9-ED6AE2C89CBB}">
      <dgm:prSet phldrT="[Text]" custT="1"/>
      <dgm:spPr/>
      <dgm:t>
        <a:bodyPr/>
        <a:lstStyle/>
        <a:p>
          <a:pPr>
            <a:lnSpc>
              <a:spcPct val="100000"/>
            </a:lnSpc>
          </a:pPr>
          <a:r>
            <a:rPr lang="en-CA" sz="1800" b="1" dirty="0">
              <a:latin typeface="+mn-lt"/>
              <a:cs typeface="Segoe UI" panose="020B0502040204020203" pitchFamily="34" charset="0"/>
            </a:rPr>
            <a:t>DVT or PE</a:t>
          </a:r>
        </a:p>
      </dgm:t>
    </dgm:pt>
    <dgm:pt modelId="{F23441A6-75E1-43DC-8CFC-EBCA6060C0A9}" type="parTrans" cxnId="{5BFBDFB5-4E07-4247-B969-C7906F3962E3}">
      <dgm:prSet/>
      <dgm:spPr/>
      <dgm:t>
        <a:bodyPr/>
        <a:lstStyle/>
        <a:p>
          <a:endParaRPr lang="en-US" sz="2000">
            <a:latin typeface="Tenorite" panose="00000500000000000000" pitchFamily="2" charset="0"/>
            <a:cs typeface="Segoe UI" panose="020B0502040204020203" pitchFamily="34" charset="0"/>
          </a:endParaRPr>
        </a:p>
      </dgm:t>
    </dgm:pt>
    <dgm:pt modelId="{056F0BD6-71E7-41C9-8393-55A621278799}" type="sibTrans" cxnId="{5BFBDFB5-4E07-4247-B969-C7906F3962E3}">
      <dgm:prSet/>
      <dgm:spPr/>
      <dgm:t>
        <a:bodyPr/>
        <a:lstStyle/>
        <a:p>
          <a:endParaRPr lang="en-US" sz="2000">
            <a:latin typeface="Tenorite" panose="00000500000000000000" pitchFamily="2" charset="0"/>
            <a:cs typeface="Segoe UI" panose="020B0502040204020203" pitchFamily="34" charset="0"/>
          </a:endParaRPr>
        </a:p>
      </dgm:t>
    </dgm:pt>
    <dgm:pt modelId="{3144AC8A-987C-451B-AF70-9F09267B90F4}">
      <dgm:prSet custT="1"/>
      <dgm:spPr/>
      <dgm:t>
        <a:bodyPr/>
        <a:lstStyle/>
        <a:p>
          <a:pPr>
            <a:lnSpc>
              <a:spcPct val="100000"/>
            </a:lnSpc>
          </a:pPr>
          <a:r>
            <a:rPr lang="en-US" sz="1800" dirty="0">
              <a:latin typeface="+mn-lt"/>
              <a:cs typeface="Segoe UI" panose="020B0502040204020203" pitchFamily="34" charset="0"/>
            </a:rPr>
            <a:t>SUGGEST </a:t>
          </a:r>
          <a:r>
            <a:rPr lang="en-US" sz="1800" b="1" dirty="0">
              <a:latin typeface="+mn-lt"/>
              <a:cs typeface="Segoe UI" panose="020B0502040204020203" pitchFamily="34" charset="0"/>
            </a:rPr>
            <a:t>DOACs over VKAs </a:t>
          </a:r>
        </a:p>
        <a:p>
          <a:pPr>
            <a:lnSpc>
              <a:spcPct val="100000"/>
            </a:lnSpc>
          </a:pPr>
          <a:r>
            <a:rPr lang="en-US" sz="1800" i="1" dirty="0">
              <a:latin typeface="+mn-lt"/>
              <a:cs typeface="Segoe UI" panose="020B0502040204020203" pitchFamily="34" charset="0"/>
            </a:rPr>
            <a:t>conditional recommendation based on moderate certainty evidence</a:t>
          </a:r>
          <a:endParaRPr lang="en-CA" sz="1800" b="0" i="1" dirty="0">
            <a:latin typeface="+mn-lt"/>
            <a:cs typeface="Segoe UI" panose="020B0502040204020203" pitchFamily="34" charset="0"/>
          </a:endParaRPr>
        </a:p>
      </dgm:t>
    </dgm:pt>
    <dgm:pt modelId="{6B46E9EE-39D6-4724-9984-2F40EA5D2435}" type="parTrans" cxnId="{0D7E8F22-181C-49F0-8D1E-E88AE361F6C2}">
      <dgm:prSet/>
      <dgm:spPr/>
      <dgm:t>
        <a:bodyPr/>
        <a:lstStyle/>
        <a:p>
          <a:endParaRPr lang="en-US" sz="2000">
            <a:latin typeface="Tenorite" panose="00000500000000000000" pitchFamily="2" charset="0"/>
            <a:cs typeface="Segoe UI" panose="020B0502040204020203" pitchFamily="34" charset="0"/>
          </a:endParaRPr>
        </a:p>
      </dgm:t>
    </dgm:pt>
    <dgm:pt modelId="{D664ADCD-BC27-4763-B0CC-1644433116C4}" type="sibTrans" cxnId="{0D7E8F22-181C-49F0-8D1E-E88AE361F6C2}">
      <dgm:prSet/>
      <dgm:spPr/>
      <dgm:t>
        <a:bodyPr/>
        <a:lstStyle/>
        <a:p>
          <a:endParaRPr lang="en-US" sz="2000">
            <a:latin typeface="Tenorite" panose="00000500000000000000" pitchFamily="2" charset="0"/>
            <a:cs typeface="Segoe UI" panose="020B0502040204020203" pitchFamily="34" charset="0"/>
          </a:endParaRPr>
        </a:p>
      </dgm:t>
    </dgm:pt>
    <dgm:pt modelId="{62640CA0-D28A-49D1-9BBD-7A6CC5C695E2}">
      <dgm:prSet phldrT="[Text]" custT="1"/>
      <dgm:spPr/>
      <dgm:t>
        <a:bodyPr/>
        <a:lstStyle/>
        <a:p>
          <a:pPr>
            <a:lnSpc>
              <a:spcPct val="100000"/>
            </a:lnSpc>
          </a:pPr>
          <a:r>
            <a:rPr lang="en-CA" sz="1800" b="1" dirty="0">
              <a:latin typeface="+mn-lt"/>
              <a:cs typeface="Segoe UI" panose="020B0502040204020203" pitchFamily="34" charset="0"/>
            </a:rPr>
            <a:t>PE with hemodynamic instability</a:t>
          </a:r>
        </a:p>
      </dgm:t>
    </dgm:pt>
    <dgm:pt modelId="{0FD687D3-B27D-473E-9F0B-FA7CAA6B7004}" type="parTrans" cxnId="{29B11029-70E6-45E8-BADD-5B34B70DB185}">
      <dgm:prSet/>
      <dgm:spPr/>
      <dgm:t>
        <a:bodyPr/>
        <a:lstStyle/>
        <a:p>
          <a:endParaRPr lang="en-US" sz="2000">
            <a:latin typeface="Tenorite" panose="00000500000000000000" pitchFamily="2" charset="0"/>
            <a:cs typeface="Segoe UI" panose="020B0502040204020203" pitchFamily="34" charset="0"/>
          </a:endParaRPr>
        </a:p>
      </dgm:t>
    </dgm:pt>
    <dgm:pt modelId="{6B3A13BC-FB65-492A-ABAC-0CB26E7D1F0B}" type="sibTrans" cxnId="{29B11029-70E6-45E8-BADD-5B34B70DB185}">
      <dgm:prSet/>
      <dgm:spPr/>
      <dgm:t>
        <a:bodyPr/>
        <a:lstStyle/>
        <a:p>
          <a:endParaRPr lang="en-US" sz="2000">
            <a:latin typeface="Tenorite" panose="00000500000000000000" pitchFamily="2" charset="0"/>
            <a:cs typeface="Segoe UI" panose="020B0502040204020203" pitchFamily="34" charset="0"/>
          </a:endParaRPr>
        </a:p>
      </dgm:t>
    </dgm:pt>
    <dgm:pt modelId="{29198746-A488-4582-93C9-D960B6EE77A4}">
      <dgm:prSet custT="1"/>
      <dgm:spPr/>
      <dgm:t>
        <a:bodyPr/>
        <a:lstStyle/>
        <a:p>
          <a:pPr>
            <a:lnSpc>
              <a:spcPct val="100000"/>
            </a:lnSpc>
          </a:pPr>
          <a:r>
            <a:rPr lang="en-US" sz="1800" dirty="0">
              <a:latin typeface="+mn-lt"/>
              <a:cs typeface="Segoe UI" panose="020B0502040204020203" pitchFamily="34" charset="0"/>
            </a:rPr>
            <a:t>RECOMMEND </a:t>
          </a:r>
          <a:r>
            <a:rPr lang="en-US" sz="1800" b="1" dirty="0">
              <a:latin typeface="+mn-lt"/>
              <a:cs typeface="Segoe UI" panose="020B0502040204020203" pitchFamily="34" charset="0"/>
            </a:rPr>
            <a:t>thrombolytic therapy followed by anticoagulation </a:t>
          </a:r>
          <a:r>
            <a:rPr lang="en-US" sz="1800" dirty="0">
              <a:latin typeface="+mn-lt"/>
              <a:cs typeface="Segoe UI" panose="020B0502040204020203" pitchFamily="34" charset="0"/>
            </a:rPr>
            <a:t>over anticoagulation alone</a:t>
          </a:r>
        </a:p>
        <a:p>
          <a:pPr>
            <a:lnSpc>
              <a:spcPct val="100000"/>
            </a:lnSpc>
          </a:pPr>
          <a:r>
            <a:rPr lang="en-US" sz="1800" i="1" dirty="0">
              <a:latin typeface="+mn-lt"/>
              <a:cs typeface="Segoe UI" panose="020B0502040204020203" pitchFamily="34" charset="0"/>
            </a:rPr>
            <a:t>strong recommendation despite low certainty evidence</a:t>
          </a:r>
          <a:endParaRPr lang="en-CA" sz="1800" i="1" dirty="0">
            <a:latin typeface="+mn-lt"/>
            <a:cs typeface="Segoe UI" panose="020B0502040204020203" pitchFamily="34" charset="0"/>
          </a:endParaRPr>
        </a:p>
      </dgm:t>
    </dgm:pt>
    <dgm:pt modelId="{BBC222E8-ADFB-4813-B342-CBBA4E42C9B3}" type="parTrans" cxnId="{E8DBA1EF-17AB-4A0C-B8EE-FEAB439BD390}">
      <dgm:prSet/>
      <dgm:spPr/>
      <dgm:t>
        <a:bodyPr/>
        <a:lstStyle/>
        <a:p>
          <a:endParaRPr lang="en-US" sz="2000">
            <a:latin typeface="Tenorite" panose="00000500000000000000" pitchFamily="2" charset="0"/>
            <a:cs typeface="Segoe UI" panose="020B0502040204020203" pitchFamily="34" charset="0"/>
          </a:endParaRPr>
        </a:p>
      </dgm:t>
    </dgm:pt>
    <dgm:pt modelId="{7B37BD54-E489-46DF-8F52-C9E74BB34354}" type="sibTrans" cxnId="{E8DBA1EF-17AB-4A0C-B8EE-FEAB439BD390}">
      <dgm:prSet/>
      <dgm:spPr/>
      <dgm:t>
        <a:bodyPr/>
        <a:lstStyle/>
        <a:p>
          <a:endParaRPr lang="en-US" sz="2000">
            <a:latin typeface="Tenorite" panose="00000500000000000000" pitchFamily="2" charset="0"/>
            <a:cs typeface="Segoe UI" panose="020B0502040204020203" pitchFamily="34" charset="0"/>
          </a:endParaRPr>
        </a:p>
      </dgm:t>
    </dgm:pt>
    <dgm:pt modelId="{A2EC0E4D-3233-4175-B440-A65AED135318}">
      <dgm:prSet custT="1"/>
      <dgm:spPr/>
      <dgm:t>
        <a:bodyPr/>
        <a:lstStyle/>
        <a:p>
          <a:pPr>
            <a:lnSpc>
              <a:spcPct val="100000"/>
            </a:lnSpc>
          </a:pPr>
          <a:r>
            <a:rPr lang="en-CA" sz="1800" b="1" i="0" dirty="0">
              <a:latin typeface="+mn-lt"/>
              <a:cs typeface="Segoe UI" panose="020B0502040204020203" pitchFamily="34" charset="0"/>
            </a:rPr>
            <a:t>Intermediate-risk (</a:t>
          </a:r>
          <a:r>
            <a:rPr lang="en-CA" sz="1800" b="1" i="0" dirty="0" err="1">
              <a:latin typeface="+mn-lt"/>
              <a:cs typeface="Segoe UI" panose="020B0502040204020203" pitchFamily="34" charset="0"/>
            </a:rPr>
            <a:t>submassive</a:t>
          </a:r>
          <a:r>
            <a:rPr lang="en-CA" sz="1800" b="1" i="0" dirty="0">
              <a:latin typeface="+mn-lt"/>
              <a:cs typeface="Segoe UI" panose="020B0502040204020203" pitchFamily="34" charset="0"/>
            </a:rPr>
            <a:t>) PE</a:t>
          </a:r>
        </a:p>
      </dgm:t>
    </dgm:pt>
    <dgm:pt modelId="{F8607AE7-3E86-4203-A31D-1A693548759A}" type="parTrans" cxnId="{CE7A7DC4-2F58-4D56-B08F-8084A4E0F70E}">
      <dgm:prSet/>
      <dgm:spPr/>
      <dgm:t>
        <a:bodyPr/>
        <a:lstStyle/>
        <a:p>
          <a:endParaRPr lang="en-CA">
            <a:latin typeface="Tenorite" panose="00000500000000000000" pitchFamily="2" charset="0"/>
          </a:endParaRPr>
        </a:p>
      </dgm:t>
    </dgm:pt>
    <dgm:pt modelId="{0C939C3C-F0A3-456A-A5E8-622CBBF4DE84}" type="sibTrans" cxnId="{CE7A7DC4-2F58-4D56-B08F-8084A4E0F70E}">
      <dgm:prSet/>
      <dgm:spPr/>
      <dgm:t>
        <a:bodyPr/>
        <a:lstStyle/>
        <a:p>
          <a:endParaRPr lang="en-CA">
            <a:latin typeface="Tenorite" panose="00000500000000000000" pitchFamily="2" charset="0"/>
          </a:endParaRPr>
        </a:p>
      </dgm:t>
    </dgm:pt>
    <dgm:pt modelId="{0F17BFE2-E706-4B69-B0EB-0BCB960C0EAA}">
      <dgm:prSet custT="1"/>
      <dgm:spPr/>
      <dgm:t>
        <a:bodyPr/>
        <a:lstStyle/>
        <a:p>
          <a:pPr>
            <a:lnSpc>
              <a:spcPct val="100000"/>
            </a:lnSpc>
          </a:pPr>
          <a:r>
            <a:rPr lang="en-US" sz="1800" dirty="0">
              <a:latin typeface="+mn-lt"/>
            </a:rPr>
            <a:t>SUGGEST </a:t>
          </a:r>
          <a:r>
            <a:rPr lang="en-US" sz="1800" b="1" dirty="0">
              <a:latin typeface="+mn-lt"/>
            </a:rPr>
            <a:t>anticoagulation alone over the routine use of thrombolysis </a:t>
          </a:r>
          <a:r>
            <a:rPr lang="en-US" sz="1800" dirty="0">
              <a:latin typeface="+mn-lt"/>
            </a:rPr>
            <a:t>in addition to anticoagulation</a:t>
          </a:r>
        </a:p>
        <a:p>
          <a:pPr>
            <a:lnSpc>
              <a:spcPct val="100000"/>
            </a:lnSpc>
          </a:pPr>
          <a:r>
            <a:rPr lang="en-US" sz="1800" i="1" dirty="0">
              <a:latin typeface="+mn-lt"/>
            </a:rPr>
            <a:t>conditional recommendation based on low certainty evidence</a:t>
          </a:r>
          <a:endParaRPr lang="en-CA" sz="1800" i="1" dirty="0">
            <a:latin typeface="+mn-lt"/>
          </a:endParaRPr>
        </a:p>
      </dgm:t>
    </dgm:pt>
    <dgm:pt modelId="{D616A028-F1BD-48B6-A82D-0BB76EA398BD}" type="parTrans" cxnId="{51F94F37-37E7-4C03-B206-1A962516352B}">
      <dgm:prSet/>
      <dgm:spPr/>
      <dgm:t>
        <a:bodyPr/>
        <a:lstStyle/>
        <a:p>
          <a:endParaRPr lang="en-CA">
            <a:latin typeface="Tenorite" panose="00000500000000000000" pitchFamily="2" charset="0"/>
          </a:endParaRPr>
        </a:p>
      </dgm:t>
    </dgm:pt>
    <dgm:pt modelId="{6FF5726F-99B4-499D-B6B9-814D445EA0A4}" type="sibTrans" cxnId="{51F94F37-37E7-4C03-B206-1A962516352B}">
      <dgm:prSet/>
      <dgm:spPr/>
      <dgm:t>
        <a:bodyPr/>
        <a:lstStyle/>
        <a:p>
          <a:endParaRPr lang="en-CA">
            <a:latin typeface="Tenorite" panose="00000500000000000000" pitchFamily="2" charset="0"/>
          </a:endParaRPr>
        </a:p>
      </dgm:t>
    </dgm:pt>
    <dgm:pt modelId="{FC3CF89C-26DC-4BA7-93FC-811765AD64ED}" type="pres">
      <dgm:prSet presAssocID="{0AF372E1-81EF-4831-9254-21A2D6DCC6D8}" presName="Name0" presStyleCnt="0">
        <dgm:presLayoutVars>
          <dgm:dir/>
          <dgm:animLvl val="lvl"/>
          <dgm:resizeHandles val="exact"/>
        </dgm:presLayoutVars>
      </dgm:prSet>
      <dgm:spPr/>
    </dgm:pt>
    <dgm:pt modelId="{6CD04881-661C-493F-A2B7-9BFB10165644}" type="pres">
      <dgm:prSet presAssocID="{BC7B922B-B6D3-448A-9B64-FFAC6FC99A29}" presName="linNode" presStyleCnt="0"/>
      <dgm:spPr/>
    </dgm:pt>
    <dgm:pt modelId="{EF3792DB-53F0-471F-ADBB-42C26154C21C}" type="pres">
      <dgm:prSet presAssocID="{BC7B922B-B6D3-448A-9B64-FFAC6FC99A29}" presName="parentText" presStyleLbl="alignNode1" presStyleIdx="0" presStyleCnt="5">
        <dgm:presLayoutVars>
          <dgm:chMax val="1"/>
          <dgm:bulletEnabled/>
        </dgm:presLayoutVars>
      </dgm:prSet>
      <dgm:spPr/>
    </dgm:pt>
    <dgm:pt modelId="{F1858F45-3012-4BCF-9E4D-3E0573C9011A}" type="pres">
      <dgm:prSet presAssocID="{BC7B922B-B6D3-448A-9B64-FFAC6FC99A29}" presName="descendantText" presStyleLbl="alignAccFollowNode1" presStyleIdx="0" presStyleCnt="5" custLinFactNeighborY="-190">
        <dgm:presLayoutVars>
          <dgm:bulletEnabled/>
        </dgm:presLayoutVars>
      </dgm:prSet>
      <dgm:spPr/>
    </dgm:pt>
    <dgm:pt modelId="{E402E3F3-6D05-4AE7-B41D-A91E8C34F63E}" type="pres">
      <dgm:prSet presAssocID="{78805537-538E-4ACF-BA4B-A1FAC1CEF96F}" presName="sp" presStyleCnt="0"/>
      <dgm:spPr/>
    </dgm:pt>
    <dgm:pt modelId="{2C5E7FBE-EF68-400D-B574-9F6C76622FBF}" type="pres">
      <dgm:prSet presAssocID="{2E496EC8-0D20-4E21-BE64-B048283F3FE5}" presName="linNode" presStyleCnt="0"/>
      <dgm:spPr/>
    </dgm:pt>
    <dgm:pt modelId="{90729305-F100-4C55-B670-24993D30F17C}" type="pres">
      <dgm:prSet presAssocID="{2E496EC8-0D20-4E21-BE64-B048283F3FE5}" presName="parentText" presStyleLbl="alignNode1" presStyleIdx="1" presStyleCnt="5">
        <dgm:presLayoutVars>
          <dgm:chMax val="1"/>
          <dgm:bulletEnabled/>
        </dgm:presLayoutVars>
      </dgm:prSet>
      <dgm:spPr/>
    </dgm:pt>
    <dgm:pt modelId="{F83B5E26-94F4-4995-9530-273FB4FD564D}" type="pres">
      <dgm:prSet presAssocID="{2E496EC8-0D20-4E21-BE64-B048283F3FE5}" presName="descendantText" presStyleLbl="alignAccFollowNode1" presStyleIdx="1" presStyleCnt="5" custLinFactNeighborY="-190">
        <dgm:presLayoutVars>
          <dgm:bulletEnabled/>
        </dgm:presLayoutVars>
      </dgm:prSet>
      <dgm:spPr/>
    </dgm:pt>
    <dgm:pt modelId="{8BD52951-6286-488D-A559-3E3E01E2C0DB}" type="pres">
      <dgm:prSet presAssocID="{F71FF14E-0144-4E23-B4B5-11E86EF014A3}" presName="sp" presStyleCnt="0"/>
      <dgm:spPr/>
    </dgm:pt>
    <dgm:pt modelId="{D08D4DC1-C20D-4416-91EC-19CCD687C940}" type="pres">
      <dgm:prSet presAssocID="{BFA6AA80-BA6F-4E84-A3D9-ED6AE2C89CBB}" presName="linNode" presStyleCnt="0"/>
      <dgm:spPr/>
    </dgm:pt>
    <dgm:pt modelId="{3211F93E-1DB3-4450-BB77-3F5B370942E7}" type="pres">
      <dgm:prSet presAssocID="{BFA6AA80-BA6F-4E84-A3D9-ED6AE2C89CBB}" presName="parentText" presStyleLbl="alignNode1" presStyleIdx="2" presStyleCnt="5">
        <dgm:presLayoutVars>
          <dgm:chMax val="1"/>
          <dgm:bulletEnabled/>
        </dgm:presLayoutVars>
      </dgm:prSet>
      <dgm:spPr/>
    </dgm:pt>
    <dgm:pt modelId="{39DC3E59-C6D7-4482-BA24-0EBE7A032FEC}" type="pres">
      <dgm:prSet presAssocID="{BFA6AA80-BA6F-4E84-A3D9-ED6AE2C89CBB}" presName="descendantText" presStyleLbl="alignAccFollowNode1" presStyleIdx="2" presStyleCnt="5">
        <dgm:presLayoutVars>
          <dgm:bulletEnabled/>
        </dgm:presLayoutVars>
      </dgm:prSet>
      <dgm:spPr/>
    </dgm:pt>
    <dgm:pt modelId="{80918CFB-A5B0-483B-AA9B-82E18EA1F25A}" type="pres">
      <dgm:prSet presAssocID="{056F0BD6-71E7-41C9-8393-55A621278799}" presName="sp" presStyleCnt="0"/>
      <dgm:spPr/>
    </dgm:pt>
    <dgm:pt modelId="{5FA22306-9A13-43E9-9E55-25AB54372A19}" type="pres">
      <dgm:prSet presAssocID="{62640CA0-D28A-49D1-9BBD-7A6CC5C695E2}" presName="linNode" presStyleCnt="0"/>
      <dgm:spPr/>
    </dgm:pt>
    <dgm:pt modelId="{1A50E659-CD06-427D-A435-ABF7EBE4CDD1}" type="pres">
      <dgm:prSet presAssocID="{62640CA0-D28A-49D1-9BBD-7A6CC5C695E2}" presName="parentText" presStyleLbl="alignNode1" presStyleIdx="3" presStyleCnt="5">
        <dgm:presLayoutVars>
          <dgm:chMax val="1"/>
          <dgm:bulletEnabled/>
        </dgm:presLayoutVars>
      </dgm:prSet>
      <dgm:spPr/>
    </dgm:pt>
    <dgm:pt modelId="{7D881C9E-9B14-4259-A2C8-5BA6EE7039AA}" type="pres">
      <dgm:prSet presAssocID="{62640CA0-D28A-49D1-9BBD-7A6CC5C695E2}" presName="descendantText" presStyleLbl="alignAccFollowNode1" presStyleIdx="3" presStyleCnt="5">
        <dgm:presLayoutVars>
          <dgm:bulletEnabled/>
        </dgm:presLayoutVars>
      </dgm:prSet>
      <dgm:spPr/>
    </dgm:pt>
    <dgm:pt modelId="{76D23804-075B-4676-A4AB-FBAF66C53C7D}" type="pres">
      <dgm:prSet presAssocID="{6B3A13BC-FB65-492A-ABAC-0CB26E7D1F0B}" presName="sp" presStyleCnt="0"/>
      <dgm:spPr/>
    </dgm:pt>
    <dgm:pt modelId="{2D4FAF19-2A55-447D-9842-90FDD67D56A7}" type="pres">
      <dgm:prSet presAssocID="{A2EC0E4D-3233-4175-B440-A65AED135318}" presName="linNode" presStyleCnt="0"/>
      <dgm:spPr/>
    </dgm:pt>
    <dgm:pt modelId="{30BEB8CD-6E03-4106-9069-AD634CCF87AA}" type="pres">
      <dgm:prSet presAssocID="{A2EC0E4D-3233-4175-B440-A65AED135318}" presName="parentText" presStyleLbl="alignNode1" presStyleIdx="4" presStyleCnt="5">
        <dgm:presLayoutVars>
          <dgm:chMax val="1"/>
          <dgm:bulletEnabled/>
        </dgm:presLayoutVars>
      </dgm:prSet>
      <dgm:spPr/>
    </dgm:pt>
    <dgm:pt modelId="{1B2C5582-7E1F-4B62-A4DB-FD36519A71E3}" type="pres">
      <dgm:prSet presAssocID="{A2EC0E4D-3233-4175-B440-A65AED135318}" presName="descendantText" presStyleLbl="alignAccFollowNode1" presStyleIdx="4" presStyleCnt="5">
        <dgm:presLayoutVars>
          <dgm:bulletEnabled/>
        </dgm:presLayoutVars>
      </dgm:prSet>
      <dgm:spPr/>
    </dgm:pt>
  </dgm:ptLst>
  <dgm:cxnLst>
    <dgm:cxn modelId="{A0C99501-56D6-45C9-88D4-E87299B87A7C}" type="presOf" srcId="{0AF372E1-81EF-4831-9254-21A2D6DCC6D8}" destId="{FC3CF89C-26DC-4BA7-93FC-811765AD64ED}" srcOrd="0" destOrd="0" presId="urn:microsoft.com/office/officeart/2016/7/layout/VerticalSolidActionList"/>
    <dgm:cxn modelId="{1AB86C04-C345-41DB-87F3-A391682D44DC}" type="presOf" srcId="{A2EC0E4D-3233-4175-B440-A65AED135318}" destId="{30BEB8CD-6E03-4106-9069-AD634CCF87AA}" srcOrd="0" destOrd="0" presId="urn:microsoft.com/office/officeart/2016/7/layout/VerticalSolidActionList"/>
    <dgm:cxn modelId="{57DF7408-D2DB-4F2D-9202-ED91CBFE0D5C}" type="presOf" srcId="{BC7B922B-B6D3-448A-9B64-FFAC6FC99A29}" destId="{EF3792DB-53F0-471F-ADBB-42C26154C21C}" srcOrd="0" destOrd="0" presId="urn:microsoft.com/office/officeart/2016/7/layout/VerticalSolidActionList"/>
    <dgm:cxn modelId="{0D7E8F22-181C-49F0-8D1E-E88AE361F6C2}" srcId="{BFA6AA80-BA6F-4E84-A3D9-ED6AE2C89CBB}" destId="{3144AC8A-987C-451B-AF70-9F09267B90F4}" srcOrd="0" destOrd="0" parTransId="{6B46E9EE-39D6-4724-9984-2F40EA5D2435}" sibTransId="{D664ADCD-BC27-4763-B0CC-1644433116C4}"/>
    <dgm:cxn modelId="{29B11029-70E6-45E8-BADD-5B34B70DB185}" srcId="{0AF372E1-81EF-4831-9254-21A2D6DCC6D8}" destId="{62640CA0-D28A-49D1-9BBD-7A6CC5C695E2}" srcOrd="3" destOrd="0" parTransId="{0FD687D3-B27D-473E-9F0B-FA7CAA6B7004}" sibTransId="{6B3A13BC-FB65-492A-ABAC-0CB26E7D1F0B}"/>
    <dgm:cxn modelId="{51F94F37-37E7-4C03-B206-1A962516352B}" srcId="{A2EC0E4D-3233-4175-B440-A65AED135318}" destId="{0F17BFE2-E706-4B69-B0EB-0BCB960C0EAA}" srcOrd="0" destOrd="0" parTransId="{D616A028-F1BD-48B6-A82D-0BB76EA398BD}" sibTransId="{6FF5726F-99B4-499D-B6B9-814D445EA0A4}"/>
    <dgm:cxn modelId="{EB7E8B5B-7DDB-4826-A31C-EF787EC069E7}" type="presOf" srcId="{29198746-A488-4582-93C9-D960B6EE77A4}" destId="{7D881C9E-9B14-4259-A2C8-5BA6EE7039AA}" srcOrd="0" destOrd="0" presId="urn:microsoft.com/office/officeart/2016/7/layout/VerticalSolidActionList"/>
    <dgm:cxn modelId="{D1EE3970-79F0-490E-A02B-ABC05E4FC054}" srcId="{BC7B922B-B6D3-448A-9B64-FFAC6FC99A29}" destId="{8D28B9CB-DA09-46BD-A58E-5A4E44951F15}" srcOrd="0" destOrd="0" parTransId="{E1B73BE5-36E8-4319-A800-BE5FE4C4E65D}" sibTransId="{E183F850-8552-47DA-ACF2-F282A288F8B5}"/>
    <dgm:cxn modelId="{F7E36359-4C8F-4D2A-89FF-0ABF5199BD45}" type="presOf" srcId="{0F17BFE2-E706-4B69-B0EB-0BCB960C0EAA}" destId="{1B2C5582-7E1F-4B62-A4DB-FD36519A71E3}" srcOrd="0" destOrd="0" presId="urn:microsoft.com/office/officeart/2016/7/layout/VerticalSolidActionList"/>
    <dgm:cxn modelId="{BF327994-82E0-4530-A202-43E305041EE1}" type="presOf" srcId="{8D28B9CB-DA09-46BD-A58E-5A4E44951F15}" destId="{F1858F45-3012-4BCF-9E4D-3E0573C9011A}" srcOrd="0" destOrd="0" presId="urn:microsoft.com/office/officeart/2016/7/layout/VerticalSolidActionList"/>
    <dgm:cxn modelId="{47909398-C170-4E90-9A8E-FAFD7AA06D7F}" srcId="{0AF372E1-81EF-4831-9254-21A2D6DCC6D8}" destId="{BC7B922B-B6D3-448A-9B64-FFAC6FC99A29}" srcOrd="0" destOrd="0" parTransId="{BB629B94-EFF8-4789-A03D-95E16A8CC3A6}" sibTransId="{78805537-538E-4ACF-BA4B-A1FAC1CEF96F}"/>
    <dgm:cxn modelId="{298766A2-0C1C-4E2C-AB3C-E9899A325C78}" type="presOf" srcId="{BFA6AA80-BA6F-4E84-A3D9-ED6AE2C89CBB}" destId="{3211F93E-1DB3-4450-BB77-3F5B370942E7}" srcOrd="0" destOrd="0" presId="urn:microsoft.com/office/officeart/2016/7/layout/VerticalSolidActionList"/>
    <dgm:cxn modelId="{B6E861A6-8AD3-40BC-93D0-A1E50B7DA500}" type="presOf" srcId="{62640CA0-D28A-49D1-9BBD-7A6CC5C695E2}" destId="{1A50E659-CD06-427D-A435-ABF7EBE4CDD1}" srcOrd="0" destOrd="0" presId="urn:microsoft.com/office/officeart/2016/7/layout/VerticalSolidActionList"/>
    <dgm:cxn modelId="{5BFBDFB5-4E07-4247-B969-C7906F3962E3}" srcId="{0AF372E1-81EF-4831-9254-21A2D6DCC6D8}" destId="{BFA6AA80-BA6F-4E84-A3D9-ED6AE2C89CBB}" srcOrd="2" destOrd="0" parTransId="{F23441A6-75E1-43DC-8CFC-EBCA6060C0A9}" sibTransId="{056F0BD6-71E7-41C9-8393-55A621278799}"/>
    <dgm:cxn modelId="{E9F7C9B9-F851-48FF-B448-8BC7DDE97FFF}" srcId="{2E496EC8-0D20-4E21-BE64-B048283F3FE5}" destId="{B9ECD929-6A99-481F-BE88-65C0636F7B59}" srcOrd="0" destOrd="0" parTransId="{99D268E3-8F9E-4373-91E6-6D3E207EBCB2}" sibTransId="{4D70ADFE-AB1B-4658-9296-9203218A9CF5}"/>
    <dgm:cxn modelId="{C1B6EBC2-0B0D-4AC5-A534-90D2FD98CA13}" type="presOf" srcId="{3144AC8A-987C-451B-AF70-9F09267B90F4}" destId="{39DC3E59-C6D7-4482-BA24-0EBE7A032FEC}" srcOrd="0" destOrd="0" presId="urn:microsoft.com/office/officeart/2016/7/layout/VerticalSolidActionList"/>
    <dgm:cxn modelId="{CE7A7DC4-2F58-4D56-B08F-8084A4E0F70E}" srcId="{0AF372E1-81EF-4831-9254-21A2D6DCC6D8}" destId="{A2EC0E4D-3233-4175-B440-A65AED135318}" srcOrd="4" destOrd="0" parTransId="{F8607AE7-3E86-4203-A31D-1A693548759A}" sibTransId="{0C939C3C-F0A3-456A-A5E8-622CBBF4DE84}"/>
    <dgm:cxn modelId="{0EB0C5D8-23C8-4703-8F06-109F6D319D55}" srcId="{0AF372E1-81EF-4831-9254-21A2D6DCC6D8}" destId="{2E496EC8-0D20-4E21-BE64-B048283F3FE5}" srcOrd="1" destOrd="0" parTransId="{36EB7D53-6C0C-4B30-BFA1-63653BE0B00E}" sibTransId="{F71FF14E-0144-4E23-B4B5-11E86EF014A3}"/>
    <dgm:cxn modelId="{A01AF5E7-F802-4D57-8A90-D5CE3FFBC354}" type="presOf" srcId="{B9ECD929-6A99-481F-BE88-65C0636F7B59}" destId="{F83B5E26-94F4-4995-9530-273FB4FD564D}" srcOrd="0" destOrd="0" presId="urn:microsoft.com/office/officeart/2016/7/layout/VerticalSolidActionList"/>
    <dgm:cxn modelId="{E8DBA1EF-17AB-4A0C-B8EE-FEAB439BD390}" srcId="{62640CA0-D28A-49D1-9BBD-7A6CC5C695E2}" destId="{29198746-A488-4582-93C9-D960B6EE77A4}" srcOrd="0" destOrd="0" parTransId="{BBC222E8-ADFB-4813-B342-CBBA4E42C9B3}" sibTransId="{7B37BD54-E489-46DF-8F52-C9E74BB34354}"/>
    <dgm:cxn modelId="{BDC52EFD-E5E5-42DA-B163-89E9D4845BA4}" type="presOf" srcId="{2E496EC8-0D20-4E21-BE64-B048283F3FE5}" destId="{90729305-F100-4C55-B670-24993D30F17C}" srcOrd="0" destOrd="0" presId="urn:microsoft.com/office/officeart/2016/7/layout/VerticalSolidActionList"/>
    <dgm:cxn modelId="{8E06F5C8-F655-4AE2-9B20-26ED9B95D2B4}" type="presParOf" srcId="{FC3CF89C-26DC-4BA7-93FC-811765AD64ED}" destId="{6CD04881-661C-493F-A2B7-9BFB10165644}" srcOrd="0" destOrd="0" presId="urn:microsoft.com/office/officeart/2016/7/layout/VerticalSolidActionList"/>
    <dgm:cxn modelId="{C2BA06CB-552E-4720-A181-D07DC952EAED}" type="presParOf" srcId="{6CD04881-661C-493F-A2B7-9BFB10165644}" destId="{EF3792DB-53F0-471F-ADBB-42C26154C21C}" srcOrd="0" destOrd="0" presId="urn:microsoft.com/office/officeart/2016/7/layout/VerticalSolidActionList"/>
    <dgm:cxn modelId="{FDD610D5-A7B0-4A0E-8190-B569FAD24771}" type="presParOf" srcId="{6CD04881-661C-493F-A2B7-9BFB10165644}" destId="{F1858F45-3012-4BCF-9E4D-3E0573C9011A}" srcOrd="1" destOrd="0" presId="urn:microsoft.com/office/officeart/2016/7/layout/VerticalSolidActionList"/>
    <dgm:cxn modelId="{4FF99B4A-54CE-4A21-9D5C-5C619546F3EE}" type="presParOf" srcId="{FC3CF89C-26DC-4BA7-93FC-811765AD64ED}" destId="{E402E3F3-6D05-4AE7-B41D-A91E8C34F63E}" srcOrd="1" destOrd="0" presId="urn:microsoft.com/office/officeart/2016/7/layout/VerticalSolidActionList"/>
    <dgm:cxn modelId="{9D199D31-2F33-4B0E-908E-FDC4ACE78007}" type="presParOf" srcId="{FC3CF89C-26DC-4BA7-93FC-811765AD64ED}" destId="{2C5E7FBE-EF68-400D-B574-9F6C76622FBF}" srcOrd="2" destOrd="0" presId="urn:microsoft.com/office/officeart/2016/7/layout/VerticalSolidActionList"/>
    <dgm:cxn modelId="{02D8F166-705F-4839-A66B-8A7795007CA5}" type="presParOf" srcId="{2C5E7FBE-EF68-400D-B574-9F6C76622FBF}" destId="{90729305-F100-4C55-B670-24993D30F17C}" srcOrd="0" destOrd="0" presId="urn:microsoft.com/office/officeart/2016/7/layout/VerticalSolidActionList"/>
    <dgm:cxn modelId="{CCDC1C23-9B07-4CF0-9CB4-8673C9B8188B}" type="presParOf" srcId="{2C5E7FBE-EF68-400D-B574-9F6C76622FBF}" destId="{F83B5E26-94F4-4995-9530-273FB4FD564D}" srcOrd="1" destOrd="0" presId="urn:microsoft.com/office/officeart/2016/7/layout/VerticalSolidActionList"/>
    <dgm:cxn modelId="{BE6651C5-850B-44B2-98E9-CD1887E77E92}" type="presParOf" srcId="{FC3CF89C-26DC-4BA7-93FC-811765AD64ED}" destId="{8BD52951-6286-488D-A559-3E3E01E2C0DB}" srcOrd="3" destOrd="0" presId="urn:microsoft.com/office/officeart/2016/7/layout/VerticalSolidActionList"/>
    <dgm:cxn modelId="{424C055C-CC9E-4D43-8530-7E157B9EE1A3}" type="presParOf" srcId="{FC3CF89C-26DC-4BA7-93FC-811765AD64ED}" destId="{D08D4DC1-C20D-4416-91EC-19CCD687C940}" srcOrd="4" destOrd="0" presId="urn:microsoft.com/office/officeart/2016/7/layout/VerticalSolidActionList"/>
    <dgm:cxn modelId="{4368CDE3-7DE1-4FCE-AD7C-4369F97C349F}" type="presParOf" srcId="{D08D4DC1-C20D-4416-91EC-19CCD687C940}" destId="{3211F93E-1DB3-4450-BB77-3F5B370942E7}" srcOrd="0" destOrd="0" presId="urn:microsoft.com/office/officeart/2016/7/layout/VerticalSolidActionList"/>
    <dgm:cxn modelId="{E451594F-B2C7-4AB1-A864-03ECFC66952E}" type="presParOf" srcId="{D08D4DC1-C20D-4416-91EC-19CCD687C940}" destId="{39DC3E59-C6D7-4482-BA24-0EBE7A032FEC}" srcOrd="1" destOrd="0" presId="urn:microsoft.com/office/officeart/2016/7/layout/VerticalSolidActionList"/>
    <dgm:cxn modelId="{5D7A6CF0-EE50-4DD4-8B43-FB74CEC40CAE}" type="presParOf" srcId="{FC3CF89C-26DC-4BA7-93FC-811765AD64ED}" destId="{80918CFB-A5B0-483B-AA9B-82E18EA1F25A}" srcOrd="5" destOrd="0" presId="urn:microsoft.com/office/officeart/2016/7/layout/VerticalSolidActionList"/>
    <dgm:cxn modelId="{FED85727-FD67-432E-89A5-B2A04802FB7F}" type="presParOf" srcId="{FC3CF89C-26DC-4BA7-93FC-811765AD64ED}" destId="{5FA22306-9A13-43E9-9E55-25AB54372A19}" srcOrd="6" destOrd="0" presId="urn:microsoft.com/office/officeart/2016/7/layout/VerticalSolidActionList"/>
    <dgm:cxn modelId="{A9A38CB4-FFD3-40FB-A347-3BD2A8EF0A03}" type="presParOf" srcId="{5FA22306-9A13-43E9-9E55-25AB54372A19}" destId="{1A50E659-CD06-427D-A435-ABF7EBE4CDD1}" srcOrd="0" destOrd="0" presId="urn:microsoft.com/office/officeart/2016/7/layout/VerticalSolidActionList"/>
    <dgm:cxn modelId="{74A94301-13A8-4F3E-84AB-7EFF7D6CCEF5}" type="presParOf" srcId="{5FA22306-9A13-43E9-9E55-25AB54372A19}" destId="{7D881C9E-9B14-4259-A2C8-5BA6EE7039AA}" srcOrd="1" destOrd="0" presId="urn:microsoft.com/office/officeart/2016/7/layout/VerticalSolidActionList"/>
    <dgm:cxn modelId="{B821411F-07B1-4B2F-9528-097A248CCB61}" type="presParOf" srcId="{FC3CF89C-26DC-4BA7-93FC-811765AD64ED}" destId="{76D23804-075B-4676-A4AB-FBAF66C53C7D}" srcOrd="7" destOrd="0" presId="urn:microsoft.com/office/officeart/2016/7/layout/VerticalSolidActionList"/>
    <dgm:cxn modelId="{F8E7AE31-758A-4225-8498-29F0E369A6B6}" type="presParOf" srcId="{FC3CF89C-26DC-4BA7-93FC-811765AD64ED}" destId="{2D4FAF19-2A55-447D-9842-90FDD67D56A7}" srcOrd="8" destOrd="0" presId="urn:microsoft.com/office/officeart/2016/7/layout/VerticalSolidActionList"/>
    <dgm:cxn modelId="{1D7BCFA5-3B21-4DFC-B9FC-ABD137782C06}" type="presParOf" srcId="{2D4FAF19-2A55-447D-9842-90FDD67D56A7}" destId="{30BEB8CD-6E03-4106-9069-AD634CCF87AA}" srcOrd="0" destOrd="0" presId="urn:microsoft.com/office/officeart/2016/7/layout/VerticalSolidActionList"/>
    <dgm:cxn modelId="{5374C041-332C-4281-A329-9EC6DC18EF73}" type="presParOf" srcId="{2D4FAF19-2A55-447D-9842-90FDD67D56A7}" destId="{1B2C5582-7E1F-4B62-A4DB-FD36519A71E3}"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AF372E1-81EF-4831-9254-21A2D6DCC6D8}" type="doc">
      <dgm:prSet loTypeId="urn:microsoft.com/office/officeart/2005/8/layout/lProcess2" loCatId="list" qsTypeId="urn:microsoft.com/office/officeart/2005/8/quickstyle/simple1" qsCatId="simple" csTypeId="urn:microsoft.com/office/officeart/2005/8/colors/accent0_3" csCatId="mainScheme" phldr="1"/>
      <dgm:spPr/>
      <dgm:t>
        <a:bodyPr/>
        <a:lstStyle/>
        <a:p>
          <a:endParaRPr lang="en-US"/>
        </a:p>
      </dgm:t>
    </dgm:pt>
    <dgm:pt modelId="{7BF524FA-C888-4698-A0F8-B76A7EDD1030}">
      <dgm:prSet custT="1"/>
      <dgm:spPr>
        <a:solidFill>
          <a:schemeClr val="bg1"/>
        </a:solidFill>
        <a:ln>
          <a:solidFill>
            <a:schemeClr val="accent3">
              <a:lumMod val="50000"/>
            </a:schemeClr>
          </a:solidFill>
        </a:ln>
      </dgm:spPr>
      <dgm:t>
        <a:bodyPr/>
        <a:lstStyle/>
        <a:p>
          <a:r>
            <a:rPr lang="en-CA" sz="2800" b="1">
              <a:latin typeface="+mn-lt"/>
              <a:cs typeface="Segoe UI" panose="020B0502040204020203" pitchFamily="34" charset="0"/>
            </a:rPr>
            <a:t>ASH Guidelines</a:t>
          </a:r>
        </a:p>
      </dgm:t>
    </dgm:pt>
    <dgm:pt modelId="{6BA7CE48-0948-4AB7-A0C9-88B060FE99D9}" type="parTrans" cxnId="{1A641801-0554-4E46-BAC0-EEFD2F4A6FA9}">
      <dgm:prSet/>
      <dgm:spPr/>
      <dgm:t>
        <a:bodyPr/>
        <a:lstStyle/>
        <a:p>
          <a:endParaRPr lang="en-US" sz="2000">
            <a:latin typeface="Tenorite" panose="00000500000000000000" pitchFamily="2" charset="0"/>
            <a:cs typeface="Segoe UI" panose="020B0502040204020203" pitchFamily="34" charset="0"/>
          </a:endParaRPr>
        </a:p>
      </dgm:t>
    </dgm:pt>
    <dgm:pt modelId="{41F3F2B5-4EDA-458D-982C-5CD8C658A708}" type="sibTrans" cxnId="{1A641801-0554-4E46-BAC0-EEFD2F4A6FA9}">
      <dgm:prSet/>
      <dgm:spPr/>
      <dgm:t>
        <a:bodyPr/>
        <a:lstStyle/>
        <a:p>
          <a:endParaRPr lang="en-US" sz="2000">
            <a:latin typeface="Tenorite" panose="00000500000000000000" pitchFamily="2" charset="0"/>
            <a:cs typeface="Segoe UI" panose="020B0502040204020203" pitchFamily="34" charset="0"/>
          </a:endParaRPr>
        </a:p>
      </dgm:t>
    </dgm:pt>
    <dgm:pt modelId="{2A5BCB5B-E3F4-4EA0-A99C-F209E4570766}">
      <dgm:prSet phldrT="[Text]" custT="1"/>
      <dgm:spPr>
        <a:solidFill>
          <a:schemeClr val="bg1"/>
        </a:solidFill>
        <a:ln>
          <a:solidFill>
            <a:schemeClr val="accent3">
              <a:lumMod val="50000"/>
            </a:schemeClr>
          </a:solidFill>
        </a:ln>
      </dgm:spPr>
      <dgm:t>
        <a:bodyPr/>
        <a:lstStyle/>
        <a:p>
          <a:pPr algn="ctr"/>
          <a:r>
            <a:rPr lang="en-CA" sz="2800" b="1">
              <a:latin typeface="+mn-lt"/>
              <a:cs typeface="Segoe UI" panose="020B0502040204020203" pitchFamily="34" charset="0"/>
            </a:rPr>
            <a:t>CHEST Guidelines</a:t>
          </a:r>
        </a:p>
      </dgm:t>
    </dgm:pt>
    <dgm:pt modelId="{25443E90-2BE9-4A1C-A815-EA3DCDE3E983}" type="parTrans" cxnId="{B224271E-0F1A-4B91-9442-EA15CC3F9F46}">
      <dgm:prSet/>
      <dgm:spPr/>
      <dgm:t>
        <a:bodyPr/>
        <a:lstStyle/>
        <a:p>
          <a:endParaRPr lang="en-CA">
            <a:latin typeface="Tenorite" panose="00000500000000000000" pitchFamily="2" charset="0"/>
            <a:cs typeface="Segoe UI" panose="020B0502040204020203" pitchFamily="34" charset="0"/>
          </a:endParaRPr>
        </a:p>
      </dgm:t>
    </dgm:pt>
    <dgm:pt modelId="{E22D18F3-4D47-4F69-9F94-7082629EFF45}" type="sibTrans" cxnId="{B224271E-0F1A-4B91-9442-EA15CC3F9F46}">
      <dgm:prSet/>
      <dgm:spPr/>
      <dgm:t>
        <a:bodyPr/>
        <a:lstStyle/>
        <a:p>
          <a:endParaRPr lang="en-CA">
            <a:latin typeface="Tenorite" panose="00000500000000000000" pitchFamily="2" charset="0"/>
            <a:cs typeface="Segoe UI" panose="020B0502040204020203" pitchFamily="34" charset="0"/>
          </a:endParaRPr>
        </a:p>
      </dgm:t>
    </dgm:pt>
    <dgm:pt modelId="{4E6DE5E0-0D8A-4DED-BE45-3770FB524E74}">
      <dgm:prSet phldrT="[Text]" custT="1"/>
      <dgm:spPr>
        <a:solidFill>
          <a:schemeClr val="accent6">
            <a:lumMod val="75000"/>
          </a:schemeClr>
        </a:solidFill>
      </dgm:spPr>
      <dgm:t>
        <a:bodyPr/>
        <a:lstStyle/>
        <a:p>
          <a:pPr>
            <a:lnSpc>
              <a:spcPct val="100000"/>
            </a:lnSpc>
          </a:pPr>
          <a:r>
            <a:rPr lang="en-US" sz="1800" dirty="0">
              <a:latin typeface="+mn-lt"/>
              <a:cs typeface="Segoe UI" panose="020B0502040204020203" pitchFamily="34" charset="0"/>
            </a:rPr>
            <a:t>In patients with acute PE associated with hypotension (</a:t>
          </a:r>
          <a:r>
            <a:rPr lang="en-US" sz="1800" dirty="0" err="1">
              <a:latin typeface="+mn-lt"/>
              <a:cs typeface="Segoe UI" panose="020B0502040204020203" pitchFamily="34" charset="0"/>
            </a:rPr>
            <a:t>eg</a:t>
          </a:r>
          <a:r>
            <a:rPr lang="en-US" sz="1800" dirty="0">
              <a:solidFill>
                <a:schemeClr val="bg1"/>
              </a:solidFill>
              <a:latin typeface="+mn-lt"/>
              <a:cs typeface="Segoe UI" panose="020B0502040204020203" pitchFamily="34" charset="0"/>
            </a:rPr>
            <a:t>;</a:t>
          </a:r>
          <a:r>
            <a:rPr lang="en-US" sz="1800" dirty="0">
              <a:latin typeface="+mn-lt"/>
              <a:cs typeface="Segoe UI" panose="020B0502040204020203" pitchFamily="34" charset="0"/>
            </a:rPr>
            <a:t> systolic BP &lt; 90 mm Hg) who do not have a high bleeding risk, we </a:t>
          </a:r>
          <a:r>
            <a:rPr lang="en-US" sz="1800" b="1" i="1" u="sng" dirty="0">
              <a:solidFill>
                <a:schemeClr val="accent5">
                  <a:lumMod val="40000"/>
                  <a:lumOff val="60000"/>
                </a:schemeClr>
              </a:solidFill>
              <a:latin typeface="+mn-lt"/>
              <a:cs typeface="Segoe UI" panose="020B0502040204020203" pitchFamily="34" charset="0"/>
            </a:rPr>
            <a:t>suggest systemically administered thrombolytic therapy </a:t>
          </a:r>
          <a:br>
            <a:rPr lang="en-US" sz="1800" b="1" i="1" u="sng" dirty="0">
              <a:solidFill>
                <a:schemeClr val="accent5">
                  <a:lumMod val="40000"/>
                  <a:lumOff val="60000"/>
                </a:schemeClr>
              </a:solidFill>
              <a:latin typeface="+mn-lt"/>
              <a:cs typeface="Segoe UI" panose="020B0502040204020203" pitchFamily="34" charset="0"/>
            </a:rPr>
          </a:br>
          <a:r>
            <a:rPr lang="en-US" sz="1800" dirty="0">
              <a:latin typeface="+mn-lt"/>
              <a:cs typeface="Segoe UI" panose="020B0502040204020203" pitchFamily="34" charset="0"/>
            </a:rPr>
            <a:t>over no such </a:t>
          </a:r>
          <a:r>
            <a:rPr lang="en-CA" sz="1800" dirty="0">
              <a:latin typeface="+mn-lt"/>
              <a:cs typeface="Segoe UI" panose="020B0502040204020203" pitchFamily="34" charset="0"/>
            </a:rPr>
            <a:t>therapy </a:t>
          </a:r>
        </a:p>
        <a:p>
          <a:pPr>
            <a:lnSpc>
              <a:spcPct val="100000"/>
            </a:lnSpc>
          </a:pPr>
          <a:r>
            <a:rPr lang="en-CA" sz="1800" dirty="0">
              <a:latin typeface="+mn-lt"/>
              <a:cs typeface="Segoe UI" panose="020B0502040204020203" pitchFamily="34" charset="0"/>
            </a:rPr>
            <a:t>(</a:t>
          </a:r>
          <a:r>
            <a:rPr lang="en-CA" sz="1800" i="1" dirty="0">
              <a:latin typeface="+mn-lt"/>
              <a:cs typeface="Segoe UI" panose="020B0502040204020203" pitchFamily="34" charset="0"/>
            </a:rPr>
            <a:t>weak recommendation, low-certainty evidence</a:t>
          </a:r>
          <a:r>
            <a:rPr lang="en-CA" sz="1800" dirty="0">
              <a:latin typeface="+mn-lt"/>
              <a:cs typeface="Segoe UI" panose="020B0502040204020203" pitchFamily="34" charset="0"/>
            </a:rPr>
            <a:t>)</a:t>
          </a:r>
        </a:p>
      </dgm:t>
    </dgm:pt>
    <dgm:pt modelId="{6B18B6BD-A938-42CD-A858-F566A7EC376F}" type="sibTrans" cxnId="{B755E896-12C7-4C4C-8FD5-B96D9B158060}">
      <dgm:prSet/>
      <dgm:spPr/>
      <dgm:t>
        <a:bodyPr/>
        <a:lstStyle/>
        <a:p>
          <a:endParaRPr lang="en-CA">
            <a:latin typeface="Tenorite" panose="00000500000000000000" pitchFamily="2" charset="0"/>
            <a:cs typeface="Segoe UI" panose="020B0502040204020203" pitchFamily="34" charset="0"/>
          </a:endParaRPr>
        </a:p>
      </dgm:t>
    </dgm:pt>
    <dgm:pt modelId="{EE3E4CE4-AB69-4F27-9CDA-3B782FEF9B94}" type="parTrans" cxnId="{B755E896-12C7-4C4C-8FD5-B96D9B158060}">
      <dgm:prSet/>
      <dgm:spPr/>
      <dgm:t>
        <a:bodyPr/>
        <a:lstStyle/>
        <a:p>
          <a:endParaRPr lang="en-CA">
            <a:latin typeface="Tenorite" panose="00000500000000000000" pitchFamily="2" charset="0"/>
            <a:cs typeface="Segoe UI" panose="020B0502040204020203" pitchFamily="34" charset="0"/>
          </a:endParaRPr>
        </a:p>
      </dgm:t>
    </dgm:pt>
    <dgm:pt modelId="{7CDE5D62-3856-4F05-9A1B-4B439613F30C}">
      <dgm:prSet custT="1"/>
      <dgm:spPr>
        <a:solidFill>
          <a:schemeClr val="accent6"/>
        </a:solidFill>
      </dgm:spPr>
      <dgm:t>
        <a:bodyPr/>
        <a:lstStyle/>
        <a:p>
          <a:pPr>
            <a:lnSpc>
              <a:spcPct val="100000"/>
            </a:lnSpc>
          </a:pPr>
          <a:r>
            <a:rPr lang="en-US" sz="1800" b="0" cap="none" spc="0" dirty="0">
              <a:ln w="0"/>
              <a:solidFill>
                <a:schemeClr val="bg1"/>
              </a:solidFill>
              <a:effectLst>
                <a:outerShdw blurRad="38100" dist="19050" dir="2700000" algn="tl" rotWithShape="0">
                  <a:schemeClr val="dk1">
                    <a:alpha val="40000"/>
                  </a:schemeClr>
                </a:outerShdw>
              </a:effectLst>
              <a:latin typeface="+mn-lt"/>
              <a:cs typeface="Segoe UI" panose="020B0502040204020203" pitchFamily="34" charset="0"/>
            </a:rPr>
            <a:t>For</a:t>
          </a:r>
          <a:r>
            <a:rPr lang="en-US" sz="1800" dirty="0">
              <a:solidFill>
                <a:schemeClr val="bg1"/>
              </a:solidFill>
              <a:latin typeface="+mn-lt"/>
              <a:cs typeface="Segoe UI" panose="020B0502040204020203" pitchFamily="34" charset="0"/>
            </a:rPr>
            <a:t> patients with PE and hemodynamic compromise, the ASH guideline panel </a:t>
          </a:r>
          <a:r>
            <a:rPr lang="en-US" sz="1800" b="1" i="1" u="sng" dirty="0">
              <a:solidFill>
                <a:schemeClr val="accent5">
                  <a:lumMod val="40000"/>
                  <a:lumOff val="60000"/>
                </a:schemeClr>
              </a:solidFill>
              <a:latin typeface="+mn-lt"/>
              <a:cs typeface="Segoe UI" panose="020B0502040204020203" pitchFamily="34" charset="0"/>
            </a:rPr>
            <a:t>recommends using thrombolytic therapy </a:t>
          </a:r>
          <a:r>
            <a:rPr lang="en-US" sz="1800" dirty="0">
              <a:solidFill>
                <a:schemeClr val="bg1"/>
              </a:solidFill>
              <a:latin typeface="+mn-lt"/>
              <a:cs typeface="Segoe UI" panose="020B0502040204020203" pitchFamily="34" charset="0"/>
            </a:rPr>
            <a:t>followed by anticoagulation over anticoagulation alone </a:t>
          </a:r>
        </a:p>
        <a:p>
          <a:pPr>
            <a:lnSpc>
              <a:spcPct val="100000"/>
            </a:lnSpc>
          </a:pPr>
          <a:r>
            <a:rPr lang="en-US" sz="1800" dirty="0">
              <a:solidFill>
                <a:schemeClr val="bg1"/>
              </a:solidFill>
              <a:latin typeface="+mn-lt"/>
              <a:cs typeface="Segoe UI" panose="020B0502040204020203" pitchFamily="34" charset="0"/>
            </a:rPr>
            <a:t>(</a:t>
          </a:r>
          <a:r>
            <a:rPr lang="en-US" sz="1800" i="1" dirty="0">
              <a:solidFill>
                <a:schemeClr val="bg1"/>
              </a:solidFill>
              <a:latin typeface="+mn-lt"/>
              <a:cs typeface="Segoe UI" panose="020B0502040204020203" pitchFamily="34" charset="0"/>
            </a:rPr>
            <a:t>strong recommendation despite low certainty in the </a:t>
          </a:r>
          <a:r>
            <a:rPr lang="en-CA" sz="1800" i="1" dirty="0">
              <a:solidFill>
                <a:schemeClr val="bg1"/>
              </a:solidFill>
              <a:latin typeface="+mn-lt"/>
              <a:cs typeface="Segoe UI" panose="020B0502040204020203" pitchFamily="34" charset="0"/>
            </a:rPr>
            <a:t>evidence of effects</a:t>
          </a:r>
          <a:r>
            <a:rPr lang="en-CA" sz="1800" dirty="0">
              <a:solidFill>
                <a:schemeClr val="bg1"/>
              </a:solidFill>
              <a:latin typeface="+mn-lt"/>
              <a:cs typeface="Segoe UI" panose="020B0502040204020203" pitchFamily="34" charset="0"/>
            </a:rPr>
            <a:t>)</a:t>
          </a:r>
        </a:p>
      </dgm:t>
    </dgm:pt>
    <dgm:pt modelId="{B6093857-486F-486B-A977-FC24CFB6F3F4}" type="sibTrans" cxnId="{2FB62F9D-4029-4C04-8A0E-EAFA40B854BB}">
      <dgm:prSet/>
      <dgm:spPr/>
      <dgm:t>
        <a:bodyPr/>
        <a:lstStyle/>
        <a:p>
          <a:endParaRPr lang="en-CA">
            <a:latin typeface="Tenorite" panose="00000500000000000000" pitchFamily="2" charset="0"/>
            <a:cs typeface="Segoe UI" panose="020B0502040204020203" pitchFamily="34" charset="0"/>
          </a:endParaRPr>
        </a:p>
      </dgm:t>
    </dgm:pt>
    <dgm:pt modelId="{83FE0114-617F-4D95-B5B5-9176F00B406D}" type="parTrans" cxnId="{2FB62F9D-4029-4C04-8A0E-EAFA40B854BB}">
      <dgm:prSet/>
      <dgm:spPr/>
      <dgm:t>
        <a:bodyPr/>
        <a:lstStyle/>
        <a:p>
          <a:endParaRPr lang="en-CA">
            <a:latin typeface="Tenorite" panose="00000500000000000000" pitchFamily="2" charset="0"/>
            <a:cs typeface="Segoe UI" panose="020B0502040204020203" pitchFamily="34" charset="0"/>
          </a:endParaRPr>
        </a:p>
      </dgm:t>
    </dgm:pt>
    <dgm:pt modelId="{BBECD0C4-3482-485F-93B0-13767C3D833B}" type="pres">
      <dgm:prSet presAssocID="{0AF372E1-81EF-4831-9254-21A2D6DCC6D8}" presName="theList" presStyleCnt="0">
        <dgm:presLayoutVars>
          <dgm:dir/>
          <dgm:animLvl val="lvl"/>
          <dgm:resizeHandles val="exact"/>
        </dgm:presLayoutVars>
      </dgm:prSet>
      <dgm:spPr/>
    </dgm:pt>
    <dgm:pt modelId="{840DFB6C-751D-473F-80E3-3E303FED9ED6}" type="pres">
      <dgm:prSet presAssocID="{2A5BCB5B-E3F4-4EA0-A99C-F209E4570766}" presName="compNode" presStyleCnt="0"/>
      <dgm:spPr/>
    </dgm:pt>
    <dgm:pt modelId="{5700ED22-2050-4DAC-AEB5-2E4FF6C76302}" type="pres">
      <dgm:prSet presAssocID="{2A5BCB5B-E3F4-4EA0-A99C-F209E4570766}" presName="aNode" presStyleLbl="bgShp" presStyleIdx="0" presStyleCnt="2"/>
      <dgm:spPr/>
    </dgm:pt>
    <dgm:pt modelId="{713B3343-9A3D-485B-B134-998818BA3186}" type="pres">
      <dgm:prSet presAssocID="{2A5BCB5B-E3F4-4EA0-A99C-F209E4570766}" presName="textNode" presStyleLbl="bgShp" presStyleIdx="0" presStyleCnt="2"/>
      <dgm:spPr/>
    </dgm:pt>
    <dgm:pt modelId="{0638945D-6A5A-4233-9B9A-DB4BA834F64A}" type="pres">
      <dgm:prSet presAssocID="{2A5BCB5B-E3F4-4EA0-A99C-F209E4570766}" presName="compChildNode" presStyleCnt="0"/>
      <dgm:spPr/>
    </dgm:pt>
    <dgm:pt modelId="{EA05E7E3-D9FC-4C6F-9BAF-9B42D1147E91}" type="pres">
      <dgm:prSet presAssocID="{2A5BCB5B-E3F4-4EA0-A99C-F209E4570766}" presName="theInnerList" presStyleCnt="0"/>
      <dgm:spPr/>
    </dgm:pt>
    <dgm:pt modelId="{C64BE9ED-8E0A-4910-8412-8C1B2248DF67}" type="pres">
      <dgm:prSet presAssocID="{4E6DE5E0-0D8A-4DED-BE45-3770FB524E74}" presName="childNode" presStyleLbl="node1" presStyleIdx="0" presStyleCnt="2">
        <dgm:presLayoutVars>
          <dgm:bulletEnabled val="1"/>
        </dgm:presLayoutVars>
      </dgm:prSet>
      <dgm:spPr/>
    </dgm:pt>
    <dgm:pt modelId="{77297E61-A13A-43A4-BB1E-A15CF7797028}" type="pres">
      <dgm:prSet presAssocID="{2A5BCB5B-E3F4-4EA0-A99C-F209E4570766}" presName="aSpace" presStyleCnt="0"/>
      <dgm:spPr/>
    </dgm:pt>
    <dgm:pt modelId="{FDF33B6E-7466-4549-AE94-1C6A76284FB8}" type="pres">
      <dgm:prSet presAssocID="{7BF524FA-C888-4698-A0F8-B76A7EDD1030}" presName="compNode" presStyleCnt="0"/>
      <dgm:spPr/>
    </dgm:pt>
    <dgm:pt modelId="{3853C8DE-9B63-4DD8-9274-B48C1CE645E4}" type="pres">
      <dgm:prSet presAssocID="{7BF524FA-C888-4698-A0F8-B76A7EDD1030}" presName="aNode" presStyleLbl="bgShp" presStyleIdx="1" presStyleCnt="2" custLinFactNeighborX="-389"/>
      <dgm:spPr/>
    </dgm:pt>
    <dgm:pt modelId="{AB56FA97-F7CD-40E5-A21E-38CC55477966}" type="pres">
      <dgm:prSet presAssocID="{7BF524FA-C888-4698-A0F8-B76A7EDD1030}" presName="textNode" presStyleLbl="bgShp" presStyleIdx="1" presStyleCnt="2"/>
      <dgm:spPr/>
    </dgm:pt>
    <dgm:pt modelId="{154B5F0E-98C9-4CD5-9F01-6A5C08E36671}" type="pres">
      <dgm:prSet presAssocID="{7BF524FA-C888-4698-A0F8-B76A7EDD1030}" presName="compChildNode" presStyleCnt="0"/>
      <dgm:spPr/>
    </dgm:pt>
    <dgm:pt modelId="{4AA48A78-736E-49AB-92B3-35A38E0CB45A}" type="pres">
      <dgm:prSet presAssocID="{7BF524FA-C888-4698-A0F8-B76A7EDD1030}" presName="theInnerList" presStyleCnt="0"/>
      <dgm:spPr/>
    </dgm:pt>
    <dgm:pt modelId="{36218EC7-106A-4C91-8950-957B3F0C102B}" type="pres">
      <dgm:prSet presAssocID="{7CDE5D62-3856-4F05-9A1B-4B439613F30C}" presName="childNode" presStyleLbl="node1" presStyleIdx="1" presStyleCnt="2">
        <dgm:presLayoutVars>
          <dgm:bulletEnabled val="1"/>
        </dgm:presLayoutVars>
      </dgm:prSet>
      <dgm:spPr/>
    </dgm:pt>
  </dgm:ptLst>
  <dgm:cxnLst>
    <dgm:cxn modelId="{1A641801-0554-4E46-BAC0-EEFD2F4A6FA9}" srcId="{0AF372E1-81EF-4831-9254-21A2D6DCC6D8}" destId="{7BF524FA-C888-4698-A0F8-B76A7EDD1030}" srcOrd="1" destOrd="0" parTransId="{6BA7CE48-0948-4AB7-A0C9-88B060FE99D9}" sibTransId="{41F3F2B5-4EDA-458D-982C-5CD8C658A708}"/>
    <dgm:cxn modelId="{B730C01A-1A12-41DF-955F-28866E80F6DB}" type="presOf" srcId="{7BF524FA-C888-4698-A0F8-B76A7EDD1030}" destId="{3853C8DE-9B63-4DD8-9274-B48C1CE645E4}" srcOrd="0" destOrd="0" presId="urn:microsoft.com/office/officeart/2005/8/layout/lProcess2"/>
    <dgm:cxn modelId="{B224271E-0F1A-4B91-9442-EA15CC3F9F46}" srcId="{0AF372E1-81EF-4831-9254-21A2D6DCC6D8}" destId="{2A5BCB5B-E3F4-4EA0-A99C-F209E4570766}" srcOrd="0" destOrd="0" parTransId="{25443E90-2BE9-4A1C-A815-EA3DCDE3E983}" sibTransId="{E22D18F3-4D47-4F69-9F94-7082629EFF45}"/>
    <dgm:cxn modelId="{F0DA1A62-DFB7-46B1-BD6F-358F7EF08559}" type="presOf" srcId="{7CDE5D62-3856-4F05-9A1B-4B439613F30C}" destId="{36218EC7-106A-4C91-8950-957B3F0C102B}" srcOrd="0" destOrd="0" presId="urn:microsoft.com/office/officeart/2005/8/layout/lProcess2"/>
    <dgm:cxn modelId="{46C94242-28BC-4DA4-9990-9CB6F6967B1F}" type="presOf" srcId="{0AF372E1-81EF-4831-9254-21A2D6DCC6D8}" destId="{BBECD0C4-3482-485F-93B0-13767C3D833B}" srcOrd="0" destOrd="0" presId="urn:microsoft.com/office/officeart/2005/8/layout/lProcess2"/>
    <dgm:cxn modelId="{1978166F-50BC-466F-9F94-BC0A57F68E5E}" type="presOf" srcId="{4E6DE5E0-0D8A-4DED-BE45-3770FB524E74}" destId="{C64BE9ED-8E0A-4910-8412-8C1B2248DF67}" srcOrd="0" destOrd="0" presId="urn:microsoft.com/office/officeart/2005/8/layout/lProcess2"/>
    <dgm:cxn modelId="{CA147F58-378D-4EDC-9E8C-F20FBF81E41F}" type="presOf" srcId="{2A5BCB5B-E3F4-4EA0-A99C-F209E4570766}" destId="{5700ED22-2050-4DAC-AEB5-2E4FF6C76302}" srcOrd="0" destOrd="0" presId="urn:microsoft.com/office/officeart/2005/8/layout/lProcess2"/>
    <dgm:cxn modelId="{23AC2785-B907-461D-B66A-F35AB715DF7E}" type="presOf" srcId="{2A5BCB5B-E3F4-4EA0-A99C-F209E4570766}" destId="{713B3343-9A3D-485B-B134-998818BA3186}" srcOrd="1" destOrd="0" presId="urn:microsoft.com/office/officeart/2005/8/layout/lProcess2"/>
    <dgm:cxn modelId="{B755E896-12C7-4C4C-8FD5-B96D9B158060}" srcId="{2A5BCB5B-E3F4-4EA0-A99C-F209E4570766}" destId="{4E6DE5E0-0D8A-4DED-BE45-3770FB524E74}" srcOrd="0" destOrd="0" parTransId="{EE3E4CE4-AB69-4F27-9CDA-3B782FEF9B94}" sibTransId="{6B18B6BD-A938-42CD-A858-F566A7EC376F}"/>
    <dgm:cxn modelId="{2FB62F9D-4029-4C04-8A0E-EAFA40B854BB}" srcId="{7BF524FA-C888-4698-A0F8-B76A7EDD1030}" destId="{7CDE5D62-3856-4F05-9A1B-4B439613F30C}" srcOrd="0" destOrd="0" parTransId="{83FE0114-617F-4D95-B5B5-9176F00B406D}" sibTransId="{B6093857-486F-486B-A977-FC24CFB6F3F4}"/>
    <dgm:cxn modelId="{7C8C64AB-9871-4A20-952B-0B8807FA7B31}" type="presOf" srcId="{7BF524FA-C888-4698-A0F8-B76A7EDD1030}" destId="{AB56FA97-F7CD-40E5-A21E-38CC55477966}" srcOrd="1" destOrd="0" presId="urn:microsoft.com/office/officeart/2005/8/layout/lProcess2"/>
    <dgm:cxn modelId="{7F565447-DFAC-4F61-8CD4-92C1A9896847}" type="presParOf" srcId="{BBECD0C4-3482-485F-93B0-13767C3D833B}" destId="{840DFB6C-751D-473F-80E3-3E303FED9ED6}" srcOrd="0" destOrd="0" presId="urn:microsoft.com/office/officeart/2005/8/layout/lProcess2"/>
    <dgm:cxn modelId="{20F66F17-21D7-4F16-8847-97A799AC56F0}" type="presParOf" srcId="{840DFB6C-751D-473F-80E3-3E303FED9ED6}" destId="{5700ED22-2050-4DAC-AEB5-2E4FF6C76302}" srcOrd="0" destOrd="0" presId="urn:microsoft.com/office/officeart/2005/8/layout/lProcess2"/>
    <dgm:cxn modelId="{501A58DA-E851-44B5-89CE-FFE12BD6C3D6}" type="presParOf" srcId="{840DFB6C-751D-473F-80E3-3E303FED9ED6}" destId="{713B3343-9A3D-485B-B134-998818BA3186}" srcOrd="1" destOrd="0" presId="urn:microsoft.com/office/officeart/2005/8/layout/lProcess2"/>
    <dgm:cxn modelId="{B24A5433-76E6-4A7C-89F4-AC9E12A09C95}" type="presParOf" srcId="{840DFB6C-751D-473F-80E3-3E303FED9ED6}" destId="{0638945D-6A5A-4233-9B9A-DB4BA834F64A}" srcOrd="2" destOrd="0" presId="urn:microsoft.com/office/officeart/2005/8/layout/lProcess2"/>
    <dgm:cxn modelId="{6B2F7F79-CF1C-4C13-8B56-A78368D39657}" type="presParOf" srcId="{0638945D-6A5A-4233-9B9A-DB4BA834F64A}" destId="{EA05E7E3-D9FC-4C6F-9BAF-9B42D1147E91}" srcOrd="0" destOrd="0" presId="urn:microsoft.com/office/officeart/2005/8/layout/lProcess2"/>
    <dgm:cxn modelId="{9356B0CA-962F-4256-A6EE-1AF24A71AE43}" type="presParOf" srcId="{EA05E7E3-D9FC-4C6F-9BAF-9B42D1147E91}" destId="{C64BE9ED-8E0A-4910-8412-8C1B2248DF67}" srcOrd="0" destOrd="0" presId="urn:microsoft.com/office/officeart/2005/8/layout/lProcess2"/>
    <dgm:cxn modelId="{AC74E7B0-FDC1-48AA-A56B-A2A6F485C3FD}" type="presParOf" srcId="{BBECD0C4-3482-485F-93B0-13767C3D833B}" destId="{77297E61-A13A-43A4-BB1E-A15CF7797028}" srcOrd="1" destOrd="0" presId="urn:microsoft.com/office/officeart/2005/8/layout/lProcess2"/>
    <dgm:cxn modelId="{7F02D9F4-1C26-4C31-9FA5-4F2605058B80}" type="presParOf" srcId="{BBECD0C4-3482-485F-93B0-13767C3D833B}" destId="{FDF33B6E-7466-4549-AE94-1C6A76284FB8}" srcOrd="2" destOrd="0" presId="urn:microsoft.com/office/officeart/2005/8/layout/lProcess2"/>
    <dgm:cxn modelId="{C2C872F2-3735-4E68-818F-DAD8CD0BF56E}" type="presParOf" srcId="{FDF33B6E-7466-4549-AE94-1C6A76284FB8}" destId="{3853C8DE-9B63-4DD8-9274-B48C1CE645E4}" srcOrd="0" destOrd="0" presId="urn:microsoft.com/office/officeart/2005/8/layout/lProcess2"/>
    <dgm:cxn modelId="{2AB35073-4D67-44BF-B169-98974F80BBEB}" type="presParOf" srcId="{FDF33B6E-7466-4549-AE94-1C6A76284FB8}" destId="{AB56FA97-F7CD-40E5-A21E-38CC55477966}" srcOrd="1" destOrd="0" presId="urn:microsoft.com/office/officeart/2005/8/layout/lProcess2"/>
    <dgm:cxn modelId="{68189CF4-A47A-497A-8B7F-C78A0290FB76}" type="presParOf" srcId="{FDF33B6E-7466-4549-AE94-1C6A76284FB8}" destId="{154B5F0E-98C9-4CD5-9F01-6A5C08E36671}" srcOrd="2" destOrd="0" presId="urn:microsoft.com/office/officeart/2005/8/layout/lProcess2"/>
    <dgm:cxn modelId="{86E9C704-6317-4D24-ADD3-CA2E62544709}" type="presParOf" srcId="{154B5F0E-98C9-4CD5-9F01-6A5C08E36671}" destId="{4AA48A78-736E-49AB-92B3-35A38E0CB45A}" srcOrd="0" destOrd="0" presId="urn:microsoft.com/office/officeart/2005/8/layout/lProcess2"/>
    <dgm:cxn modelId="{DC7646AD-B9EC-4512-BBA9-D32D203C3956}" type="presParOf" srcId="{4AA48A78-736E-49AB-92B3-35A38E0CB45A}" destId="{36218EC7-106A-4C91-8950-957B3F0C102B}" srcOrd="0" destOrd="0" presId="urn:microsoft.com/office/officeart/2005/8/layout/lProcess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AF372E1-81EF-4831-9254-21A2D6DCC6D8}" type="doc">
      <dgm:prSet loTypeId="urn:microsoft.com/office/officeart/2005/8/layout/lProcess2" loCatId="list" qsTypeId="urn:microsoft.com/office/officeart/2005/8/quickstyle/simple1" qsCatId="simple" csTypeId="urn:microsoft.com/office/officeart/2005/8/colors/accent0_3" csCatId="mainScheme" phldr="1"/>
      <dgm:spPr/>
      <dgm:t>
        <a:bodyPr/>
        <a:lstStyle/>
        <a:p>
          <a:endParaRPr lang="en-US"/>
        </a:p>
      </dgm:t>
    </dgm:pt>
    <dgm:pt modelId="{7BF524FA-C888-4698-A0F8-B76A7EDD1030}">
      <dgm:prSet custT="1"/>
      <dgm:spPr>
        <a:solidFill>
          <a:schemeClr val="bg1"/>
        </a:solidFill>
        <a:ln>
          <a:solidFill>
            <a:schemeClr val="accent3">
              <a:lumMod val="50000"/>
            </a:schemeClr>
          </a:solidFill>
        </a:ln>
      </dgm:spPr>
      <dgm:t>
        <a:bodyPr/>
        <a:lstStyle/>
        <a:p>
          <a:r>
            <a:rPr lang="en-CA" sz="2800" b="1">
              <a:latin typeface="+mn-lt"/>
              <a:cs typeface="Segoe UI" panose="020B0502040204020203" pitchFamily="34" charset="0"/>
            </a:rPr>
            <a:t>ASH Guidelines</a:t>
          </a:r>
        </a:p>
      </dgm:t>
    </dgm:pt>
    <dgm:pt modelId="{6BA7CE48-0948-4AB7-A0C9-88B060FE99D9}" type="parTrans" cxnId="{1A641801-0554-4E46-BAC0-EEFD2F4A6FA9}">
      <dgm:prSet/>
      <dgm:spPr/>
      <dgm:t>
        <a:bodyPr/>
        <a:lstStyle/>
        <a:p>
          <a:endParaRPr lang="en-US" sz="2000">
            <a:latin typeface="Tenorite" panose="00000500000000000000" pitchFamily="2" charset="0"/>
            <a:cs typeface="Segoe UI" panose="020B0502040204020203" pitchFamily="34" charset="0"/>
          </a:endParaRPr>
        </a:p>
      </dgm:t>
    </dgm:pt>
    <dgm:pt modelId="{41F3F2B5-4EDA-458D-982C-5CD8C658A708}" type="sibTrans" cxnId="{1A641801-0554-4E46-BAC0-EEFD2F4A6FA9}">
      <dgm:prSet/>
      <dgm:spPr/>
      <dgm:t>
        <a:bodyPr/>
        <a:lstStyle/>
        <a:p>
          <a:endParaRPr lang="en-US" sz="2000">
            <a:latin typeface="Tenorite" panose="00000500000000000000" pitchFamily="2" charset="0"/>
            <a:cs typeface="Segoe UI" panose="020B0502040204020203" pitchFamily="34" charset="0"/>
          </a:endParaRPr>
        </a:p>
      </dgm:t>
    </dgm:pt>
    <dgm:pt modelId="{2A5BCB5B-E3F4-4EA0-A99C-F209E4570766}">
      <dgm:prSet phldrT="[Text]" custT="1"/>
      <dgm:spPr>
        <a:solidFill>
          <a:schemeClr val="bg1"/>
        </a:solidFill>
        <a:ln>
          <a:solidFill>
            <a:schemeClr val="accent3">
              <a:lumMod val="50000"/>
            </a:schemeClr>
          </a:solidFill>
        </a:ln>
      </dgm:spPr>
      <dgm:t>
        <a:bodyPr/>
        <a:lstStyle/>
        <a:p>
          <a:pPr algn="ctr"/>
          <a:r>
            <a:rPr lang="en-CA" sz="2800" b="1">
              <a:latin typeface="+mn-lt"/>
              <a:cs typeface="Segoe UI" panose="020B0502040204020203" pitchFamily="34" charset="0"/>
            </a:rPr>
            <a:t>CHEST Guidelines</a:t>
          </a:r>
        </a:p>
      </dgm:t>
    </dgm:pt>
    <dgm:pt modelId="{25443E90-2BE9-4A1C-A815-EA3DCDE3E983}" type="parTrans" cxnId="{B224271E-0F1A-4B91-9442-EA15CC3F9F46}">
      <dgm:prSet/>
      <dgm:spPr/>
      <dgm:t>
        <a:bodyPr/>
        <a:lstStyle/>
        <a:p>
          <a:endParaRPr lang="en-CA">
            <a:latin typeface="Tenorite" panose="00000500000000000000" pitchFamily="2" charset="0"/>
            <a:cs typeface="Segoe UI" panose="020B0502040204020203" pitchFamily="34" charset="0"/>
          </a:endParaRPr>
        </a:p>
      </dgm:t>
    </dgm:pt>
    <dgm:pt modelId="{E22D18F3-4D47-4F69-9F94-7082629EFF45}" type="sibTrans" cxnId="{B224271E-0F1A-4B91-9442-EA15CC3F9F46}">
      <dgm:prSet/>
      <dgm:spPr/>
      <dgm:t>
        <a:bodyPr/>
        <a:lstStyle/>
        <a:p>
          <a:endParaRPr lang="en-CA">
            <a:latin typeface="Tenorite" panose="00000500000000000000" pitchFamily="2" charset="0"/>
            <a:cs typeface="Segoe UI" panose="020B0502040204020203" pitchFamily="34" charset="0"/>
          </a:endParaRPr>
        </a:p>
      </dgm:t>
    </dgm:pt>
    <dgm:pt modelId="{4E6DE5E0-0D8A-4DED-BE45-3770FB524E74}">
      <dgm:prSet phldrT="[Text]" custT="1"/>
      <dgm:spPr>
        <a:solidFill>
          <a:schemeClr val="accent6">
            <a:lumMod val="75000"/>
          </a:schemeClr>
        </a:solidFill>
      </dgm:spPr>
      <dgm:t>
        <a:bodyPr/>
        <a:lstStyle/>
        <a:p>
          <a:pPr>
            <a:lnSpc>
              <a:spcPct val="100000"/>
            </a:lnSpc>
          </a:pPr>
          <a:r>
            <a:rPr lang="en-US" sz="1800" dirty="0">
              <a:latin typeface="+mn-lt"/>
              <a:cs typeface="Segoe UI" panose="020B0502040204020203" pitchFamily="34" charset="0"/>
            </a:rPr>
            <a:t>Acute PE and hypotension with (i) high bleeding risk, (ii) failed systemic thrombolysis, or (iii) shock likely to cause death before effect of systemic thrombolysis </a:t>
          </a:r>
          <a:r>
            <a:rPr lang="en-US" sz="1800" b="1" i="1" u="sng" dirty="0">
              <a:solidFill>
                <a:schemeClr val="accent5">
                  <a:lumMod val="40000"/>
                  <a:lumOff val="60000"/>
                </a:schemeClr>
              </a:solidFill>
              <a:latin typeface="+mn-lt"/>
              <a:cs typeface="Segoe UI" panose="020B0502040204020203" pitchFamily="34" charset="0"/>
            </a:rPr>
            <a:t>suggest catheter assisted thrombus removal</a:t>
          </a:r>
          <a:endParaRPr lang="en-CA" sz="1800" b="1" i="1" u="sng" dirty="0">
            <a:solidFill>
              <a:schemeClr val="accent5">
                <a:lumMod val="40000"/>
                <a:lumOff val="60000"/>
              </a:schemeClr>
            </a:solidFill>
            <a:latin typeface="+mn-lt"/>
            <a:cs typeface="Segoe UI" panose="020B0502040204020203" pitchFamily="34" charset="0"/>
          </a:endParaRPr>
        </a:p>
        <a:p>
          <a:pPr>
            <a:lnSpc>
              <a:spcPct val="100000"/>
            </a:lnSpc>
          </a:pPr>
          <a:r>
            <a:rPr lang="en-CA" sz="1800" dirty="0">
              <a:latin typeface="+mn-lt"/>
              <a:cs typeface="Segoe UI" panose="020B0502040204020203" pitchFamily="34" charset="0"/>
            </a:rPr>
            <a:t>(</a:t>
          </a:r>
          <a:r>
            <a:rPr lang="en-CA" sz="1800" i="1" dirty="0">
              <a:latin typeface="+mn-lt"/>
              <a:cs typeface="Segoe UI" panose="020B0502040204020203" pitchFamily="34" charset="0"/>
            </a:rPr>
            <a:t>weak recommendation, low-certainty evidence</a:t>
          </a:r>
          <a:r>
            <a:rPr lang="en-CA" sz="1800" dirty="0">
              <a:latin typeface="+mn-lt"/>
              <a:cs typeface="Segoe UI" panose="020B0502040204020203" pitchFamily="34" charset="0"/>
            </a:rPr>
            <a:t>)</a:t>
          </a:r>
        </a:p>
      </dgm:t>
    </dgm:pt>
    <dgm:pt modelId="{6B18B6BD-A938-42CD-A858-F566A7EC376F}" type="sibTrans" cxnId="{B755E896-12C7-4C4C-8FD5-B96D9B158060}">
      <dgm:prSet/>
      <dgm:spPr/>
      <dgm:t>
        <a:bodyPr/>
        <a:lstStyle/>
        <a:p>
          <a:endParaRPr lang="en-CA">
            <a:latin typeface="Tenorite" panose="00000500000000000000" pitchFamily="2" charset="0"/>
            <a:cs typeface="Segoe UI" panose="020B0502040204020203" pitchFamily="34" charset="0"/>
          </a:endParaRPr>
        </a:p>
      </dgm:t>
    </dgm:pt>
    <dgm:pt modelId="{EE3E4CE4-AB69-4F27-9CDA-3B782FEF9B94}" type="parTrans" cxnId="{B755E896-12C7-4C4C-8FD5-B96D9B158060}">
      <dgm:prSet/>
      <dgm:spPr/>
      <dgm:t>
        <a:bodyPr/>
        <a:lstStyle/>
        <a:p>
          <a:endParaRPr lang="en-CA">
            <a:latin typeface="Tenorite" panose="00000500000000000000" pitchFamily="2" charset="0"/>
            <a:cs typeface="Segoe UI" panose="020B0502040204020203" pitchFamily="34" charset="0"/>
          </a:endParaRPr>
        </a:p>
      </dgm:t>
    </dgm:pt>
    <dgm:pt modelId="{7CDE5D62-3856-4F05-9A1B-4B439613F30C}">
      <dgm:prSet custT="1"/>
      <dgm:spPr>
        <a:solidFill>
          <a:schemeClr val="accent6"/>
        </a:solidFill>
      </dgm:spPr>
      <dgm:t>
        <a:bodyPr/>
        <a:lstStyle/>
        <a:p>
          <a:pPr>
            <a:lnSpc>
              <a:spcPct val="100000"/>
            </a:lnSpc>
          </a:pPr>
          <a:r>
            <a:rPr lang="en-US" sz="1800" dirty="0">
              <a:solidFill>
                <a:schemeClr val="bg1"/>
              </a:solidFill>
              <a:latin typeface="+mn-lt"/>
              <a:cs typeface="Segoe UI" panose="020B0502040204020203" pitchFamily="34" charset="0"/>
            </a:rPr>
            <a:t>For patients with PE in whom thrombolysis is considered appropriate, the ASH guideline panel </a:t>
          </a:r>
          <a:r>
            <a:rPr lang="en-US" sz="1800" b="1" i="1" u="sng" dirty="0">
              <a:solidFill>
                <a:schemeClr val="accent5">
                  <a:lumMod val="40000"/>
                  <a:lumOff val="60000"/>
                </a:schemeClr>
              </a:solidFill>
              <a:latin typeface="+mn-lt"/>
              <a:cs typeface="Segoe UI" panose="020B0502040204020203" pitchFamily="34" charset="0"/>
            </a:rPr>
            <a:t>suggests using systemic thrombolysis over </a:t>
          </a:r>
          <a:br>
            <a:rPr lang="en-US" sz="1800" b="1" i="1" u="sng" dirty="0">
              <a:solidFill>
                <a:schemeClr val="accent5">
                  <a:lumMod val="40000"/>
                  <a:lumOff val="60000"/>
                </a:schemeClr>
              </a:solidFill>
              <a:latin typeface="+mn-lt"/>
              <a:cs typeface="Segoe UI" panose="020B0502040204020203" pitchFamily="34" charset="0"/>
            </a:rPr>
          </a:br>
          <a:r>
            <a:rPr lang="en-US" sz="1800" b="1" i="1" u="sng" dirty="0">
              <a:solidFill>
                <a:schemeClr val="accent5">
                  <a:lumMod val="40000"/>
                  <a:lumOff val="60000"/>
                </a:schemeClr>
              </a:solidFill>
              <a:latin typeface="+mn-lt"/>
              <a:cs typeface="Segoe UI" panose="020B0502040204020203" pitchFamily="34" charset="0"/>
            </a:rPr>
            <a:t>catheter-directed thrombolysis</a:t>
          </a:r>
          <a:endParaRPr lang="en-CA" sz="1800" b="1" i="1" u="sng" dirty="0">
            <a:solidFill>
              <a:schemeClr val="accent5">
                <a:lumMod val="40000"/>
                <a:lumOff val="60000"/>
              </a:schemeClr>
            </a:solidFill>
            <a:latin typeface="+mn-lt"/>
            <a:cs typeface="Segoe UI" panose="020B0502040204020203" pitchFamily="34" charset="0"/>
          </a:endParaRPr>
        </a:p>
        <a:p>
          <a:pPr>
            <a:lnSpc>
              <a:spcPct val="100000"/>
            </a:lnSpc>
          </a:pPr>
          <a:r>
            <a:rPr lang="en-US" sz="1800" dirty="0">
              <a:solidFill>
                <a:schemeClr val="bg1"/>
              </a:solidFill>
              <a:latin typeface="+mn-lt"/>
              <a:cs typeface="Segoe UI" panose="020B0502040204020203" pitchFamily="34" charset="0"/>
            </a:rPr>
            <a:t>(</a:t>
          </a:r>
          <a:r>
            <a:rPr lang="en-US" sz="1800" i="1" dirty="0">
              <a:solidFill>
                <a:schemeClr val="bg1"/>
              </a:solidFill>
              <a:latin typeface="+mn-lt"/>
              <a:cs typeface="Segoe UI" panose="020B0502040204020203" pitchFamily="34" charset="0"/>
            </a:rPr>
            <a:t>conditional recommendation based on very low certainty in the </a:t>
          </a:r>
          <a:r>
            <a:rPr lang="en-CA" sz="1800" i="1" dirty="0">
              <a:solidFill>
                <a:schemeClr val="bg1"/>
              </a:solidFill>
              <a:latin typeface="+mn-lt"/>
              <a:cs typeface="Segoe UI" panose="020B0502040204020203" pitchFamily="34" charset="0"/>
            </a:rPr>
            <a:t>evidence of effects)</a:t>
          </a:r>
        </a:p>
      </dgm:t>
    </dgm:pt>
    <dgm:pt modelId="{B6093857-486F-486B-A977-FC24CFB6F3F4}" type="sibTrans" cxnId="{2FB62F9D-4029-4C04-8A0E-EAFA40B854BB}">
      <dgm:prSet/>
      <dgm:spPr/>
      <dgm:t>
        <a:bodyPr/>
        <a:lstStyle/>
        <a:p>
          <a:endParaRPr lang="en-CA">
            <a:latin typeface="Tenorite" panose="00000500000000000000" pitchFamily="2" charset="0"/>
            <a:cs typeface="Segoe UI" panose="020B0502040204020203" pitchFamily="34" charset="0"/>
          </a:endParaRPr>
        </a:p>
      </dgm:t>
    </dgm:pt>
    <dgm:pt modelId="{83FE0114-617F-4D95-B5B5-9176F00B406D}" type="parTrans" cxnId="{2FB62F9D-4029-4C04-8A0E-EAFA40B854BB}">
      <dgm:prSet/>
      <dgm:spPr/>
      <dgm:t>
        <a:bodyPr/>
        <a:lstStyle/>
        <a:p>
          <a:endParaRPr lang="en-CA">
            <a:latin typeface="Tenorite" panose="00000500000000000000" pitchFamily="2" charset="0"/>
            <a:cs typeface="Segoe UI" panose="020B0502040204020203" pitchFamily="34" charset="0"/>
          </a:endParaRPr>
        </a:p>
      </dgm:t>
    </dgm:pt>
    <dgm:pt modelId="{BBECD0C4-3482-485F-93B0-13767C3D833B}" type="pres">
      <dgm:prSet presAssocID="{0AF372E1-81EF-4831-9254-21A2D6DCC6D8}" presName="theList" presStyleCnt="0">
        <dgm:presLayoutVars>
          <dgm:dir/>
          <dgm:animLvl val="lvl"/>
          <dgm:resizeHandles val="exact"/>
        </dgm:presLayoutVars>
      </dgm:prSet>
      <dgm:spPr/>
    </dgm:pt>
    <dgm:pt modelId="{840DFB6C-751D-473F-80E3-3E303FED9ED6}" type="pres">
      <dgm:prSet presAssocID="{2A5BCB5B-E3F4-4EA0-A99C-F209E4570766}" presName="compNode" presStyleCnt="0"/>
      <dgm:spPr/>
    </dgm:pt>
    <dgm:pt modelId="{5700ED22-2050-4DAC-AEB5-2E4FF6C76302}" type="pres">
      <dgm:prSet presAssocID="{2A5BCB5B-E3F4-4EA0-A99C-F209E4570766}" presName="aNode" presStyleLbl="bgShp" presStyleIdx="0" presStyleCnt="2"/>
      <dgm:spPr/>
    </dgm:pt>
    <dgm:pt modelId="{713B3343-9A3D-485B-B134-998818BA3186}" type="pres">
      <dgm:prSet presAssocID="{2A5BCB5B-E3F4-4EA0-A99C-F209E4570766}" presName="textNode" presStyleLbl="bgShp" presStyleIdx="0" presStyleCnt="2"/>
      <dgm:spPr/>
    </dgm:pt>
    <dgm:pt modelId="{0638945D-6A5A-4233-9B9A-DB4BA834F64A}" type="pres">
      <dgm:prSet presAssocID="{2A5BCB5B-E3F4-4EA0-A99C-F209E4570766}" presName="compChildNode" presStyleCnt="0"/>
      <dgm:spPr/>
    </dgm:pt>
    <dgm:pt modelId="{EA05E7E3-D9FC-4C6F-9BAF-9B42D1147E91}" type="pres">
      <dgm:prSet presAssocID="{2A5BCB5B-E3F4-4EA0-A99C-F209E4570766}" presName="theInnerList" presStyleCnt="0"/>
      <dgm:spPr/>
    </dgm:pt>
    <dgm:pt modelId="{C64BE9ED-8E0A-4910-8412-8C1B2248DF67}" type="pres">
      <dgm:prSet presAssocID="{4E6DE5E0-0D8A-4DED-BE45-3770FB524E74}" presName="childNode" presStyleLbl="node1" presStyleIdx="0" presStyleCnt="2" custScaleY="130370">
        <dgm:presLayoutVars>
          <dgm:bulletEnabled val="1"/>
        </dgm:presLayoutVars>
      </dgm:prSet>
      <dgm:spPr/>
    </dgm:pt>
    <dgm:pt modelId="{77297E61-A13A-43A4-BB1E-A15CF7797028}" type="pres">
      <dgm:prSet presAssocID="{2A5BCB5B-E3F4-4EA0-A99C-F209E4570766}" presName="aSpace" presStyleCnt="0"/>
      <dgm:spPr/>
    </dgm:pt>
    <dgm:pt modelId="{FDF33B6E-7466-4549-AE94-1C6A76284FB8}" type="pres">
      <dgm:prSet presAssocID="{7BF524FA-C888-4698-A0F8-B76A7EDD1030}" presName="compNode" presStyleCnt="0"/>
      <dgm:spPr/>
    </dgm:pt>
    <dgm:pt modelId="{3853C8DE-9B63-4DD8-9274-B48C1CE645E4}" type="pres">
      <dgm:prSet presAssocID="{7BF524FA-C888-4698-A0F8-B76A7EDD1030}" presName="aNode" presStyleLbl="bgShp" presStyleIdx="1" presStyleCnt="2" custLinFactNeighborX="-389"/>
      <dgm:spPr/>
    </dgm:pt>
    <dgm:pt modelId="{AB56FA97-F7CD-40E5-A21E-38CC55477966}" type="pres">
      <dgm:prSet presAssocID="{7BF524FA-C888-4698-A0F8-B76A7EDD1030}" presName="textNode" presStyleLbl="bgShp" presStyleIdx="1" presStyleCnt="2"/>
      <dgm:spPr/>
    </dgm:pt>
    <dgm:pt modelId="{154B5F0E-98C9-4CD5-9F01-6A5C08E36671}" type="pres">
      <dgm:prSet presAssocID="{7BF524FA-C888-4698-A0F8-B76A7EDD1030}" presName="compChildNode" presStyleCnt="0"/>
      <dgm:spPr/>
    </dgm:pt>
    <dgm:pt modelId="{4AA48A78-736E-49AB-92B3-35A38E0CB45A}" type="pres">
      <dgm:prSet presAssocID="{7BF524FA-C888-4698-A0F8-B76A7EDD1030}" presName="theInnerList" presStyleCnt="0"/>
      <dgm:spPr/>
    </dgm:pt>
    <dgm:pt modelId="{36218EC7-106A-4C91-8950-957B3F0C102B}" type="pres">
      <dgm:prSet presAssocID="{7CDE5D62-3856-4F05-9A1B-4B439613F30C}" presName="childNode" presStyleLbl="node1" presStyleIdx="1" presStyleCnt="2" custScaleY="130386">
        <dgm:presLayoutVars>
          <dgm:bulletEnabled val="1"/>
        </dgm:presLayoutVars>
      </dgm:prSet>
      <dgm:spPr/>
    </dgm:pt>
  </dgm:ptLst>
  <dgm:cxnLst>
    <dgm:cxn modelId="{1A641801-0554-4E46-BAC0-EEFD2F4A6FA9}" srcId="{0AF372E1-81EF-4831-9254-21A2D6DCC6D8}" destId="{7BF524FA-C888-4698-A0F8-B76A7EDD1030}" srcOrd="1" destOrd="0" parTransId="{6BA7CE48-0948-4AB7-A0C9-88B060FE99D9}" sibTransId="{41F3F2B5-4EDA-458D-982C-5CD8C658A708}"/>
    <dgm:cxn modelId="{B730C01A-1A12-41DF-955F-28866E80F6DB}" type="presOf" srcId="{7BF524FA-C888-4698-A0F8-B76A7EDD1030}" destId="{3853C8DE-9B63-4DD8-9274-B48C1CE645E4}" srcOrd="0" destOrd="0" presId="urn:microsoft.com/office/officeart/2005/8/layout/lProcess2"/>
    <dgm:cxn modelId="{B224271E-0F1A-4B91-9442-EA15CC3F9F46}" srcId="{0AF372E1-81EF-4831-9254-21A2D6DCC6D8}" destId="{2A5BCB5B-E3F4-4EA0-A99C-F209E4570766}" srcOrd="0" destOrd="0" parTransId="{25443E90-2BE9-4A1C-A815-EA3DCDE3E983}" sibTransId="{E22D18F3-4D47-4F69-9F94-7082629EFF45}"/>
    <dgm:cxn modelId="{F0DA1A62-DFB7-46B1-BD6F-358F7EF08559}" type="presOf" srcId="{7CDE5D62-3856-4F05-9A1B-4B439613F30C}" destId="{36218EC7-106A-4C91-8950-957B3F0C102B}" srcOrd="0" destOrd="0" presId="urn:microsoft.com/office/officeart/2005/8/layout/lProcess2"/>
    <dgm:cxn modelId="{46C94242-28BC-4DA4-9990-9CB6F6967B1F}" type="presOf" srcId="{0AF372E1-81EF-4831-9254-21A2D6DCC6D8}" destId="{BBECD0C4-3482-485F-93B0-13767C3D833B}" srcOrd="0" destOrd="0" presId="urn:microsoft.com/office/officeart/2005/8/layout/lProcess2"/>
    <dgm:cxn modelId="{1978166F-50BC-466F-9F94-BC0A57F68E5E}" type="presOf" srcId="{4E6DE5E0-0D8A-4DED-BE45-3770FB524E74}" destId="{C64BE9ED-8E0A-4910-8412-8C1B2248DF67}" srcOrd="0" destOrd="0" presId="urn:microsoft.com/office/officeart/2005/8/layout/lProcess2"/>
    <dgm:cxn modelId="{CA147F58-378D-4EDC-9E8C-F20FBF81E41F}" type="presOf" srcId="{2A5BCB5B-E3F4-4EA0-A99C-F209E4570766}" destId="{5700ED22-2050-4DAC-AEB5-2E4FF6C76302}" srcOrd="0" destOrd="0" presId="urn:microsoft.com/office/officeart/2005/8/layout/lProcess2"/>
    <dgm:cxn modelId="{23AC2785-B907-461D-B66A-F35AB715DF7E}" type="presOf" srcId="{2A5BCB5B-E3F4-4EA0-A99C-F209E4570766}" destId="{713B3343-9A3D-485B-B134-998818BA3186}" srcOrd="1" destOrd="0" presId="urn:microsoft.com/office/officeart/2005/8/layout/lProcess2"/>
    <dgm:cxn modelId="{B755E896-12C7-4C4C-8FD5-B96D9B158060}" srcId="{2A5BCB5B-E3F4-4EA0-A99C-F209E4570766}" destId="{4E6DE5E0-0D8A-4DED-BE45-3770FB524E74}" srcOrd="0" destOrd="0" parTransId="{EE3E4CE4-AB69-4F27-9CDA-3B782FEF9B94}" sibTransId="{6B18B6BD-A938-42CD-A858-F566A7EC376F}"/>
    <dgm:cxn modelId="{2FB62F9D-4029-4C04-8A0E-EAFA40B854BB}" srcId="{7BF524FA-C888-4698-A0F8-B76A7EDD1030}" destId="{7CDE5D62-3856-4F05-9A1B-4B439613F30C}" srcOrd="0" destOrd="0" parTransId="{83FE0114-617F-4D95-B5B5-9176F00B406D}" sibTransId="{B6093857-486F-486B-A977-FC24CFB6F3F4}"/>
    <dgm:cxn modelId="{7C8C64AB-9871-4A20-952B-0B8807FA7B31}" type="presOf" srcId="{7BF524FA-C888-4698-A0F8-B76A7EDD1030}" destId="{AB56FA97-F7CD-40E5-A21E-38CC55477966}" srcOrd="1" destOrd="0" presId="urn:microsoft.com/office/officeart/2005/8/layout/lProcess2"/>
    <dgm:cxn modelId="{7F565447-DFAC-4F61-8CD4-92C1A9896847}" type="presParOf" srcId="{BBECD0C4-3482-485F-93B0-13767C3D833B}" destId="{840DFB6C-751D-473F-80E3-3E303FED9ED6}" srcOrd="0" destOrd="0" presId="urn:microsoft.com/office/officeart/2005/8/layout/lProcess2"/>
    <dgm:cxn modelId="{20F66F17-21D7-4F16-8847-97A799AC56F0}" type="presParOf" srcId="{840DFB6C-751D-473F-80E3-3E303FED9ED6}" destId="{5700ED22-2050-4DAC-AEB5-2E4FF6C76302}" srcOrd="0" destOrd="0" presId="urn:microsoft.com/office/officeart/2005/8/layout/lProcess2"/>
    <dgm:cxn modelId="{501A58DA-E851-44B5-89CE-FFE12BD6C3D6}" type="presParOf" srcId="{840DFB6C-751D-473F-80E3-3E303FED9ED6}" destId="{713B3343-9A3D-485B-B134-998818BA3186}" srcOrd="1" destOrd="0" presId="urn:microsoft.com/office/officeart/2005/8/layout/lProcess2"/>
    <dgm:cxn modelId="{B24A5433-76E6-4A7C-89F4-AC9E12A09C95}" type="presParOf" srcId="{840DFB6C-751D-473F-80E3-3E303FED9ED6}" destId="{0638945D-6A5A-4233-9B9A-DB4BA834F64A}" srcOrd="2" destOrd="0" presId="urn:microsoft.com/office/officeart/2005/8/layout/lProcess2"/>
    <dgm:cxn modelId="{6B2F7F79-CF1C-4C13-8B56-A78368D39657}" type="presParOf" srcId="{0638945D-6A5A-4233-9B9A-DB4BA834F64A}" destId="{EA05E7E3-D9FC-4C6F-9BAF-9B42D1147E91}" srcOrd="0" destOrd="0" presId="urn:microsoft.com/office/officeart/2005/8/layout/lProcess2"/>
    <dgm:cxn modelId="{9356B0CA-962F-4256-A6EE-1AF24A71AE43}" type="presParOf" srcId="{EA05E7E3-D9FC-4C6F-9BAF-9B42D1147E91}" destId="{C64BE9ED-8E0A-4910-8412-8C1B2248DF67}" srcOrd="0" destOrd="0" presId="urn:microsoft.com/office/officeart/2005/8/layout/lProcess2"/>
    <dgm:cxn modelId="{AC74E7B0-FDC1-48AA-A56B-A2A6F485C3FD}" type="presParOf" srcId="{BBECD0C4-3482-485F-93B0-13767C3D833B}" destId="{77297E61-A13A-43A4-BB1E-A15CF7797028}" srcOrd="1" destOrd="0" presId="urn:microsoft.com/office/officeart/2005/8/layout/lProcess2"/>
    <dgm:cxn modelId="{7F02D9F4-1C26-4C31-9FA5-4F2605058B80}" type="presParOf" srcId="{BBECD0C4-3482-485F-93B0-13767C3D833B}" destId="{FDF33B6E-7466-4549-AE94-1C6A76284FB8}" srcOrd="2" destOrd="0" presId="urn:microsoft.com/office/officeart/2005/8/layout/lProcess2"/>
    <dgm:cxn modelId="{C2C872F2-3735-4E68-818F-DAD8CD0BF56E}" type="presParOf" srcId="{FDF33B6E-7466-4549-AE94-1C6A76284FB8}" destId="{3853C8DE-9B63-4DD8-9274-B48C1CE645E4}" srcOrd="0" destOrd="0" presId="urn:microsoft.com/office/officeart/2005/8/layout/lProcess2"/>
    <dgm:cxn modelId="{2AB35073-4D67-44BF-B169-98974F80BBEB}" type="presParOf" srcId="{FDF33B6E-7466-4549-AE94-1C6A76284FB8}" destId="{AB56FA97-F7CD-40E5-A21E-38CC55477966}" srcOrd="1" destOrd="0" presId="urn:microsoft.com/office/officeart/2005/8/layout/lProcess2"/>
    <dgm:cxn modelId="{68189CF4-A47A-497A-8B7F-C78A0290FB76}" type="presParOf" srcId="{FDF33B6E-7466-4549-AE94-1C6A76284FB8}" destId="{154B5F0E-98C9-4CD5-9F01-6A5C08E36671}" srcOrd="2" destOrd="0" presId="urn:microsoft.com/office/officeart/2005/8/layout/lProcess2"/>
    <dgm:cxn modelId="{86E9C704-6317-4D24-ADD3-CA2E62544709}" type="presParOf" srcId="{154B5F0E-98C9-4CD5-9F01-6A5C08E36671}" destId="{4AA48A78-736E-49AB-92B3-35A38E0CB45A}" srcOrd="0" destOrd="0" presId="urn:microsoft.com/office/officeart/2005/8/layout/lProcess2"/>
    <dgm:cxn modelId="{DC7646AD-B9EC-4512-BBA9-D32D203C3956}" type="presParOf" srcId="{4AA48A78-736E-49AB-92B3-35A38E0CB45A}" destId="{36218EC7-106A-4C91-8950-957B3F0C102B}" srcOrd="0" destOrd="0" presId="urn:microsoft.com/office/officeart/2005/8/layout/lProcess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AF372E1-81EF-4831-9254-21A2D6DCC6D8}" type="doc">
      <dgm:prSet loTypeId="urn:microsoft.com/office/officeart/2005/8/layout/lProcess2" loCatId="list" qsTypeId="urn:microsoft.com/office/officeart/2005/8/quickstyle/simple1" qsCatId="simple" csTypeId="urn:microsoft.com/office/officeart/2005/8/colors/accent0_3" csCatId="mainScheme" phldr="1"/>
      <dgm:spPr/>
      <dgm:t>
        <a:bodyPr/>
        <a:lstStyle/>
        <a:p>
          <a:endParaRPr lang="en-US"/>
        </a:p>
      </dgm:t>
    </dgm:pt>
    <dgm:pt modelId="{7BF524FA-C888-4698-A0F8-B76A7EDD1030}">
      <dgm:prSet custT="1"/>
      <dgm:spPr>
        <a:solidFill>
          <a:schemeClr val="bg1"/>
        </a:solidFill>
        <a:ln>
          <a:solidFill>
            <a:schemeClr val="accent3">
              <a:lumMod val="50000"/>
            </a:schemeClr>
          </a:solidFill>
        </a:ln>
      </dgm:spPr>
      <dgm:t>
        <a:bodyPr/>
        <a:lstStyle/>
        <a:p>
          <a:pPr algn="r"/>
          <a:r>
            <a:rPr lang="en-CA" sz="2400" b="1" dirty="0">
              <a:latin typeface="+mn-lt"/>
              <a:cs typeface="Segoe UI" panose="020B0502040204020203" pitchFamily="34" charset="0"/>
            </a:rPr>
            <a:t>ASH Guidelines</a:t>
          </a:r>
        </a:p>
      </dgm:t>
    </dgm:pt>
    <dgm:pt modelId="{6BA7CE48-0948-4AB7-A0C9-88B060FE99D9}" type="parTrans" cxnId="{1A641801-0554-4E46-BAC0-EEFD2F4A6FA9}">
      <dgm:prSet/>
      <dgm:spPr/>
      <dgm:t>
        <a:bodyPr/>
        <a:lstStyle/>
        <a:p>
          <a:endParaRPr lang="en-US" sz="2000">
            <a:latin typeface="Tenorite" panose="00000500000000000000" pitchFamily="2" charset="0"/>
            <a:cs typeface="Segoe UI" panose="020B0502040204020203" pitchFamily="34" charset="0"/>
          </a:endParaRPr>
        </a:p>
      </dgm:t>
    </dgm:pt>
    <dgm:pt modelId="{41F3F2B5-4EDA-458D-982C-5CD8C658A708}" type="sibTrans" cxnId="{1A641801-0554-4E46-BAC0-EEFD2F4A6FA9}">
      <dgm:prSet/>
      <dgm:spPr/>
      <dgm:t>
        <a:bodyPr/>
        <a:lstStyle/>
        <a:p>
          <a:endParaRPr lang="en-US" sz="2000">
            <a:latin typeface="Tenorite" panose="00000500000000000000" pitchFamily="2" charset="0"/>
            <a:cs typeface="Segoe UI" panose="020B0502040204020203" pitchFamily="34" charset="0"/>
          </a:endParaRPr>
        </a:p>
      </dgm:t>
    </dgm:pt>
    <dgm:pt modelId="{2A5BCB5B-E3F4-4EA0-A99C-F209E4570766}">
      <dgm:prSet phldrT="[Text]" custT="1"/>
      <dgm:spPr>
        <a:solidFill>
          <a:schemeClr val="bg1"/>
        </a:solidFill>
        <a:ln>
          <a:solidFill>
            <a:schemeClr val="accent3">
              <a:lumMod val="50000"/>
            </a:schemeClr>
          </a:solidFill>
        </a:ln>
      </dgm:spPr>
      <dgm:t>
        <a:bodyPr/>
        <a:lstStyle/>
        <a:p>
          <a:pPr algn="r"/>
          <a:r>
            <a:rPr lang="en-CA" sz="2400" b="1" dirty="0">
              <a:latin typeface="+mn-lt"/>
              <a:cs typeface="Segoe UI" panose="020B0502040204020203" pitchFamily="34" charset="0"/>
            </a:rPr>
            <a:t>CHEST Guidelines</a:t>
          </a:r>
        </a:p>
      </dgm:t>
    </dgm:pt>
    <dgm:pt modelId="{25443E90-2BE9-4A1C-A815-EA3DCDE3E983}" type="parTrans" cxnId="{B224271E-0F1A-4B91-9442-EA15CC3F9F46}">
      <dgm:prSet/>
      <dgm:spPr/>
      <dgm:t>
        <a:bodyPr/>
        <a:lstStyle/>
        <a:p>
          <a:endParaRPr lang="en-CA">
            <a:latin typeface="Tenorite" panose="00000500000000000000" pitchFamily="2" charset="0"/>
            <a:cs typeface="Segoe UI" panose="020B0502040204020203" pitchFamily="34" charset="0"/>
          </a:endParaRPr>
        </a:p>
      </dgm:t>
    </dgm:pt>
    <dgm:pt modelId="{E22D18F3-4D47-4F69-9F94-7082629EFF45}" type="sibTrans" cxnId="{B224271E-0F1A-4B91-9442-EA15CC3F9F46}">
      <dgm:prSet/>
      <dgm:spPr/>
      <dgm:t>
        <a:bodyPr/>
        <a:lstStyle/>
        <a:p>
          <a:endParaRPr lang="en-CA">
            <a:latin typeface="Tenorite" panose="00000500000000000000" pitchFamily="2" charset="0"/>
            <a:cs typeface="Segoe UI" panose="020B0502040204020203" pitchFamily="34" charset="0"/>
          </a:endParaRPr>
        </a:p>
      </dgm:t>
    </dgm:pt>
    <dgm:pt modelId="{7CDE5D62-3856-4F05-9A1B-4B439613F30C}">
      <dgm:prSet custT="1"/>
      <dgm:spPr>
        <a:solidFill>
          <a:schemeClr val="accent6"/>
        </a:solidFill>
      </dgm:spPr>
      <dgm:t>
        <a:bodyPr/>
        <a:lstStyle/>
        <a:p>
          <a:pPr>
            <a:lnSpc>
              <a:spcPct val="100000"/>
            </a:lnSpc>
          </a:pPr>
          <a:r>
            <a:rPr lang="en-CA" sz="1600" dirty="0">
              <a:solidFill>
                <a:schemeClr val="bg1"/>
              </a:solidFill>
              <a:latin typeface="+mn-lt"/>
              <a:cs typeface="Segoe UI" panose="020B0502040204020203" pitchFamily="34" charset="0"/>
            </a:rPr>
            <a:t>The panel </a:t>
          </a:r>
          <a:r>
            <a:rPr lang="en-CA" sz="1600" b="1" i="1" u="sng" dirty="0">
              <a:solidFill>
                <a:schemeClr val="accent5">
                  <a:lumMod val="40000"/>
                  <a:lumOff val="60000"/>
                </a:schemeClr>
              </a:solidFill>
              <a:latin typeface="+mn-lt"/>
              <a:cs typeface="Segoe UI" panose="020B0502040204020203" pitchFamily="34" charset="0"/>
            </a:rPr>
            <a:t>suggests</a:t>
          </a:r>
          <a:r>
            <a:rPr lang="en-CA" sz="1600" dirty="0">
              <a:solidFill>
                <a:schemeClr val="accent5">
                  <a:lumMod val="40000"/>
                  <a:lumOff val="60000"/>
                </a:schemeClr>
              </a:solidFill>
              <a:latin typeface="+mn-lt"/>
              <a:cs typeface="Segoe UI" panose="020B0502040204020203" pitchFamily="34" charset="0"/>
            </a:rPr>
            <a:t> </a:t>
          </a:r>
          <a:r>
            <a:rPr lang="en-CA" sz="1600" b="1" i="1" u="sng" dirty="0">
              <a:solidFill>
                <a:schemeClr val="accent5">
                  <a:lumMod val="40000"/>
                  <a:lumOff val="60000"/>
                </a:schemeClr>
              </a:solidFill>
              <a:latin typeface="+mn-lt"/>
              <a:cs typeface="Segoe UI" panose="020B0502040204020203" pitchFamily="34" charset="0"/>
            </a:rPr>
            <a:t>anticoagulation alone</a:t>
          </a:r>
          <a:r>
            <a:rPr lang="en-CA" sz="1600" b="1" dirty="0">
              <a:solidFill>
                <a:schemeClr val="accent5">
                  <a:lumMod val="40000"/>
                  <a:lumOff val="60000"/>
                </a:schemeClr>
              </a:solidFill>
              <a:latin typeface="+mn-lt"/>
              <a:cs typeface="Segoe UI" panose="020B0502040204020203" pitchFamily="34" charset="0"/>
            </a:rPr>
            <a:t> </a:t>
          </a:r>
          <a:r>
            <a:rPr lang="en-CA" sz="1600" dirty="0">
              <a:solidFill>
                <a:schemeClr val="bg1"/>
              </a:solidFill>
              <a:latin typeface="+mn-lt"/>
              <a:cs typeface="Segoe UI" panose="020B0502040204020203" pitchFamily="34" charset="0"/>
            </a:rPr>
            <a:t>over the routine use of thrombolysis in addition</a:t>
          </a:r>
          <a:br>
            <a:rPr lang="en-CA" sz="1600" dirty="0">
              <a:solidFill>
                <a:schemeClr val="bg1"/>
              </a:solidFill>
              <a:latin typeface="+mn-lt"/>
              <a:cs typeface="Segoe UI" panose="020B0502040204020203" pitchFamily="34" charset="0"/>
            </a:rPr>
          </a:br>
          <a:r>
            <a:rPr lang="en-CA" sz="1600" dirty="0">
              <a:solidFill>
                <a:schemeClr val="bg1"/>
              </a:solidFill>
              <a:latin typeface="+mn-lt"/>
              <a:cs typeface="Segoe UI" panose="020B0502040204020203" pitchFamily="34" charset="0"/>
            </a:rPr>
            <a:t>to anticoagulation</a:t>
          </a:r>
        </a:p>
        <a:p>
          <a:pPr>
            <a:lnSpc>
              <a:spcPct val="100000"/>
            </a:lnSpc>
          </a:pPr>
          <a:r>
            <a:rPr lang="en-CA" sz="1600" dirty="0">
              <a:solidFill>
                <a:schemeClr val="bg1"/>
              </a:solidFill>
              <a:latin typeface="+mn-lt"/>
              <a:cs typeface="Segoe UI" panose="020B0502040204020203" pitchFamily="34" charset="0"/>
            </a:rPr>
            <a:t> </a:t>
          </a:r>
          <a:r>
            <a:rPr lang="en-CA" sz="1600" i="1" dirty="0">
              <a:solidFill>
                <a:schemeClr val="bg1"/>
              </a:solidFill>
              <a:latin typeface="+mn-lt"/>
              <a:cs typeface="Segoe UI" panose="020B0502040204020203" pitchFamily="34" charset="0"/>
            </a:rPr>
            <a:t>(conditional recommendation, low certainty)</a:t>
          </a:r>
          <a:endParaRPr lang="en-CA" sz="1600" dirty="0">
            <a:solidFill>
              <a:schemeClr val="bg1"/>
            </a:solidFill>
            <a:latin typeface="+mn-lt"/>
            <a:cs typeface="Segoe UI" panose="020B0502040204020203" pitchFamily="34" charset="0"/>
          </a:endParaRPr>
        </a:p>
      </dgm:t>
    </dgm:pt>
    <dgm:pt modelId="{83FE0114-617F-4D95-B5B5-9176F00B406D}" type="parTrans" cxnId="{2FB62F9D-4029-4C04-8A0E-EAFA40B854BB}">
      <dgm:prSet/>
      <dgm:spPr/>
      <dgm:t>
        <a:bodyPr/>
        <a:lstStyle/>
        <a:p>
          <a:endParaRPr lang="en-CA">
            <a:latin typeface="Tenorite" panose="00000500000000000000" pitchFamily="2" charset="0"/>
            <a:cs typeface="Segoe UI" panose="020B0502040204020203" pitchFamily="34" charset="0"/>
          </a:endParaRPr>
        </a:p>
      </dgm:t>
    </dgm:pt>
    <dgm:pt modelId="{B6093857-486F-486B-A977-FC24CFB6F3F4}" type="sibTrans" cxnId="{2FB62F9D-4029-4C04-8A0E-EAFA40B854BB}">
      <dgm:prSet/>
      <dgm:spPr/>
      <dgm:t>
        <a:bodyPr/>
        <a:lstStyle/>
        <a:p>
          <a:endParaRPr lang="en-CA">
            <a:latin typeface="Tenorite" panose="00000500000000000000" pitchFamily="2" charset="0"/>
            <a:cs typeface="Segoe UI" panose="020B0502040204020203" pitchFamily="34" charset="0"/>
          </a:endParaRPr>
        </a:p>
      </dgm:t>
    </dgm:pt>
    <dgm:pt modelId="{4E6DE5E0-0D8A-4DED-BE45-3770FB524E74}">
      <dgm:prSet phldrT="[Text]" custT="1"/>
      <dgm:spPr>
        <a:solidFill>
          <a:schemeClr val="accent6">
            <a:lumMod val="50000"/>
          </a:schemeClr>
        </a:solidFill>
      </dgm:spPr>
      <dgm:t>
        <a:bodyPr/>
        <a:lstStyle/>
        <a:p>
          <a:pPr>
            <a:lnSpc>
              <a:spcPct val="100000"/>
            </a:lnSpc>
          </a:pPr>
          <a:r>
            <a:rPr lang="en-US" sz="1600" dirty="0">
              <a:latin typeface="+mn-lt"/>
              <a:cs typeface="Segoe UI" panose="020B0502040204020203" pitchFamily="34" charset="0"/>
            </a:rPr>
            <a:t>In most patients with acute PE not associated with hypotension, we </a:t>
          </a:r>
          <a:r>
            <a:rPr lang="en-US" sz="1600" b="1" i="1" u="sng" dirty="0">
              <a:solidFill>
                <a:schemeClr val="accent5">
                  <a:lumMod val="40000"/>
                  <a:lumOff val="60000"/>
                </a:schemeClr>
              </a:solidFill>
              <a:latin typeface="+mn-lt"/>
              <a:cs typeface="Segoe UI" panose="020B0502040204020203" pitchFamily="34" charset="0"/>
            </a:rPr>
            <a:t>recommend against systemically </a:t>
          </a:r>
          <a:r>
            <a:rPr lang="en-CA" sz="1600" b="1" i="1" u="sng" dirty="0">
              <a:solidFill>
                <a:schemeClr val="accent5">
                  <a:lumMod val="40000"/>
                  <a:lumOff val="60000"/>
                </a:schemeClr>
              </a:solidFill>
              <a:latin typeface="+mn-lt"/>
              <a:cs typeface="Segoe UI" panose="020B0502040204020203" pitchFamily="34" charset="0"/>
            </a:rPr>
            <a:t>administered </a:t>
          </a:r>
          <a:br>
            <a:rPr lang="en-CA" sz="1600" b="1" i="1" u="sng" dirty="0">
              <a:solidFill>
                <a:schemeClr val="accent5">
                  <a:lumMod val="40000"/>
                  <a:lumOff val="60000"/>
                </a:schemeClr>
              </a:solidFill>
              <a:latin typeface="+mn-lt"/>
              <a:cs typeface="Segoe UI" panose="020B0502040204020203" pitchFamily="34" charset="0"/>
            </a:rPr>
          </a:br>
          <a:r>
            <a:rPr lang="en-CA" sz="1600" b="1" i="1" u="sng" dirty="0">
              <a:solidFill>
                <a:schemeClr val="accent5">
                  <a:lumMod val="40000"/>
                  <a:lumOff val="60000"/>
                </a:schemeClr>
              </a:solidFill>
              <a:latin typeface="+mn-lt"/>
              <a:cs typeface="Segoe UI" panose="020B0502040204020203" pitchFamily="34" charset="0"/>
            </a:rPr>
            <a:t>thrombolytic therapy </a:t>
          </a:r>
        </a:p>
        <a:p>
          <a:pPr>
            <a:lnSpc>
              <a:spcPct val="100000"/>
            </a:lnSpc>
          </a:pPr>
          <a:r>
            <a:rPr lang="en-CA" sz="1600" dirty="0">
              <a:latin typeface="+mn-lt"/>
              <a:cs typeface="Segoe UI" panose="020B0502040204020203" pitchFamily="34" charset="0"/>
            </a:rPr>
            <a:t>(</a:t>
          </a:r>
          <a:r>
            <a:rPr lang="en-CA" sz="1600" i="1" dirty="0">
              <a:latin typeface="+mn-lt"/>
              <a:cs typeface="Segoe UI" panose="020B0502040204020203" pitchFamily="34" charset="0"/>
            </a:rPr>
            <a:t>strong recommendation, low-certainty evidence</a:t>
          </a:r>
          <a:r>
            <a:rPr lang="en-CA" sz="1600" dirty="0">
              <a:latin typeface="+mn-lt"/>
              <a:cs typeface="Segoe UI" panose="020B0502040204020203" pitchFamily="34" charset="0"/>
            </a:rPr>
            <a:t>)</a:t>
          </a:r>
        </a:p>
      </dgm:t>
    </dgm:pt>
    <dgm:pt modelId="{6B18B6BD-A938-42CD-A858-F566A7EC376F}" type="sibTrans" cxnId="{B755E896-12C7-4C4C-8FD5-B96D9B158060}">
      <dgm:prSet/>
      <dgm:spPr/>
      <dgm:t>
        <a:bodyPr/>
        <a:lstStyle/>
        <a:p>
          <a:endParaRPr lang="en-CA">
            <a:latin typeface="Tenorite" panose="00000500000000000000" pitchFamily="2" charset="0"/>
            <a:cs typeface="Segoe UI" panose="020B0502040204020203" pitchFamily="34" charset="0"/>
          </a:endParaRPr>
        </a:p>
      </dgm:t>
    </dgm:pt>
    <dgm:pt modelId="{EE3E4CE4-AB69-4F27-9CDA-3B782FEF9B94}" type="parTrans" cxnId="{B755E896-12C7-4C4C-8FD5-B96D9B158060}">
      <dgm:prSet/>
      <dgm:spPr/>
      <dgm:t>
        <a:bodyPr/>
        <a:lstStyle/>
        <a:p>
          <a:endParaRPr lang="en-CA">
            <a:latin typeface="Tenorite" panose="00000500000000000000" pitchFamily="2" charset="0"/>
            <a:cs typeface="Segoe UI" panose="020B0502040204020203" pitchFamily="34" charset="0"/>
          </a:endParaRPr>
        </a:p>
      </dgm:t>
    </dgm:pt>
    <dgm:pt modelId="{9CEC30DD-BFB9-4AF9-98C1-092C99C79B35}">
      <dgm:prSet phldrT="[Text]" custT="1"/>
      <dgm:spPr>
        <a:solidFill>
          <a:schemeClr val="bg1"/>
        </a:solidFill>
        <a:ln>
          <a:solidFill>
            <a:schemeClr val="tx1"/>
          </a:solidFill>
        </a:ln>
      </dgm:spPr>
      <dgm:t>
        <a:bodyPr/>
        <a:lstStyle/>
        <a:p>
          <a:pPr algn="r"/>
          <a:r>
            <a:rPr lang="en-CA" sz="2400" b="1">
              <a:latin typeface="+mn-lt"/>
              <a:cs typeface="Segoe UI" panose="020B0502040204020203" pitchFamily="34" charset="0"/>
            </a:rPr>
            <a:t>CHEST Guidelines</a:t>
          </a:r>
        </a:p>
      </dgm:t>
    </dgm:pt>
    <dgm:pt modelId="{D0D4CF98-1315-4438-B8CE-6F52E57DFB92}" type="parTrans" cxnId="{5D83851A-FAC4-44BF-B7D2-A50FCF125114}">
      <dgm:prSet/>
      <dgm:spPr/>
      <dgm:t>
        <a:bodyPr/>
        <a:lstStyle/>
        <a:p>
          <a:endParaRPr lang="en-US">
            <a:latin typeface="Tenorite" panose="00000500000000000000" pitchFamily="2" charset="0"/>
          </a:endParaRPr>
        </a:p>
      </dgm:t>
    </dgm:pt>
    <dgm:pt modelId="{0A234B51-46CA-4A02-93AE-64806FAAF3EB}" type="sibTrans" cxnId="{5D83851A-FAC4-44BF-B7D2-A50FCF125114}">
      <dgm:prSet/>
      <dgm:spPr/>
      <dgm:t>
        <a:bodyPr/>
        <a:lstStyle/>
        <a:p>
          <a:endParaRPr lang="en-US">
            <a:latin typeface="Tenorite" panose="00000500000000000000" pitchFamily="2" charset="0"/>
          </a:endParaRPr>
        </a:p>
      </dgm:t>
    </dgm:pt>
    <dgm:pt modelId="{42A3C777-EE17-4F22-8717-4200368F63CF}">
      <dgm:prSet phldrT="[Text]" custT="1"/>
      <dgm:spPr>
        <a:solidFill>
          <a:schemeClr val="accent6">
            <a:lumMod val="75000"/>
          </a:schemeClr>
        </a:solidFill>
      </dgm:spPr>
      <dgm:t>
        <a:bodyPr/>
        <a:lstStyle/>
        <a:p>
          <a:pPr>
            <a:lnSpc>
              <a:spcPct val="100000"/>
            </a:lnSpc>
          </a:pPr>
          <a:r>
            <a:rPr lang="en-CA" sz="1600" dirty="0">
              <a:latin typeface="+mn-lt"/>
              <a:cs typeface="Segoe UI" panose="020B0502040204020203" pitchFamily="34" charset="0"/>
            </a:rPr>
            <a:t>Thrombolysis reasonable if </a:t>
          </a:r>
          <a:r>
            <a:rPr lang="en-CA" sz="1600" b="1" i="1" u="sng" dirty="0">
              <a:solidFill>
                <a:schemeClr val="accent5">
                  <a:lumMod val="40000"/>
                  <a:lumOff val="60000"/>
                </a:schemeClr>
              </a:solidFill>
              <a:latin typeface="+mn-lt"/>
              <a:cs typeface="Segoe UI" panose="020B0502040204020203" pitchFamily="34" charset="0"/>
            </a:rPr>
            <a:t>low risk for bleeding in selected younger </a:t>
          </a:r>
          <a:r>
            <a:rPr lang="en-CA" sz="1600" b="0" i="0" u="none" dirty="0">
              <a:solidFill>
                <a:schemeClr val="bg1"/>
              </a:solidFill>
              <a:latin typeface="+mn-lt"/>
              <a:cs typeface="Segoe UI" panose="020B0502040204020203" pitchFamily="34" charset="0"/>
            </a:rPr>
            <a:t>patients</a:t>
          </a:r>
          <a:r>
            <a:rPr lang="en-CA" sz="1600" dirty="0">
              <a:latin typeface="+mn-lt"/>
              <a:cs typeface="Segoe UI" panose="020B0502040204020203" pitchFamily="34" charset="0"/>
            </a:rPr>
            <a:t> or patients at </a:t>
          </a:r>
          <a:r>
            <a:rPr lang="en-CA" sz="1600" b="1" i="1" u="sng" dirty="0">
              <a:solidFill>
                <a:schemeClr val="accent5">
                  <a:lumMod val="40000"/>
                  <a:lumOff val="60000"/>
                </a:schemeClr>
              </a:solidFill>
              <a:latin typeface="+mn-lt"/>
              <a:cs typeface="Segoe UI" panose="020B0502040204020203" pitchFamily="34" charset="0"/>
            </a:rPr>
            <a:t>high risk for decompensation due to concomitant cardiopulmonary disease </a:t>
          </a:r>
          <a:r>
            <a:rPr lang="en-CA" sz="1600" dirty="0">
              <a:latin typeface="+mn-lt"/>
              <a:cs typeface="Segoe UI" panose="020B0502040204020203" pitchFamily="34" charset="0"/>
            </a:rPr>
            <a:t>(monitor closely)</a:t>
          </a:r>
        </a:p>
      </dgm:t>
    </dgm:pt>
    <dgm:pt modelId="{EB5868BC-CD4B-4423-9FE5-9599D6D37EF0}" type="parTrans" cxnId="{9B0826D2-41B3-4C11-B10D-71CB94FB2253}">
      <dgm:prSet/>
      <dgm:spPr/>
      <dgm:t>
        <a:bodyPr/>
        <a:lstStyle/>
        <a:p>
          <a:endParaRPr lang="en-US">
            <a:latin typeface="Tenorite" panose="00000500000000000000" pitchFamily="2" charset="0"/>
          </a:endParaRPr>
        </a:p>
      </dgm:t>
    </dgm:pt>
    <dgm:pt modelId="{51B19F2A-5119-4F71-A8B4-73B71BCCC1FB}" type="sibTrans" cxnId="{9B0826D2-41B3-4C11-B10D-71CB94FB2253}">
      <dgm:prSet/>
      <dgm:spPr/>
      <dgm:t>
        <a:bodyPr/>
        <a:lstStyle/>
        <a:p>
          <a:endParaRPr lang="en-US">
            <a:latin typeface="Tenorite" panose="00000500000000000000" pitchFamily="2" charset="0"/>
          </a:endParaRPr>
        </a:p>
      </dgm:t>
    </dgm:pt>
    <dgm:pt modelId="{BBECD0C4-3482-485F-93B0-13767C3D833B}" type="pres">
      <dgm:prSet presAssocID="{0AF372E1-81EF-4831-9254-21A2D6DCC6D8}" presName="theList" presStyleCnt="0">
        <dgm:presLayoutVars>
          <dgm:dir/>
          <dgm:animLvl val="lvl"/>
          <dgm:resizeHandles val="exact"/>
        </dgm:presLayoutVars>
      </dgm:prSet>
      <dgm:spPr/>
    </dgm:pt>
    <dgm:pt modelId="{840DFB6C-751D-473F-80E3-3E303FED9ED6}" type="pres">
      <dgm:prSet presAssocID="{2A5BCB5B-E3F4-4EA0-A99C-F209E4570766}" presName="compNode" presStyleCnt="0"/>
      <dgm:spPr/>
    </dgm:pt>
    <dgm:pt modelId="{5700ED22-2050-4DAC-AEB5-2E4FF6C76302}" type="pres">
      <dgm:prSet presAssocID="{2A5BCB5B-E3F4-4EA0-A99C-F209E4570766}" presName="aNode" presStyleLbl="bgShp" presStyleIdx="0" presStyleCnt="3"/>
      <dgm:spPr/>
    </dgm:pt>
    <dgm:pt modelId="{713B3343-9A3D-485B-B134-998818BA3186}" type="pres">
      <dgm:prSet presAssocID="{2A5BCB5B-E3F4-4EA0-A99C-F209E4570766}" presName="textNode" presStyleLbl="bgShp" presStyleIdx="0" presStyleCnt="3"/>
      <dgm:spPr/>
    </dgm:pt>
    <dgm:pt modelId="{0638945D-6A5A-4233-9B9A-DB4BA834F64A}" type="pres">
      <dgm:prSet presAssocID="{2A5BCB5B-E3F4-4EA0-A99C-F209E4570766}" presName="compChildNode" presStyleCnt="0"/>
      <dgm:spPr/>
    </dgm:pt>
    <dgm:pt modelId="{EA05E7E3-D9FC-4C6F-9BAF-9B42D1147E91}" type="pres">
      <dgm:prSet presAssocID="{2A5BCB5B-E3F4-4EA0-A99C-F209E4570766}" presName="theInnerList" presStyleCnt="0"/>
      <dgm:spPr/>
    </dgm:pt>
    <dgm:pt modelId="{C64BE9ED-8E0A-4910-8412-8C1B2248DF67}" type="pres">
      <dgm:prSet presAssocID="{4E6DE5E0-0D8A-4DED-BE45-3770FB524E74}" presName="childNode" presStyleLbl="node1" presStyleIdx="0" presStyleCnt="3" custScaleY="107358">
        <dgm:presLayoutVars>
          <dgm:bulletEnabled val="1"/>
        </dgm:presLayoutVars>
      </dgm:prSet>
      <dgm:spPr/>
    </dgm:pt>
    <dgm:pt modelId="{77297E61-A13A-43A4-BB1E-A15CF7797028}" type="pres">
      <dgm:prSet presAssocID="{2A5BCB5B-E3F4-4EA0-A99C-F209E4570766}" presName="aSpace" presStyleCnt="0"/>
      <dgm:spPr/>
    </dgm:pt>
    <dgm:pt modelId="{F42065A5-7198-4AD2-9374-6A2B6288F935}" type="pres">
      <dgm:prSet presAssocID="{9CEC30DD-BFB9-4AF9-98C1-092C99C79B35}" presName="compNode" presStyleCnt="0"/>
      <dgm:spPr/>
    </dgm:pt>
    <dgm:pt modelId="{13B48938-96D4-46EE-B074-172A19FF3F63}" type="pres">
      <dgm:prSet presAssocID="{9CEC30DD-BFB9-4AF9-98C1-092C99C79B35}" presName="aNode" presStyleLbl="bgShp" presStyleIdx="1" presStyleCnt="3"/>
      <dgm:spPr/>
    </dgm:pt>
    <dgm:pt modelId="{3B1CF0B0-CB69-4CFB-98F7-DDFC6CBF9CA6}" type="pres">
      <dgm:prSet presAssocID="{9CEC30DD-BFB9-4AF9-98C1-092C99C79B35}" presName="textNode" presStyleLbl="bgShp" presStyleIdx="1" presStyleCnt="3"/>
      <dgm:spPr/>
    </dgm:pt>
    <dgm:pt modelId="{42A854AA-B12A-47AB-BA4B-86EE115AD043}" type="pres">
      <dgm:prSet presAssocID="{9CEC30DD-BFB9-4AF9-98C1-092C99C79B35}" presName="compChildNode" presStyleCnt="0"/>
      <dgm:spPr/>
    </dgm:pt>
    <dgm:pt modelId="{6F33A7E7-E271-4BDC-BAED-D024B2DAE8D9}" type="pres">
      <dgm:prSet presAssocID="{9CEC30DD-BFB9-4AF9-98C1-092C99C79B35}" presName="theInnerList" presStyleCnt="0"/>
      <dgm:spPr/>
    </dgm:pt>
    <dgm:pt modelId="{146AAF1D-1A60-48BF-A93D-61B2FD5E6F3A}" type="pres">
      <dgm:prSet presAssocID="{42A3C777-EE17-4F22-8717-4200368F63CF}" presName="childNode" presStyleLbl="node1" presStyleIdx="1" presStyleCnt="3" custScaleY="107358">
        <dgm:presLayoutVars>
          <dgm:bulletEnabled val="1"/>
        </dgm:presLayoutVars>
      </dgm:prSet>
      <dgm:spPr/>
    </dgm:pt>
    <dgm:pt modelId="{22D67C9C-8184-4AFE-B353-BAABFA7BC464}" type="pres">
      <dgm:prSet presAssocID="{9CEC30DD-BFB9-4AF9-98C1-092C99C79B35}" presName="aSpace" presStyleCnt="0"/>
      <dgm:spPr/>
    </dgm:pt>
    <dgm:pt modelId="{FDF33B6E-7466-4549-AE94-1C6A76284FB8}" type="pres">
      <dgm:prSet presAssocID="{7BF524FA-C888-4698-A0F8-B76A7EDD1030}" presName="compNode" presStyleCnt="0"/>
      <dgm:spPr/>
    </dgm:pt>
    <dgm:pt modelId="{3853C8DE-9B63-4DD8-9274-B48C1CE645E4}" type="pres">
      <dgm:prSet presAssocID="{7BF524FA-C888-4698-A0F8-B76A7EDD1030}" presName="aNode" presStyleLbl="bgShp" presStyleIdx="2" presStyleCnt="3" custLinFactNeighborX="-389"/>
      <dgm:spPr/>
    </dgm:pt>
    <dgm:pt modelId="{AB56FA97-F7CD-40E5-A21E-38CC55477966}" type="pres">
      <dgm:prSet presAssocID="{7BF524FA-C888-4698-A0F8-B76A7EDD1030}" presName="textNode" presStyleLbl="bgShp" presStyleIdx="2" presStyleCnt="3"/>
      <dgm:spPr/>
    </dgm:pt>
    <dgm:pt modelId="{154B5F0E-98C9-4CD5-9F01-6A5C08E36671}" type="pres">
      <dgm:prSet presAssocID="{7BF524FA-C888-4698-A0F8-B76A7EDD1030}" presName="compChildNode" presStyleCnt="0"/>
      <dgm:spPr/>
    </dgm:pt>
    <dgm:pt modelId="{4AA48A78-736E-49AB-92B3-35A38E0CB45A}" type="pres">
      <dgm:prSet presAssocID="{7BF524FA-C888-4698-A0F8-B76A7EDD1030}" presName="theInnerList" presStyleCnt="0"/>
      <dgm:spPr/>
    </dgm:pt>
    <dgm:pt modelId="{36218EC7-106A-4C91-8950-957B3F0C102B}" type="pres">
      <dgm:prSet presAssocID="{7CDE5D62-3856-4F05-9A1B-4B439613F30C}" presName="childNode" presStyleLbl="node1" presStyleIdx="2" presStyleCnt="3" custScaleY="107358">
        <dgm:presLayoutVars>
          <dgm:bulletEnabled val="1"/>
        </dgm:presLayoutVars>
      </dgm:prSet>
      <dgm:spPr/>
    </dgm:pt>
  </dgm:ptLst>
  <dgm:cxnLst>
    <dgm:cxn modelId="{1A641801-0554-4E46-BAC0-EEFD2F4A6FA9}" srcId="{0AF372E1-81EF-4831-9254-21A2D6DCC6D8}" destId="{7BF524FA-C888-4698-A0F8-B76A7EDD1030}" srcOrd="2" destOrd="0" parTransId="{6BA7CE48-0948-4AB7-A0C9-88B060FE99D9}" sibTransId="{41F3F2B5-4EDA-458D-982C-5CD8C658A708}"/>
    <dgm:cxn modelId="{4BBA4616-81FB-46FA-9A12-727A24D59AC8}" type="presOf" srcId="{9CEC30DD-BFB9-4AF9-98C1-092C99C79B35}" destId="{13B48938-96D4-46EE-B074-172A19FF3F63}" srcOrd="0" destOrd="0" presId="urn:microsoft.com/office/officeart/2005/8/layout/lProcess2"/>
    <dgm:cxn modelId="{5D83851A-FAC4-44BF-B7D2-A50FCF125114}" srcId="{0AF372E1-81EF-4831-9254-21A2D6DCC6D8}" destId="{9CEC30DD-BFB9-4AF9-98C1-092C99C79B35}" srcOrd="1" destOrd="0" parTransId="{D0D4CF98-1315-4438-B8CE-6F52E57DFB92}" sibTransId="{0A234B51-46CA-4A02-93AE-64806FAAF3EB}"/>
    <dgm:cxn modelId="{B730C01A-1A12-41DF-955F-28866E80F6DB}" type="presOf" srcId="{7BF524FA-C888-4698-A0F8-B76A7EDD1030}" destId="{3853C8DE-9B63-4DD8-9274-B48C1CE645E4}" srcOrd="0" destOrd="0" presId="urn:microsoft.com/office/officeart/2005/8/layout/lProcess2"/>
    <dgm:cxn modelId="{B224271E-0F1A-4B91-9442-EA15CC3F9F46}" srcId="{0AF372E1-81EF-4831-9254-21A2D6DCC6D8}" destId="{2A5BCB5B-E3F4-4EA0-A99C-F209E4570766}" srcOrd="0" destOrd="0" parTransId="{25443E90-2BE9-4A1C-A815-EA3DCDE3E983}" sibTransId="{E22D18F3-4D47-4F69-9F94-7082629EFF45}"/>
    <dgm:cxn modelId="{3F80A75B-C8F3-491D-8546-25FAD3E52180}" type="presOf" srcId="{9CEC30DD-BFB9-4AF9-98C1-092C99C79B35}" destId="{3B1CF0B0-CB69-4CFB-98F7-DDFC6CBF9CA6}" srcOrd="1" destOrd="0" presId="urn:microsoft.com/office/officeart/2005/8/layout/lProcess2"/>
    <dgm:cxn modelId="{F0DA1A62-DFB7-46B1-BD6F-358F7EF08559}" type="presOf" srcId="{7CDE5D62-3856-4F05-9A1B-4B439613F30C}" destId="{36218EC7-106A-4C91-8950-957B3F0C102B}" srcOrd="0" destOrd="0" presId="urn:microsoft.com/office/officeart/2005/8/layout/lProcess2"/>
    <dgm:cxn modelId="{46C94242-28BC-4DA4-9990-9CB6F6967B1F}" type="presOf" srcId="{0AF372E1-81EF-4831-9254-21A2D6DCC6D8}" destId="{BBECD0C4-3482-485F-93B0-13767C3D833B}" srcOrd="0" destOrd="0" presId="urn:microsoft.com/office/officeart/2005/8/layout/lProcess2"/>
    <dgm:cxn modelId="{1978166F-50BC-466F-9F94-BC0A57F68E5E}" type="presOf" srcId="{4E6DE5E0-0D8A-4DED-BE45-3770FB524E74}" destId="{C64BE9ED-8E0A-4910-8412-8C1B2248DF67}" srcOrd="0" destOrd="0" presId="urn:microsoft.com/office/officeart/2005/8/layout/lProcess2"/>
    <dgm:cxn modelId="{CA147F58-378D-4EDC-9E8C-F20FBF81E41F}" type="presOf" srcId="{2A5BCB5B-E3F4-4EA0-A99C-F209E4570766}" destId="{5700ED22-2050-4DAC-AEB5-2E4FF6C76302}" srcOrd="0" destOrd="0" presId="urn:microsoft.com/office/officeart/2005/8/layout/lProcess2"/>
    <dgm:cxn modelId="{E943EE5A-2C52-4550-A15C-6F8B904833CF}" type="presOf" srcId="{42A3C777-EE17-4F22-8717-4200368F63CF}" destId="{146AAF1D-1A60-48BF-A93D-61B2FD5E6F3A}" srcOrd="0" destOrd="0" presId="urn:microsoft.com/office/officeart/2005/8/layout/lProcess2"/>
    <dgm:cxn modelId="{23AC2785-B907-461D-B66A-F35AB715DF7E}" type="presOf" srcId="{2A5BCB5B-E3F4-4EA0-A99C-F209E4570766}" destId="{713B3343-9A3D-485B-B134-998818BA3186}" srcOrd="1" destOrd="0" presId="urn:microsoft.com/office/officeart/2005/8/layout/lProcess2"/>
    <dgm:cxn modelId="{B755E896-12C7-4C4C-8FD5-B96D9B158060}" srcId="{2A5BCB5B-E3F4-4EA0-A99C-F209E4570766}" destId="{4E6DE5E0-0D8A-4DED-BE45-3770FB524E74}" srcOrd="0" destOrd="0" parTransId="{EE3E4CE4-AB69-4F27-9CDA-3B782FEF9B94}" sibTransId="{6B18B6BD-A938-42CD-A858-F566A7EC376F}"/>
    <dgm:cxn modelId="{2FB62F9D-4029-4C04-8A0E-EAFA40B854BB}" srcId="{7BF524FA-C888-4698-A0F8-B76A7EDD1030}" destId="{7CDE5D62-3856-4F05-9A1B-4B439613F30C}" srcOrd="0" destOrd="0" parTransId="{83FE0114-617F-4D95-B5B5-9176F00B406D}" sibTransId="{B6093857-486F-486B-A977-FC24CFB6F3F4}"/>
    <dgm:cxn modelId="{7C8C64AB-9871-4A20-952B-0B8807FA7B31}" type="presOf" srcId="{7BF524FA-C888-4698-A0F8-B76A7EDD1030}" destId="{AB56FA97-F7CD-40E5-A21E-38CC55477966}" srcOrd="1" destOrd="0" presId="urn:microsoft.com/office/officeart/2005/8/layout/lProcess2"/>
    <dgm:cxn modelId="{9B0826D2-41B3-4C11-B10D-71CB94FB2253}" srcId="{9CEC30DD-BFB9-4AF9-98C1-092C99C79B35}" destId="{42A3C777-EE17-4F22-8717-4200368F63CF}" srcOrd="0" destOrd="0" parTransId="{EB5868BC-CD4B-4423-9FE5-9599D6D37EF0}" sibTransId="{51B19F2A-5119-4F71-A8B4-73B71BCCC1FB}"/>
    <dgm:cxn modelId="{7F565447-DFAC-4F61-8CD4-92C1A9896847}" type="presParOf" srcId="{BBECD0C4-3482-485F-93B0-13767C3D833B}" destId="{840DFB6C-751D-473F-80E3-3E303FED9ED6}" srcOrd="0" destOrd="0" presId="urn:microsoft.com/office/officeart/2005/8/layout/lProcess2"/>
    <dgm:cxn modelId="{20F66F17-21D7-4F16-8847-97A799AC56F0}" type="presParOf" srcId="{840DFB6C-751D-473F-80E3-3E303FED9ED6}" destId="{5700ED22-2050-4DAC-AEB5-2E4FF6C76302}" srcOrd="0" destOrd="0" presId="urn:microsoft.com/office/officeart/2005/8/layout/lProcess2"/>
    <dgm:cxn modelId="{501A58DA-E851-44B5-89CE-FFE12BD6C3D6}" type="presParOf" srcId="{840DFB6C-751D-473F-80E3-3E303FED9ED6}" destId="{713B3343-9A3D-485B-B134-998818BA3186}" srcOrd="1" destOrd="0" presId="urn:microsoft.com/office/officeart/2005/8/layout/lProcess2"/>
    <dgm:cxn modelId="{B24A5433-76E6-4A7C-89F4-AC9E12A09C95}" type="presParOf" srcId="{840DFB6C-751D-473F-80E3-3E303FED9ED6}" destId="{0638945D-6A5A-4233-9B9A-DB4BA834F64A}" srcOrd="2" destOrd="0" presId="urn:microsoft.com/office/officeart/2005/8/layout/lProcess2"/>
    <dgm:cxn modelId="{6B2F7F79-CF1C-4C13-8B56-A78368D39657}" type="presParOf" srcId="{0638945D-6A5A-4233-9B9A-DB4BA834F64A}" destId="{EA05E7E3-D9FC-4C6F-9BAF-9B42D1147E91}" srcOrd="0" destOrd="0" presId="urn:microsoft.com/office/officeart/2005/8/layout/lProcess2"/>
    <dgm:cxn modelId="{9356B0CA-962F-4256-A6EE-1AF24A71AE43}" type="presParOf" srcId="{EA05E7E3-D9FC-4C6F-9BAF-9B42D1147E91}" destId="{C64BE9ED-8E0A-4910-8412-8C1B2248DF67}" srcOrd="0" destOrd="0" presId="urn:microsoft.com/office/officeart/2005/8/layout/lProcess2"/>
    <dgm:cxn modelId="{AC74E7B0-FDC1-48AA-A56B-A2A6F485C3FD}" type="presParOf" srcId="{BBECD0C4-3482-485F-93B0-13767C3D833B}" destId="{77297E61-A13A-43A4-BB1E-A15CF7797028}" srcOrd="1" destOrd="0" presId="urn:microsoft.com/office/officeart/2005/8/layout/lProcess2"/>
    <dgm:cxn modelId="{C26B50AF-11A3-4E04-BDB2-499E14210096}" type="presParOf" srcId="{BBECD0C4-3482-485F-93B0-13767C3D833B}" destId="{F42065A5-7198-4AD2-9374-6A2B6288F935}" srcOrd="2" destOrd="0" presId="urn:microsoft.com/office/officeart/2005/8/layout/lProcess2"/>
    <dgm:cxn modelId="{C6F1A8EB-D566-4B72-B064-07A2BE153A1A}" type="presParOf" srcId="{F42065A5-7198-4AD2-9374-6A2B6288F935}" destId="{13B48938-96D4-46EE-B074-172A19FF3F63}" srcOrd="0" destOrd="0" presId="urn:microsoft.com/office/officeart/2005/8/layout/lProcess2"/>
    <dgm:cxn modelId="{6DE93205-3519-4FC5-B9C2-7307CA0B9BD6}" type="presParOf" srcId="{F42065A5-7198-4AD2-9374-6A2B6288F935}" destId="{3B1CF0B0-CB69-4CFB-98F7-DDFC6CBF9CA6}" srcOrd="1" destOrd="0" presId="urn:microsoft.com/office/officeart/2005/8/layout/lProcess2"/>
    <dgm:cxn modelId="{F80431AC-AF12-478B-9AA3-A6EB97845A44}" type="presParOf" srcId="{F42065A5-7198-4AD2-9374-6A2B6288F935}" destId="{42A854AA-B12A-47AB-BA4B-86EE115AD043}" srcOrd="2" destOrd="0" presId="urn:microsoft.com/office/officeart/2005/8/layout/lProcess2"/>
    <dgm:cxn modelId="{97F0CC82-B632-4561-BB6C-12189960CEB8}" type="presParOf" srcId="{42A854AA-B12A-47AB-BA4B-86EE115AD043}" destId="{6F33A7E7-E271-4BDC-BAED-D024B2DAE8D9}" srcOrd="0" destOrd="0" presId="urn:microsoft.com/office/officeart/2005/8/layout/lProcess2"/>
    <dgm:cxn modelId="{32B2EDF0-41A4-4023-BB06-9BB6F95282AC}" type="presParOf" srcId="{6F33A7E7-E271-4BDC-BAED-D024B2DAE8D9}" destId="{146AAF1D-1A60-48BF-A93D-61B2FD5E6F3A}" srcOrd="0" destOrd="0" presId="urn:microsoft.com/office/officeart/2005/8/layout/lProcess2"/>
    <dgm:cxn modelId="{56770F1E-B630-4822-B88D-D3B02A89A71C}" type="presParOf" srcId="{BBECD0C4-3482-485F-93B0-13767C3D833B}" destId="{22D67C9C-8184-4AFE-B353-BAABFA7BC464}" srcOrd="3" destOrd="0" presId="urn:microsoft.com/office/officeart/2005/8/layout/lProcess2"/>
    <dgm:cxn modelId="{7F02D9F4-1C26-4C31-9FA5-4F2605058B80}" type="presParOf" srcId="{BBECD0C4-3482-485F-93B0-13767C3D833B}" destId="{FDF33B6E-7466-4549-AE94-1C6A76284FB8}" srcOrd="4" destOrd="0" presId="urn:microsoft.com/office/officeart/2005/8/layout/lProcess2"/>
    <dgm:cxn modelId="{C2C872F2-3735-4E68-818F-DAD8CD0BF56E}" type="presParOf" srcId="{FDF33B6E-7466-4549-AE94-1C6A76284FB8}" destId="{3853C8DE-9B63-4DD8-9274-B48C1CE645E4}" srcOrd="0" destOrd="0" presId="urn:microsoft.com/office/officeart/2005/8/layout/lProcess2"/>
    <dgm:cxn modelId="{2AB35073-4D67-44BF-B169-98974F80BBEB}" type="presParOf" srcId="{FDF33B6E-7466-4549-AE94-1C6A76284FB8}" destId="{AB56FA97-F7CD-40E5-A21E-38CC55477966}" srcOrd="1" destOrd="0" presId="urn:microsoft.com/office/officeart/2005/8/layout/lProcess2"/>
    <dgm:cxn modelId="{68189CF4-A47A-497A-8B7F-C78A0290FB76}" type="presParOf" srcId="{FDF33B6E-7466-4549-AE94-1C6A76284FB8}" destId="{154B5F0E-98C9-4CD5-9F01-6A5C08E36671}" srcOrd="2" destOrd="0" presId="urn:microsoft.com/office/officeart/2005/8/layout/lProcess2"/>
    <dgm:cxn modelId="{86E9C704-6317-4D24-ADD3-CA2E62544709}" type="presParOf" srcId="{154B5F0E-98C9-4CD5-9F01-6A5C08E36671}" destId="{4AA48A78-736E-49AB-92B3-35A38E0CB45A}" srcOrd="0" destOrd="0" presId="urn:microsoft.com/office/officeart/2005/8/layout/lProcess2"/>
    <dgm:cxn modelId="{DC7646AD-B9EC-4512-BBA9-D32D203C3956}" type="presParOf" srcId="{4AA48A78-736E-49AB-92B3-35A38E0CB45A}" destId="{36218EC7-106A-4C91-8950-957B3F0C102B}" srcOrd="0" destOrd="0" presId="urn:microsoft.com/office/officeart/2005/8/layout/lProcess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01F89F-033F-47FB-84B1-38B80689E8AA}">
      <dsp:nvSpPr>
        <dsp:cNvPr id="0" name=""/>
        <dsp:cNvSpPr/>
      </dsp:nvSpPr>
      <dsp:spPr>
        <a:xfrm>
          <a:off x="9782" y="1062073"/>
          <a:ext cx="2923842" cy="1754305"/>
        </a:xfrm>
        <a:prstGeom prst="roundRect">
          <a:avLst>
            <a:gd name="adj" fmla="val 10000"/>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100000"/>
            </a:lnSpc>
            <a:spcBef>
              <a:spcPct val="0"/>
            </a:spcBef>
            <a:spcAft>
              <a:spcPct val="35000"/>
            </a:spcAft>
            <a:buNone/>
          </a:pPr>
          <a:r>
            <a:rPr lang="en-US" sz="3200" kern="1200" dirty="0">
              <a:latin typeface="+mn-lt"/>
            </a:rPr>
            <a:t>90% of DVT begin in the calf</a:t>
          </a:r>
        </a:p>
      </dsp:txBody>
      <dsp:txXfrm>
        <a:off x="61164" y="1113455"/>
        <a:ext cx="2821078" cy="1651541"/>
      </dsp:txXfrm>
    </dsp:sp>
    <dsp:sp modelId="{8B9844D8-08FB-499C-8933-DA7158F6C429}">
      <dsp:nvSpPr>
        <dsp:cNvPr id="0" name=""/>
        <dsp:cNvSpPr/>
      </dsp:nvSpPr>
      <dsp:spPr>
        <a:xfrm>
          <a:off x="3226009" y="1576669"/>
          <a:ext cx="619854" cy="725113"/>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en-US" sz="2600" kern="1200">
            <a:latin typeface="Tenorite" panose="00000500000000000000" pitchFamily="2" charset="0"/>
          </a:endParaRPr>
        </a:p>
      </dsp:txBody>
      <dsp:txXfrm>
        <a:off x="3226009" y="1721692"/>
        <a:ext cx="433898" cy="435067"/>
      </dsp:txXfrm>
    </dsp:sp>
    <dsp:sp modelId="{BF3B365F-540E-4D20-AA9F-FE2032BB4C01}">
      <dsp:nvSpPr>
        <dsp:cNvPr id="0" name=""/>
        <dsp:cNvSpPr/>
      </dsp:nvSpPr>
      <dsp:spPr>
        <a:xfrm>
          <a:off x="4103162" y="1062073"/>
          <a:ext cx="2923842" cy="1754305"/>
        </a:xfrm>
        <a:prstGeom prst="roundRect">
          <a:avLst>
            <a:gd name="adj" fmla="val 10000"/>
          </a:avLst>
        </a:prstGeom>
        <a:solidFill>
          <a:schemeClr val="accent5">
            <a:hueOff val="-607023"/>
            <a:satOff val="-22370"/>
            <a:lumOff val="2058"/>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100000"/>
            </a:lnSpc>
            <a:spcBef>
              <a:spcPct val="0"/>
            </a:spcBef>
            <a:spcAft>
              <a:spcPct val="35000"/>
            </a:spcAft>
            <a:buNone/>
          </a:pPr>
          <a:r>
            <a:rPr lang="en-US" sz="3200" kern="1200" dirty="0">
              <a:latin typeface="+mn-lt"/>
            </a:rPr>
            <a:t>25% extend to proximal veins</a:t>
          </a:r>
        </a:p>
      </dsp:txBody>
      <dsp:txXfrm>
        <a:off x="4154544" y="1113455"/>
        <a:ext cx="2821078" cy="1651541"/>
      </dsp:txXfrm>
    </dsp:sp>
    <dsp:sp modelId="{BE16800D-CBF5-4045-B72E-4661BDC92979}">
      <dsp:nvSpPr>
        <dsp:cNvPr id="0" name=""/>
        <dsp:cNvSpPr/>
      </dsp:nvSpPr>
      <dsp:spPr>
        <a:xfrm>
          <a:off x="7319389" y="1576669"/>
          <a:ext cx="619854" cy="725113"/>
        </a:xfrm>
        <a:prstGeom prst="rightArrow">
          <a:avLst>
            <a:gd name="adj1" fmla="val 60000"/>
            <a:gd name="adj2" fmla="val 50000"/>
          </a:avLst>
        </a:prstGeom>
        <a:solidFill>
          <a:schemeClr val="accent5">
            <a:hueOff val="-1214047"/>
            <a:satOff val="-44740"/>
            <a:lumOff val="411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en-US" sz="2600" kern="1200">
            <a:latin typeface="Tenorite" panose="00000500000000000000" pitchFamily="2" charset="0"/>
          </a:endParaRPr>
        </a:p>
      </dsp:txBody>
      <dsp:txXfrm>
        <a:off x="7319389" y="1721692"/>
        <a:ext cx="433898" cy="435067"/>
      </dsp:txXfrm>
    </dsp:sp>
    <dsp:sp modelId="{BA0DCE65-5CB6-4959-8CCF-948314DD12C7}">
      <dsp:nvSpPr>
        <dsp:cNvPr id="0" name=""/>
        <dsp:cNvSpPr/>
      </dsp:nvSpPr>
      <dsp:spPr>
        <a:xfrm>
          <a:off x="8196542" y="1062073"/>
          <a:ext cx="2923842" cy="1754305"/>
        </a:xfrm>
        <a:prstGeom prst="roundRect">
          <a:avLst>
            <a:gd name="adj" fmla="val 10000"/>
          </a:avLst>
        </a:prstGeom>
        <a:solidFill>
          <a:schemeClr val="accent5">
            <a:hueOff val="-1214047"/>
            <a:satOff val="-44740"/>
            <a:lumOff val="4115"/>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100000"/>
            </a:lnSpc>
            <a:spcBef>
              <a:spcPct val="0"/>
            </a:spcBef>
            <a:spcAft>
              <a:spcPct val="35000"/>
            </a:spcAft>
            <a:buNone/>
          </a:pPr>
          <a:r>
            <a:rPr lang="en-US" sz="3200" kern="1200" dirty="0">
              <a:latin typeface="+mn-lt"/>
            </a:rPr>
            <a:t>40-50% risk of PE if untreated</a:t>
          </a:r>
        </a:p>
      </dsp:txBody>
      <dsp:txXfrm>
        <a:off x="8247924" y="1113455"/>
        <a:ext cx="2821078" cy="16515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4F5013-EE41-44DA-B851-9E7CF8755626}">
      <dsp:nvSpPr>
        <dsp:cNvPr id="0" name=""/>
        <dsp:cNvSpPr/>
      </dsp:nvSpPr>
      <dsp:spPr>
        <a:xfrm>
          <a:off x="4741421" y="2782188"/>
          <a:ext cx="2279535" cy="2279535"/>
        </a:xfrm>
        <a:prstGeom prst="ellipse">
          <a:avLst/>
        </a:prstGeom>
        <a:solidFill>
          <a:schemeClr val="accent2"/>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r>
            <a:rPr lang="en-US" sz="6500" kern="1200" dirty="0">
              <a:latin typeface="Tenorite" panose="00000500000000000000" pitchFamily="2" charset="0"/>
            </a:rPr>
            <a:t>VTE</a:t>
          </a:r>
        </a:p>
      </dsp:txBody>
      <dsp:txXfrm>
        <a:off x="5075251" y="3116018"/>
        <a:ext cx="1611875" cy="1611875"/>
      </dsp:txXfrm>
    </dsp:sp>
    <dsp:sp modelId="{EC4AFF0E-ADB8-4D65-B0E8-E828C8998C78}">
      <dsp:nvSpPr>
        <dsp:cNvPr id="0" name=""/>
        <dsp:cNvSpPr/>
      </dsp:nvSpPr>
      <dsp:spPr>
        <a:xfrm rot="10800000">
          <a:off x="2428943" y="3597122"/>
          <a:ext cx="2185292" cy="649667"/>
        </a:xfrm>
        <a:prstGeom prst="leftArrow">
          <a:avLst>
            <a:gd name="adj1" fmla="val 60000"/>
            <a:gd name="adj2" fmla="val 50000"/>
          </a:avLst>
        </a:prstGeom>
        <a:solidFill>
          <a:schemeClr val="accent4">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78849AC9-8631-473F-90F3-81D29847D755}">
      <dsp:nvSpPr>
        <dsp:cNvPr id="0" name=""/>
        <dsp:cNvSpPr/>
      </dsp:nvSpPr>
      <dsp:spPr>
        <a:xfrm>
          <a:off x="1631105" y="3283686"/>
          <a:ext cx="1595674" cy="1276539"/>
        </a:xfrm>
        <a:prstGeom prst="roundRect">
          <a:avLst>
            <a:gd name="adj" fmla="val 10000"/>
          </a:avLst>
        </a:prstGeom>
        <a:solidFill>
          <a:schemeClr val="accent4">
            <a:lumMod val="75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Tenorite" panose="00000500000000000000" pitchFamily="2" charset="0"/>
            </a:rPr>
            <a:t>5 to 10% of symptomatic PE present with shock</a:t>
          </a:r>
        </a:p>
      </dsp:txBody>
      <dsp:txXfrm>
        <a:off x="1668494" y="3321075"/>
        <a:ext cx="1520896" cy="1201761"/>
      </dsp:txXfrm>
    </dsp:sp>
    <dsp:sp modelId="{FD7045FC-D139-4EB5-B73C-D49BC8F38294}">
      <dsp:nvSpPr>
        <dsp:cNvPr id="0" name=""/>
        <dsp:cNvSpPr/>
      </dsp:nvSpPr>
      <dsp:spPr>
        <a:xfrm rot="12960000">
          <a:off x="2879586" y="2210184"/>
          <a:ext cx="2185292" cy="649667"/>
        </a:xfrm>
        <a:prstGeom prst="leftArrow">
          <a:avLst>
            <a:gd name="adj1" fmla="val 60000"/>
            <a:gd name="adj2" fmla="val 50000"/>
          </a:avLst>
        </a:prstGeom>
        <a:solidFill>
          <a:schemeClr val="accent4"/>
        </a:solidFill>
        <a:ln>
          <a:noFill/>
        </a:ln>
        <a:effectLst/>
      </dsp:spPr>
      <dsp:style>
        <a:lnRef idx="0">
          <a:scrgbClr r="0" g="0" b="0"/>
        </a:lnRef>
        <a:fillRef idx="1">
          <a:scrgbClr r="0" g="0" b="0"/>
        </a:fillRef>
        <a:effectRef idx="0">
          <a:scrgbClr r="0" g="0" b="0"/>
        </a:effectRef>
        <a:fontRef idx="minor">
          <a:schemeClr val="lt1"/>
        </a:fontRef>
      </dsp:style>
    </dsp:sp>
    <dsp:sp modelId="{F7976C77-7BB0-49BC-8B56-16AF4DC8D041}">
      <dsp:nvSpPr>
        <dsp:cNvPr id="0" name=""/>
        <dsp:cNvSpPr/>
      </dsp:nvSpPr>
      <dsp:spPr>
        <a:xfrm>
          <a:off x="2290426" y="1254507"/>
          <a:ext cx="1595674" cy="1276539"/>
        </a:xfrm>
        <a:prstGeom prst="roundRect">
          <a:avLst>
            <a:gd name="adj" fmla="val 10000"/>
          </a:avLst>
        </a:prstGeom>
        <a:solidFill>
          <a:schemeClr val="accent4"/>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Tenorite" panose="00000500000000000000" pitchFamily="2" charset="0"/>
            </a:rPr>
            <a:t>Up to 30% mortality at 90 days without treatment</a:t>
          </a:r>
        </a:p>
      </dsp:txBody>
      <dsp:txXfrm>
        <a:off x="2327815" y="1291896"/>
        <a:ext cx="1520896" cy="1201761"/>
      </dsp:txXfrm>
    </dsp:sp>
    <dsp:sp modelId="{60AF5AF6-47CC-4604-A763-A7FEF27E5A37}">
      <dsp:nvSpPr>
        <dsp:cNvPr id="0" name=""/>
        <dsp:cNvSpPr/>
      </dsp:nvSpPr>
      <dsp:spPr>
        <a:xfrm rot="15120000">
          <a:off x="4059386" y="1353009"/>
          <a:ext cx="2185292" cy="649667"/>
        </a:xfrm>
        <a:prstGeom prst="leftArrow">
          <a:avLst>
            <a:gd name="adj1" fmla="val 60000"/>
            <a:gd name="adj2" fmla="val 50000"/>
          </a:avLst>
        </a:prstGeom>
        <a:solidFill>
          <a:schemeClr val="accent5"/>
        </a:solidFill>
        <a:ln>
          <a:noFill/>
        </a:ln>
        <a:effectLst/>
      </dsp:spPr>
      <dsp:style>
        <a:lnRef idx="0">
          <a:scrgbClr r="0" g="0" b="0"/>
        </a:lnRef>
        <a:fillRef idx="1">
          <a:scrgbClr r="0" g="0" b="0"/>
        </a:fillRef>
        <a:effectRef idx="0">
          <a:scrgbClr r="0" g="0" b="0"/>
        </a:effectRef>
        <a:fontRef idx="minor">
          <a:schemeClr val="lt1"/>
        </a:fontRef>
      </dsp:style>
    </dsp:sp>
    <dsp:sp modelId="{BB97FB16-403C-4785-BE3F-4F1E3751AF0F}">
      <dsp:nvSpPr>
        <dsp:cNvPr id="0" name=""/>
        <dsp:cNvSpPr/>
      </dsp:nvSpPr>
      <dsp:spPr>
        <a:xfrm>
          <a:off x="4016549" y="405"/>
          <a:ext cx="1595674" cy="1276539"/>
        </a:xfrm>
        <a:prstGeom prst="roundRect">
          <a:avLst>
            <a:gd name="adj" fmla="val 10000"/>
          </a:avLst>
        </a:prstGeom>
        <a:solidFill>
          <a:schemeClr val="accent5"/>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Tenorite" panose="00000500000000000000" pitchFamily="2" charset="0"/>
            </a:rPr>
            <a:t>True mortality undiagnosed PE likely less than 5%</a:t>
          </a:r>
        </a:p>
      </dsp:txBody>
      <dsp:txXfrm>
        <a:off x="4053938" y="37794"/>
        <a:ext cx="1520896" cy="1201761"/>
      </dsp:txXfrm>
    </dsp:sp>
    <dsp:sp modelId="{0B6E7627-4E35-4202-B6CB-A6BD0B33A6FB}">
      <dsp:nvSpPr>
        <dsp:cNvPr id="0" name=""/>
        <dsp:cNvSpPr/>
      </dsp:nvSpPr>
      <dsp:spPr>
        <a:xfrm rot="17280000">
          <a:off x="5517699" y="1353009"/>
          <a:ext cx="2185292" cy="649667"/>
        </a:xfrm>
        <a:prstGeom prst="leftArrow">
          <a:avLst>
            <a:gd name="adj1" fmla="val 60000"/>
            <a:gd name="adj2" fmla="val 50000"/>
          </a:avLst>
        </a:prstGeom>
        <a:solidFill>
          <a:schemeClr val="accent6"/>
        </a:solidFill>
        <a:ln>
          <a:noFill/>
        </a:ln>
        <a:effectLst/>
      </dsp:spPr>
      <dsp:style>
        <a:lnRef idx="0">
          <a:scrgbClr r="0" g="0" b="0"/>
        </a:lnRef>
        <a:fillRef idx="1">
          <a:scrgbClr r="0" g="0" b="0"/>
        </a:fillRef>
        <a:effectRef idx="0">
          <a:scrgbClr r="0" g="0" b="0"/>
        </a:effectRef>
        <a:fontRef idx="minor">
          <a:schemeClr val="lt1"/>
        </a:fontRef>
      </dsp:style>
    </dsp:sp>
    <dsp:sp modelId="{3293FC72-871C-41C7-B2DD-44ED7B62D59B}">
      <dsp:nvSpPr>
        <dsp:cNvPr id="0" name=""/>
        <dsp:cNvSpPr/>
      </dsp:nvSpPr>
      <dsp:spPr>
        <a:xfrm>
          <a:off x="6150154" y="405"/>
          <a:ext cx="1595674" cy="1276539"/>
        </a:xfrm>
        <a:prstGeom prst="roundRect">
          <a:avLst>
            <a:gd name="adj" fmla="val 10000"/>
          </a:avLst>
        </a:prstGeom>
        <a:solidFill>
          <a:schemeClr val="accent6"/>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Tenorite" panose="00000500000000000000" pitchFamily="2" charset="0"/>
            </a:rPr>
            <a:t>Mortality after PE related to comorbidities</a:t>
          </a:r>
        </a:p>
      </dsp:txBody>
      <dsp:txXfrm>
        <a:off x="6187543" y="37794"/>
        <a:ext cx="1520896" cy="1201761"/>
      </dsp:txXfrm>
    </dsp:sp>
    <dsp:sp modelId="{C2A9C952-92AC-4439-B033-25860A080E44}">
      <dsp:nvSpPr>
        <dsp:cNvPr id="0" name=""/>
        <dsp:cNvSpPr/>
      </dsp:nvSpPr>
      <dsp:spPr>
        <a:xfrm rot="19440000">
          <a:off x="6697499" y="2210184"/>
          <a:ext cx="2185292" cy="649667"/>
        </a:xfrm>
        <a:prstGeom prst="leftArrow">
          <a:avLst>
            <a:gd name="adj1" fmla="val 60000"/>
            <a:gd name="adj2" fmla="val 50000"/>
          </a:avLst>
        </a:prstGeom>
        <a:solidFill>
          <a:schemeClr val="accent6">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96D9F518-EF57-475F-BBD5-DB5FF43D49E9}">
      <dsp:nvSpPr>
        <dsp:cNvPr id="0" name=""/>
        <dsp:cNvSpPr/>
      </dsp:nvSpPr>
      <dsp:spPr>
        <a:xfrm>
          <a:off x="7876277" y="1254507"/>
          <a:ext cx="1595674" cy="1276539"/>
        </a:xfrm>
        <a:prstGeom prst="roundRect">
          <a:avLst>
            <a:gd name="adj" fmla="val 10000"/>
          </a:avLst>
        </a:prstGeom>
        <a:solidFill>
          <a:schemeClr val="accent6">
            <a:lumMod val="75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Tenorite" panose="00000500000000000000" pitchFamily="2" charset="0"/>
            </a:rPr>
            <a:t>50% recur within 3 months w/o treatment</a:t>
          </a:r>
        </a:p>
      </dsp:txBody>
      <dsp:txXfrm>
        <a:off x="7913666" y="1291896"/>
        <a:ext cx="1520896" cy="1201761"/>
      </dsp:txXfrm>
    </dsp:sp>
    <dsp:sp modelId="{8F3BB8D7-6BA3-4852-95B5-4C6927D1D47E}">
      <dsp:nvSpPr>
        <dsp:cNvPr id="0" name=""/>
        <dsp:cNvSpPr/>
      </dsp:nvSpPr>
      <dsp:spPr>
        <a:xfrm>
          <a:off x="7148142" y="3597122"/>
          <a:ext cx="2185292" cy="649667"/>
        </a:xfrm>
        <a:prstGeom prst="leftArrow">
          <a:avLst>
            <a:gd name="adj1" fmla="val 60000"/>
            <a:gd name="adj2" fmla="val 50000"/>
          </a:avLst>
        </a:prstGeom>
        <a:solidFill>
          <a:schemeClr val="accent6">
            <a:lumMod val="50000"/>
          </a:schemeClr>
        </a:solidFill>
        <a:ln>
          <a:noFill/>
        </a:ln>
        <a:effectLst/>
      </dsp:spPr>
      <dsp:style>
        <a:lnRef idx="0">
          <a:scrgbClr r="0" g="0" b="0"/>
        </a:lnRef>
        <a:fillRef idx="1">
          <a:scrgbClr r="0" g="0" b="0"/>
        </a:fillRef>
        <a:effectRef idx="0">
          <a:scrgbClr r="0" g="0" b="0"/>
        </a:effectRef>
        <a:fontRef idx="minor">
          <a:schemeClr val="lt1"/>
        </a:fontRef>
      </dsp:style>
    </dsp:sp>
    <dsp:sp modelId="{3468F841-F74F-4502-A70D-61DE5F55136C}">
      <dsp:nvSpPr>
        <dsp:cNvPr id="0" name=""/>
        <dsp:cNvSpPr/>
      </dsp:nvSpPr>
      <dsp:spPr>
        <a:xfrm>
          <a:off x="8535597" y="3283686"/>
          <a:ext cx="1595674" cy="1276539"/>
        </a:xfrm>
        <a:prstGeom prst="roundRect">
          <a:avLst>
            <a:gd name="adj" fmla="val 10000"/>
          </a:avLst>
        </a:prstGeom>
        <a:solidFill>
          <a:schemeClr val="accent6">
            <a:lumMod val="5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Tenorite" panose="00000500000000000000" pitchFamily="2" charset="0"/>
            </a:rPr>
            <a:t>Long-term complications PTS, CTEPH, anxiety</a:t>
          </a:r>
        </a:p>
      </dsp:txBody>
      <dsp:txXfrm>
        <a:off x="8572986" y="3321075"/>
        <a:ext cx="1520896" cy="12017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858F45-3012-4BCF-9E4D-3E0573C9011A}">
      <dsp:nvSpPr>
        <dsp:cNvPr id="0" name=""/>
        <dsp:cNvSpPr/>
      </dsp:nvSpPr>
      <dsp:spPr>
        <a:xfrm>
          <a:off x="2183299" y="374"/>
          <a:ext cx="8733198" cy="988052"/>
        </a:xfrm>
        <a:prstGeom prst="rect">
          <a:avLst/>
        </a:prstGeom>
        <a:solidFill>
          <a:schemeClr val="accent3">
            <a:tint val="40000"/>
            <a:alpha val="90000"/>
            <a:hueOff val="0"/>
            <a:satOff val="0"/>
            <a:lumOff val="0"/>
            <a:alphaOff val="0"/>
          </a:schemeClr>
        </a:solidFill>
        <a:ln w="1079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9448" tIns="250965" rIns="169448" bIns="250965" numCol="1" spcCol="1270" anchor="ctr" anchorCtr="0">
          <a:noAutofit/>
        </a:bodyPr>
        <a:lstStyle/>
        <a:p>
          <a:pPr marL="0" lvl="0" indent="0" algn="l" defTabSz="800100">
            <a:lnSpc>
              <a:spcPct val="100000"/>
            </a:lnSpc>
            <a:spcBef>
              <a:spcPct val="0"/>
            </a:spcBef>
            <a:spcAft>
              <a:spcPct val="35000"/>
            </a:spcAft>
            <a:buNone/>
          </a:pPr>
          <a:r>
            <a:rPr lang="en-US" sz="1800" kern="1200" dirty="0">
              <a:latin typeface="+mn-lt"/>
              <a:cs typeface="Segoe UI" panose="020B0502040204020203" pitchFamily="34" charset="0"/>
            </a:rPr>
            <a:t>SUGGEST offering </a:t>
          </a:r>
          <a:r>
            <a:rPr lang="en-US" sz="1800" b="1" kern="1200" dirty="0">
              <a:latin typeface="+mn-lt"/>
              <a:cs typeface="Segoe UI" panose="020B0502040204020203" pitchFamily="34" charset="0"/>
            </a:rPr>
            <a:t>home treatment over hospital treatment</a:t>
          </a:r>
        </a:p>
        <a:p>
          <a:pPr marL="0" lvl="0" indent="0" algn="l" defTabSz="800100">
            <a:lnSpc>
              <a:spcPct val="100000"/>
            </a:lnSpc>
            <a:spcBef>
              <a:spcPct val="0"/>
            </a:spcBef>
            <a:spcAft>
              <a:spcPct val="35000"/>
            </a:spcAft>
            <a:buNone/>
          </a:pPr>
          <a:r>
            <a:rPr lang="en-US" sz="1800" i="1" kern="1200" dirty="0">
              <a:latin typeface="+mn-lt"/>
              <a:cs typeface="Segoe UI" panose="020B0502040204020203" pitchFamily="34" charset="0"/>
            </a:rPr>
            <a:t>conditional recommendation based on low certainty evidence</a:t>
          </a:r>
          <a:endParaRPr lang="en-CA" sz="1800" b="0" i="1" kern="1200" dirty="0">
            <a:latin typeface="+mn-lt"/>
            <a:cs typeface="Segoe UI" panose="020B0502040204020203" pitchFamily="34" charset="0"/>
          </a:endParaRPr>
        </a:p>
      </dsp:txBody>
      <dsp:txXfrm>
        <a:off x="2183299" y="374"/>
        <a:ext cx="8733198" cy="988052"/>
      </dsp:txXfrm>
    </dsp:sp>
    <dsp:sp modelId="{EF3792DB-53F0-471F-ADBB-42C26154C21C}">
      <dsp:nvSpPr>
        <dsp:cNvPr id="0" name=""/>
        <dsp:cNvSpPr/>
      </dsp:nvSpPr>
      <dsp:spPr>
        <a:xfrm>
          <a:off x="0" y="2251"/>
          <a:ext cx="2183299" cy="988052"/>
        </a:xfrm>
        <a:prstGeom prst="rect">
          <a:avLst/>
        </a:prstGeom>
        <a:solidFill>
          <a:schemeClr val="accent3">
            <a:hueOff val="0"/>
            <a:satOff val="0"/>
            <a:lumOff val="0"/>
            <a:alphaOff val="0"/>
          </a:schemeClr>
        </a:solidFill>
        <a:ln w="1079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5533" tIns="97598" rIns="115533" bIns="97598" numCol="1" spcCol="1270" anchor="ctr" anchorCtr="0">
          <a:noAutofit/>
        </a:bodyPr>
        <a:lstStyle/>
        <a:p>
          <a:pPr marL="0" lvl="0" indent="0" algn="ctr" defTabSz="800100">
            <a:lnSpc>
              <a:spcPct val="100000"/>
            </a:lnSpc>
            <a:spcBef>
              <a:spcPct val="0"/>
            </a:spcBef>
            <a:spcAft>
              <a:spcPct val="35000"/>
            </a:spcAft>
            <a:buNone/>
            <a:tabLst>
              <a:tab pos="719138" algn="l"/>
            </a:tabLst>
          </a:pPr>
          <a:r>
            <a:rPr lang="en-CA" sz="1800" b="1" kern="1200" cap="none" spc="0" dirty="0">
              <a:ln w="0"/>
              <a:effectLst>
                <a:outerShdw blurRad="38100" dist="19050" dir="2700000" algn="tl" rotWithShape="0">
                  <a:schemeClr val="dk1">
                    <a:alpha val="40000"/>
                  </a:schemeClr>
                </a:outerShdw>
              </a:effectLst>
              <a:latin typeface="+mn-lt"/>
              <a:cs typeface="Segoe UI" panose="020B0502040204020203" pitchFamily="34" charset="0"/>
            </a:rPr>
            <a:t>Uncomplicated DVT</a:t>
          </a:r>
        </a:p>
      </dsp:txBody>
      <dsp:txXfrm>
        <a:off x="0" y="2251"/>
        <a:ext cx="2183299" cy="988052"/>
      </dsp:txXfrm>
    </dsp:sp>
    <dsp:sp modelId="{F83B5E26-94F4-4995-9530-273FB4FD564D}">
      <dsp:nvSpPr>
        <dsp:cNvPr id="0" name=""/>
        <dsp:cNvSpPr/>
      </dsp:nvSpPr>
      <dsp:spPr>
        <a:xfrm>
          <a:off x="2183299" y="1047710"/>
          <a:ext cx="8733198" cy="988052"/>
        </a:xfrm>
        <a:prstGeom prst="rect">
          <a:avLst/>
        </a:prstGeom>
        <a:solidFill>
          <a:schemeClr val="accent3">
            <a:tint val="40000"/>
            <a:alpha val="90000"/>
            <a:hueOff val="-256838"/>
            <a:satOff val="-2432"/>
            <a:lumOff val="-349"/>
            <a:alphaOff val="0"/>
          </a:schemeClr>
        </a:solidFill>
        <a:ln w="10795" cap="flat" cmpd="sng" algn="ctr">
          <a:solidFill>
            <a:schemeClr val="accent3">
              <a:tint val="40000"/>
              <a:alpha val="90000"/>
              <a:hueOff val="-256838"/>
              <a:satOff val="-2432"/>
              <a:lumOff val="-34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9448" tIns="250965" rIns="169448" bIns="250965" numCol="1" spcCol="1270" anchor="ctr" anchorCtr="0">
          <a:noAutofit/>
        </a:bodyPr>
        <a:lstStyle/>
        <a:p>
          <a:pPr marL="0" lvl="0" indent="0" algn="l" defTabSz="800100">
            <a:lnSpc>
              <a:spcPct val="100000"/>
            </a:lnSpc>
            <a:spcBef>
              <a:spcPct val="0"/>
            </a:spcBef>
            <a:spcAft>
              <a:spcPct val="35000"/>
            </a:spcAft>
            <a:buNone/>
          </a:pPr>
          <a:r>
            <a:rPr lang="en-US" sz="1800" kern="1200" dirty="0">
              <a:latin typeface="+mn-lt"/>
              <a:cs typeface="Segoe UI" panose="020B0502040204020203" pitchFamily="34" charset="0"/>
            </a:rPr>
            <a:t>SUGGEST offering </a:t>
          </a:r>
          <a:r>
            <a:rPr lang="en-US" sz="1800" b="1" kern="1200" dirty="0">
              <a:latin typeface="+mn-lt"/>
              <a:cs typeface="Segoe UI" panose="020B0502040204020203" pitchFamily="34" charset="0"/>
            </a:rPr>
            <a:t>home treatment over hospital treatment</a:t>
          </a:r>
        </a:p>
        <a:p>
          <a:pPr marL="0" lvl="0" indent="0" algn="l" defTabSz="800100">
            <a:lnSpc>
              <a:spcPct val="100000"/>
            </a:lnSpc>
            <a:spcBef>
              <a:spcPct val="0"/>
            </a:spcBef>
            <a:spcAft>
              <a:spcPct val="35000"/>
            </a:spcAft>
            <a:buNone/>
          </a:pPr>
          <a:r>
            <a:rPr lang="en-US" sz="1800" i="1" kern="1200" dirty="0">
              <a:latin typeface="+mn-lt"/>
              <a:cs typeface="Segoe UI" panose="020B0502040204020203" pitchFamily="34" charset="0"/>
            </a:rPr>
            <a:t>conditional recommendation based on very low certainty evidence</a:t>
          </a:r>
          <a:endParaRPr lang="en-CA" sz="1800" b="0" i="1" kern="1200" dirty="0">
            <a:latin typeface="+mn-lt"/>
            <a:cs typeface="Segoe UI" panose="020B0502040204020203" pitchFamily="34" charset="0"/>
          </a:endParaRPr>
        </a:p>
      </dsp:txBody>
      <dsp:txXfrm>
        <a:off x="2183299" y="1047710"/>
        <a:ext cx="8733198" cy="988052"/>
      </dsp:txXfrm>
    </dsp:sp>
    <dsp:sp modelId="{90729305-F100-4C55-B670-24993D30F17C}">
      <dsp:nvSpPr>
        <dsp:cNvPr id="0" name=""/>
        <dsp:cNvSpPr/>
      </dsp:nvSpPr>
      <dsp:spPr>
        <a:xfrm>
          <a:off x="0" y="1049587"/>
          <a:ext cx="2183299" cy="988052"/>
        </a:xfrm>
        <a:prstGeom prst="rect">
          <a:avLst/>
        </a:prstGeom>
        <a:solidFill>
          <a:schemeClr val="accent3">
            <a:hueOff val="-297172"/>
            <a:satOff val="2043"/>
            <a:lumOff val="-1764"/>
            <a:alphaOff val="0"/>
          </a:schemeClr>
        </a:solidFill>
        <a:ln w="10795" cap="flat" cmpd="sng" algn="ctr">
          <a:solidFill>
            <a:schemeClr val="accent3">
              <a:hueOff val="-297172"/>
              <a:satOff val="2043"/>
              <a:lumOff val="-176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5533" tIns="97598" rIns="115533" bIns="97598" numCol="1" spcCol="1270" anchor="ctr" anchorCtr="0">
          <a:noAutofit/>
        </a:bodyPr>
        <a:lstStyle/>
        <a:p>
          <a:pPr marL="0" lvl="0" indent="0" algn="ctr" defTabSz="800100">
            <a:lnSpc>
              <a:spcPct val="100000"/>
            </a:lnSpc>
            <a:spcBef>
              <a:spcPct val="0"/>
            </a:spcBef>
            <a:spcAft>
              <a:spcPct val="35000"/>
            </a:spcAft>
            <a:buNone/>
          </a:pPr>
          <a:r>
            <a:rPr lang="en-CA" sz="1800" b="1" kern="1200" dirty="0">
              <a:latin typeface="+mn-lt"/>
              <a:cs typeface="Segoe UI" panose="020B0502040204020203" pitchFamily="34" charset="0"/>
            </a:rPr>
            <a:t>PE with low risk of complications</a:t>
          </a:r>
        </a:p>
      </dsp:txBody>
      <dsp:txXfrm>
        <a:off x="0" y="1049587"/>
        <a:ext cx="2183299" cy="988052"/>
      </dsp:txXfrm>
    </dsp:sp>
    <dsp:sp modelId="{39DC3E59-C6D7-4482-BA24-0EBE7A032FEC}">
      <dsp:nvSpPr>
        <dsp:cNvPr id="0" name=""/>
        <dsp:cNvSpPr/>
      </dsp:nvSpPr>
      <dsp:spPr>
        <a:xfrm>
          <a:off x="2183299" y="2096924"/>
          <a:ext cx="8733198" cy="988052"/>
        </a:xfrm>
        <a:prstGeom prst="rect">
          <a:avLst/>
        </a:prstGeom>
        <a:solidFill>
          <a:schemeClr val="accent3">
            <a:tint val="40000"/>
            <a:alpha val="90000"/>
            <a:hueOff val="-513675"/>
            <a:satOff val="-4863"/>
            <a:lumOff val="-698"/>
            <a:alphaOff val="0"/>
          </a:schemeClr>
        </a:solidFill>
        <a:ln w="10795" cap="flat" cmpd="sng" algn="ctr">
          <a:solidFill>
            <a:schemeClr val="accent3">
              <a:tint val="40000"/>
              <a:alpha val="90000"/>
              <a:hueOff val="-513675"/>
              <a:satOff val="-4863"/>
              <a:lumOff val="-69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9448" tIns="250965" rIns="169448" bIns="250965" numCol="1" spcCol="1270" anchor="ctr" anchorCtr="0">
          <a:noAutofit/>
        </a:bodyPr>
        <a:lstStyle/>
        <a:p>
          <a:pPr marL="0" lvl="0" indent="0" algn="l" defTabSz="800100">
            <a:lnSpc>
              <a:spcPct val="100000"/>
            </a:lnSpc>
            <a:spcBef>
              <a:spcPct val="0"/>
            </a:spcBef>
            <a:spcAft>
              <a:spcPct val="35000"/>
            </a:spcAft>
            <a:buNone/>
          </a:pPr>
          <a:r>
            <a:rPr lang="en-US" sz="1800" kern="1200" dirty="0">
              <a:latin typeface="+mn-lt"/>
              <a:cs typeface="Segoe UI" panose="020B0502040204020203" pitchFamily="34" charset="0"/>
            </a:rPr>
            <a:t>SUGGEST </a:t>
          </a:r>
          <a:r>
            <a:rPr lang="en-US" sz="1800" b="1" kern="1200" dirty="0">
              <a:latin typeface="+mn-lt"/>
              <a:cs typeface="Segoe UI" panose="020B0502040204020203" pitchFamily="34" charset="0"/>
            </a:rPr>
            <a:t>DOACs over VKAs </a:t>
          </a:r>
        </a:p>
        <a:p>
          <a:pPr marL="0" lvl="0" indent="0" algn="l" defTabSz="800100">
            <a:lnSpc>
              <a:spcPct val="100000"/>
            </a:lnSpc>
            <a:spcBef>
              <a:spcPct val="0"/>
            </a:spcBef>
            <a:spcAft>
              <a:spcPct val="35000"/>
            </a:spcAft>
            <a:buNone/>
          </a:pPr>
          <a:r>
            <a:rPr lang="en-US" sz="1800" i="1" kern="1200" dirty="0">
              <a:latin typeface="+mn-lt"/>
              <a:cs typeface="Segoe UI" panose="020B0502040204020203" pitchFamily="34" charset="0"/>
            </a:rPr>
            <a:t>conditional recommendation based on moderate certainty evidence</a:t>
          </a:r>
          <a:endParaRPr lang="en-CA" sz="1800" b="0" i="1" kern="1200" dirty="0">
            <a:latin typeface="+mn-lt"/>
            <a:cs typeface="Segoe UI" panose="020B0502040204020203" pitchFamily="34" charset="0"/>
          </a:endParaRPr>
        </a:p>
      </dsp:txBody>
      <dsp:txXfrm>
        <a:off x="2183299" y="2096924"/>
        <a:ext cx="8733198" cy="988052"/>
      </dsp:txXfrm>
    </dsp:sp>
    <dsp:sp modelId="{3211F93E-1DB3-4450-BB77-3F5B370942E7}">
      <dsp:nvSpPr>
        <dsp:cNvPr id="0" name=""/>
        <dsp:cNvSpPr/>
      </dsp:nvSpPr>
      <dsp:spPr>
        <a:xfrm>
          <a:off x="0" y="2096924"/>
          <a:ext cx="2183299" cy="988052"/>
        </a:xfrm>
        <a:prstGeom prst="rect">
          <a:avLst/>
        </a:prstGeom>
        <a:solidFill>
          <a:schemeClr val="accent3">
            <a:hueOff val="-594344"/>
            <a:satOff val="4085"/>
            <a:lumOff val="-3527"/>
            <a:alphaOff val="0"/>
          </a:schemeClr>
        </a:solidFill>
        <a:ln w="10795" cap="flat" cmpd="sng" algn="ctr">
          <a:solidFill>
            <a:schemeClr val="accent3">
              <a:hueOff val="-594344"/>
              <a:satOff val="4085"/>
              <a:lumOff val="-352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5533" tIns="97598" rIns="115533" bIns="97598" numCol="1" spcCol="1270" anchor="ctr" anchorCtr="0">
          <a:noAutofit/>
        </a:bodyPr>
        <a:lstStyle/>
        <a:p>
          <a:pPr marL="0" lvl="0" indent="0" algn="ctr" defTabSz="800100">
            <a:lnSpc>
              <a:spcPct val="100000"/>
            </a:lnSpc>
            <a:spcBef>
              <a:spcPct val="0"/>
            </a:spcBef>
            <a:spcAft>
              <a:spcPct val="35000"/>
            </a:spcAft>
            <a:buNone/>
          </a:pPr>
          <a:r>
            <a:rPr lang="en-CA" sz="1800" b="1" kern="1200" dirty="0">
              <a:latin typeface="+mn-lt"/>
              <a:cs typeface="Segoe UI" panose="020B0502040204020203" pitchFamily="34" charset="0"/>
            </a:rPr>
            <a:t>DVT or PE</a:t>
          </a:r>
        </a:p>
      </dsp:txBody>
      <dsp:txXfrm>
        <a:off x="0" y="2096924"/>
        <a:ext cx="2183299" cy="988052"/>
      </dsp:txXfrm>
    </dsp:sp>
    <dsp:sp modelId="{7D881C9E-9B14-4259-A2C8-5BA6EE7039AA}">
      <dsp:nvSpPr>
        <dsp:cNvPr id="0" name=""/>
        <dsp:cNvSpPr/>
      </dsp:nvSpPr>
      <dsp:spPr>
        <a:xfrm>
          <a:off x="2183299" y="3144260"/>
          <a:ext cx="8733198" cy="988052"/>
        </a:xfrm>
        <a:prstGeom prst="rect">
          <a:avLst/>
        </a:prstGeom>
        <a:solidFill>
          <a:schemeClr val="accent3">
            <a:tint val="40000"/>
            <a:alpha val="90000"/>
            <a:hueOff val="-770513"/>
            <a:satOff val="-7295"/>
            <a:lumOff val="-1047"/>
            <a:alphaOff val="0"/>
          </a:schemeClr>
        </a:solidFill>
        <a:ln w="10795" cap="flat" cmpd="sng" algn="ctr">
          <a:solidFill>
            <a:schemeClr val="accent3">
              <a:tint val="40000"/>
              <a:alpha val="90000"/>
              <a:hueOff val="-770513"/>
              <a:satOff val="-7295"/>
              <a:lumOff val="-104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9448" tIns="250965" rIns="169448" bIns="250965" numCol="1" spcCol="1270" anchor="ctr" anchorCtr="0">
          <a:noAutofit/>
        </a:bodyPr>
        <a:lstStyle/>
        <a:p>
          <a:pPr marL="0" lvl="0" indent="0" algn="l" defTabSz="800100">
            <a:lnSpc>
              <a:spcPct val="100000"/>
            </a:lnSpc>
            <a:spcBef>
              <a:spcPct val="0"/>
            </a:spcBef>
            <a:spcAft>
              <a:spcPct val="35000"/>
            </a:spcAft>
            <a:buNone/>
          </a:pPr>
          <a:r>
            <a:rPr lang="en-US" sz="1800" kern="1200" dirty="0">
              <a:latin typeface="+mn-lt"/>
              <a:cs typeface="Segoe UI" panose="020B0502040204020203" pitchFamily="34" charset="0"/>
            </a:rPr>
            <a:t>RECOMMEND </a:t>
          </a:r>
          <a:r>
            <a:rPr lang="en-US" sz="1800" b="1" kern="1200" dirty="0">
              <a:latin typeface="+mn-lt"/>
              <a:cs typeface="Segoe UI" panose="020B0502040204020203" pitchFamily="34" charset="0"/>
            </a:rPr>
            <a:t>thrombolytic therapy followed by anticoagulation </a:t>
          </a:r>
          <a:r>
            <a:rPr lang="en-US" sz="1800" kern="1200" dirty="0">
              <a:latin typeface="+mn-lt"/>
              <a:cs typeface="Segoe UI" panose="020B0502040204020203" pitchFamily="34" charset="0"/>
            </a:rPr>
            <a:t>over anticoagulation alone</a:t>
          </a:r>
        </a:p>
        <a:p>
          <a:pPr marL="0" lvl="0" indent="0" algn="l" defTabSz="800100">
            <a:lnSpc>
              <a:spcPct val="100000"/>
            </a:lnSpc>
            <a:spcBef>
              <a:spcPct val="0"/>
            </a:spcBef>
            <a:spcAft>
              <a:spcPct val="35000"/>
            </a:spcAft>
            <a:buNone/>
          </a:pPr>
          <a:r>
            <a:rPr lang="en-US" sz="1800" i="1" kern="1200" dirty="0">
              <a:latin typeface="+mn-lt"/>
              <a:cs typeface="Segoe UI" panose="020B0502040204020203" pitchFamily="34" charset="0"/>
            </a:rPr>
            <a:t>strong recommendation despite low certainty evidence</a:t>
          </a:r>
          <a:endParaRPr lang="en-CA" sz="1800" i="1" kern="1200" dirty="0">
            <a:latin typeface="+mn-lt"/>
            <a:cs typeface="Segoe UI" panose="020B0502040204020203" pitchFamily="34" charset="0"/>
          </a:endParaRPr>
        </a:p>
      </dsp:txBody>
      <dsp:txXfrm>
        <a:off x="2183299" y="3144260"/>
        <a:ext cx="8733198" cy="988052"/>
      </dsp:txXfrm>
    </dsp:sp>
    <dsp:sp modelId="{1A50E659-CD06-427D-A435-ABF7EBE4CDD1}">
      <dsp:nvSpPr>
        <dsp:cNvPr id="0" name=""/>
        <dsp:cNvSpPr/>
      </dsp:nvSpPr>
      <dsp:spPr>
        <a:xfrm>
          <a:off x="0" y="3144260"/>
          <a:ext cx="2183299" cy="988052"/>
        </a:xfrm>
        <a:prstGeom prst="rect">
          <a:avLst/>
        </a:prstGeom>
        <a:solidFill>
          <a:schemeClr val="accent3">
            <a:hueOff val="-891516"/>
            <a:satOff val="6128"/>
            <a:lumOff val="-5291"/>
            <a:alphaOff val="0"/>
          </a:schemeClr>
        </a:solidFill>
        <a:ln w="10795" cap="flat" cmpd="sng" algn="ctr">
          <a:solidFill>
            <a:schemeClr val="accent3">
              <a:hueOff val="-891516"/>
              <a:satOff val="6128"/>
              <a:lumOff val="-529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5533" tIns="97598" rIns="115533" bIns="97598" numCol="1" spcCol="1270" anchor="ctr" anchorCtr="0">
          <a:noAutofit/>
        </a:bodyPr>
        <a:lstStyle/>
        <a:p>
          <a:pPr marL="0" lvl="0" indent="0" algn="ctr" defTabSz="800100">
            <a:lnSpc>
              <a:spcPct val="100000"/>
            </a:lnSpc>
            <a:spcBef>
              <a:spcPct val="0"/>
            </a:spcBef>
            <a:spcAft>
              <a:spcPct val="35000"/>
            </a:spcAft>
            <a:buNone/>
          </a:pPr>
          <a:r>
            <a:rPr lang="en-CA" sz="1800" b="1" kern="1200" dirty="0">
              <a:latin typeface="+mn-lt"/>
              <a:cs typeface="Segoe UI" panose="020B0502040204020203" pitchFamily="34" charset="0"/>
            </a:rPr>
            <a:t>PE with hemodynamic instability</a:t>
          </a:r>
        </a:p>
      </dsp:txBody>
      <dsp:txXfrm>
        <a:off x="0" y="3144260"/>
        <a:ext cx="2183299" cy="988052"/>
      </dsp:txXfrm>
    </dsp:sp>
    <dsp:sp modelId="{1B2C5582-7E1F-4B62-A4DB-FD36519A71E3}">
      <dsp:nvSpPr>
        <dsp:cNvPr id="0" name=""/>
        <dsp:cNvSpPr/>
      </dsp:nvSpPr>
      <dsp:spPr>
        <a:xfrm>
          <a:off x="2183299" y="4191596"/>
          <a:ext cx="8733198" cy="988052"/>
        </a:xfrm>
        <a:prstGeom prst="rect">
          <a:avLst/>
        </a:prstGeom>
        <a:solidFill>
          <a:schemeClr val="accent3">
            <a:tint val="40000"/>
            <a:alpha val="90000"/>
            <a:hueOff val="-1027351"/>
            <a:satOff val="-9727"/>
            <a:lumOff val="-1396"/>
            <a:alphaOff val="0"/>
          </a:schemeClr>
        </a:solidFill>
        <a:ln w="10795" cap="flat" cmpd="sng" algn="ctr">
          <a:solidFill>
            <a:schemeClr val="accent3">
              <a:tint val="40000"/>
              <a:alpha val="90000"/>
              <a:hueOff val="-1027351"/>
              <a:satOff val="-9727"/>
              <a:lumOff val="-139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9448" tIns="250965" rIns="169448" bIns="250965" numCol="1" spcCol="1270" anchor="ctr" anchorCtr="0">
          <a:noAutofit/>
        </a:bodyPr>
        <a:lstStyle/>
        <a:p>
          <a:pPr marL="0" lvl="0" indent="0" algn="l" defTabSz="800100">
            <a:lnSpc>
              <a:spcPct val="100000"/>
            </a:lnSpc>
            <a:spcBef>
              <a:spcPct val="0"/>
            </a:spcBef>
            <a:spcAft>
              <a:spcPct val="35000"/>
            </a:spcAft>
            <a:buNone/>
          </a:pPr>
          <a:r>
            <a:rPr lang="en-US" sz="1800" kern="1200" dirty="0">
              <a:latin typeface="+mn-lt"/>
            </a:rPr>
            <a:t>SUGGEST </a:t>
          </a:r>
          <a:r>
            <a:rPr lang="en-US" sz="1800" b="1" kern="1200" dirty="0">
              <a:latin typeface="+mn-lt"/>
            </a:rPr>
            <a:t>anticoagulation alone over the routine use of thrombolysis </a:t>
          </a:r>
          <a:r>
            <a:rPr lang="en-US" sz="1800" kern="1200" dirty="0">
              <a:latin typeface="+mn-lt"/>
            </a:rPr>
            <a:t>in addition to anticoagulation</a:t>
          </a:r>
        </a:p>
        <a:p>
          <a:pPr marL="0" lvl="0" indent="0" algn="l" defTabSz="800100">
            <a:lnSpc>
              <a:spcPct val="100000"/>
            </a:lnSpc>
            <a:spcBef>
              <a:spcPct val="0"/>
            </a:spcBef>
            <a:spcAft>
              <a:spcPct val="35000"/>
            </a:spcAft>
            <a:buNone/>
          </a:pPr>
          <a:r>
            <a:rPr lang="en-US" sz="1800" i="1" kern="1200" dirty="0">
              <a:latin typeface="+mn-lt"/>
            </a:rPr>
            <a:t>conditional recommendation based on low certainty evidence</a:t>
          </a:r>
          <a:endParaRPr lang="en-CA" sz="1800" i="1" kern="1200" dirty="0">
            <a:latin typeface="+mn-lt"/>
          </a:endParaRPr>
        </a:p>
      </dsp:txBody>
      <dsp:txXfrm>
        <a:off x="2183299" y="4191596"/>
        <a:ext cx="8733198" cy="988052"/>
      </dsp:txXfrm>
    </dsp:sp>
    <dsp:sp modelId="{30BEB8CD-6E03-4106-9069-AD634CCF87AA}">
      <dsp:nvSpPr>
        <dsp:cNvPr id="0" name=""/>
        <dsp:cNvSpPr/>
      </dsp:nvSpPr>
      <dsp:spPr>
        <a:xfrm>
          <a:off x="0" y="4191596"/>
          <a:ext cx="2183299" cy="988052"/>
        </a:xfrm>
        <a:prstGeom prst="rect">
          <a:avLst/>
        </a:prstGeom>
        <a:solidFill>
          <a:schemeClr val="accent3">
            <a:hueOff val="-1188689"/>
            <a:satOff val="8170"/>
            <a:lumOff val="-7055"/>
            <a:alphaOff val="0"/>
          </a:schemeClr>
        </a:solidFill>
        <a:ln w="10795" cap="flat" cmpd="sng" algn="ctr">
          <a:solidFill>
            <a:schemeClr val="accent3">
              <a:hueOff val="-1188689"/>
              <a:satOff val="8170"/>
              <a:lumOff val="-705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5533" tIns="97598" rIns="115533" bIns="97598" numCol="1" spcCol="1270" anchor="ctr" anchorCtr="0">
          <a:noAutofit/>
        </a:bodyPr>
        <a:lstStyle/>
        <a:p>
          <a:pPr marL="0" lvl="0" indent="0" algn="ctr" defTabSz="800100">
            <a:lnSpc>
              <a:spcPct val="100000"/>
            </a:lnSpc>
            <a:spcBef>
              <a:spcPct val="0"/>
            </a:spcBef>
            <a:spcAft>
              <a:spcPct val="35000"/>
            </a:spcAft>
            <a:buNone/>
          </a:pPr>
          <a:r>
            <a:rPr lang="en-CA" sz="1800" b="1" i="0" kern="1200" dirty="0">
              <a:latin typeface="+mn-lt"/>
              <a:cs typeface="Segoe UI" panose="020B0502040204020203" pitchFamily="34" charset="0"/>
            </a:rPr>
            <a:t>Intermediate-risk (</a:t>
          </a:r>
          <a:r>
            <a:rPr lang="en-CA" sz="1800" b="1" i="0" kern="1200" dirty="0" err="1">
              <a:latin typeface="+mn-lt"/>
              <a:cs typeface="Segoe UI" panose="020B0502040204020203" pitchFamily="34" charset="0"/>
            </a:rPr>
            <a:t>submassive</a:t>
          </a:r>
          <a:r>
            <a:rPr lang="en-CA" sz="1800" b="1" i="0" kern="1200" dirty="0">
              <a:latin typeface="+mn-lt"/>
              <a:cs typeface="Segoe UI" panose="020B0502040204020203" pitchFamily="34" charset="0"/>
            </a:rPr>
            <a:t>) PE</a:t>
          </a:r>
        </a:p>
      </dsp:txBody>
      <dsp:txXfrm>
        <a:off x="0" y="4191596"/>
        <a:ext cx="2183299" cy="9880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00ED22-2050-4DAC-AEB5-2E4FF6C76302}">
      <dsp:nvSpPr>
        <dsp:cNvPr id="0" name=""/>
        <dsp:cNvSpPr/>
      </dsp:nvSpPr>
      <dsp:spPr>
        <a:xfrm>
          <a:off x="5481" y="0"/>
          <a:ext cx="5272859" cy="4783798"/>
        </a:xfrm>
        <a:prstGeom prst="roundRect">
          <a:avLst>
            <a:gd name="adj" fmla="val 10000"/>
          </a:avLst>
        </a:prstGeom>
        <a:solidFill>
          <a:schemeClr val="bg1"/>
        </a:solidFill>
        <a:ln>
          <a:solidFill>
            <a:schemeClr val="accent3">
              <a:lumMod val="50000"/>
            </a:schemeClr>
          </a:solid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CA" sz="2800" b="1" kern="1200">
              <a:latin typeface="+mn-lt"/>
              <a:cs typeface="Segoe UI" panose="020B0502040204020203" pitchFamily="34" charset="0"/>
            </a:rPr>
            <a:t>CHEST Guidelines</a:t>
          </a:r>
        </a:p>
      </dsp:txBody>
      <dsp:txXfrm>
        <a:off x="5481" y="0"/>
        <a:ext cx="5272859" cy="1435139"/>
      </dsp:txXfrm>
    </dsp:sp>
    <dsp:sp modelId="{C64BE9ED-8E0A-4910-8412-8C1B2248DF67}">
      <dsp:nvSpPr>
        <dsp:cNvPr id="0" name=""/>
        <dsp:cNvSpPr/>
      </dsp:nvSpPr>
      <dsp:spPr>
        <a:xfrm>
          <a:off x="532767" y="1435139"/>
          <a:ext cx="4218287" cy="3109468"/>
        </a:xfrm>
        <a:prstGeom prst="roundRect">
          <a:avLst>
            <a:gd name="adj" fmla="val 10000"/>
          </a:avLst>
        </a:prstGeom>
        <a:solidFill>
          <a:schemeClr val="accent6">
            <a:lumMod val="7500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100000"/>
            </a:lnSpc>
            <a:spcBef>
              <a:spcPct val="0"/>
            </a:spcBef>
            <a:spcAft>
              <a:spcPct val="35000"/>
            </a:spcAft>
            <a:buNone/>
          </a:pPr>
          <a:r>
            <a:rPr lang="en-US" sz="1800" kern="1200" dirty="0">
              <a:latin typeface="+mn-lt"/>
              <a:cs typeface="Segoe UI" panose="020B0502040204020203" pitchFamily="34" charset="0"/>
            </a:rPr>
            <a:t>In patients with acute PE associated with hypotension (</a:t>
          </a:r>
          <a:r>
            <a:rPr lang="en-US" sz="1800" kern="1200" dirty="0" err="1">
              <a:latin typeface="+mn-lt"/>
              <a:cs typeface="Segoe UI" panose="020B0502040204020203" pitchFamily="34" charset="0"/>
            </a:rPr>
            <a:t>eg</a:t>
          </a:r>
          <a:r>
            <a:rPr lang="en-US" sz="1800" kern="1200" dirty="0">
              <a:solidFill>
                <a:schemeClr val="bg1"/>
              </a:solidFill>
              <a:latin typeface="+mn-lt"/>
              <a:cs typeface="Segoe UI" panose="020B0502040204020203" pitchFamily="34" charset="0"/>
            </a:rPr>
            <a:t>;</a:t>
          </a:r>
          <a:r>
            <a:rPr lang="en-US" sz="1800" kern="1200" dirty="0">
              <a:latin typeface="+mn-lt"/>
              <a:cs typeface="Segoe UI" panose="020B0502040204020203" pitchFamily="34" charset="0"/>
            </a:rPr>
            <a:t> systolic BP &lt; 90 mm Hg) who do not have a high bleeding risk, we </a:t>
          </a:r>
          <a:r>
            <a:rPr lang="en-US" sz="1800" b="1" i="1" u="sng" kern="1200" dirty="0">
              <a:solidFill>
                <a:schemeClr val="accent5">
                  <a:lumMod val="40000"/>
                  <a:lumOff val="60000"/>
                </a:schemeClr>
              </a:solidFill>
              <a:latin typeface="+mn-lt"/>
              <a:cs typeface="Segoe UI" panose="020B0502040204020203" pitchFamily="34" charset="0"/>
            </a:rPr>
            <a:t>suggest systemically administered thrombolytic therapy </a:t>
          </a:r>
          <a:br>
            <a:rPr lang="en-US" sz="1800" b="1" i="1" u="sng" kern="1200" dirty="0">
              <a:solidFill>
                <a:schemeClr val="accent5">
                  <a:lumMod val="40000"/>
                  <a:lumOff val="60000"/>
                </a:schemeClr>
              </a:solidFill>
              <a:latin typeface="+mn-lt"/>
              <a:cs typeface="Segoe UI" panose="020B0502040204020203" pitchFamily="34" charset="0"/>
            </a:rPr>
          </a:br>
          <a:r>
            <a:rPr lang="en-US" sz="1800" kern="1200" dirty="0">
              <a:latin typeface="+mn-lt"/>
              <a:cs typeface="Segoe UI" panose="020B0502040204020203" pitchFamily="34" charset="0"/>
            </a:rPr>
            <a:t>over no such </a:t>
          </a:r>
          <a:r>
            <a:rPr lang="en-CA" sz="1800" kern="1200" dirty="0">
              <a:latin typeface="+mn-lt"/>
              <a:cs typeface="Segoe UI" panose="020B0502040204020203" pitchFamily="34" charset="0"/>
            </a:rPr>
            <a:t>therapy </a:t>
          </a:r>
        </a:p>
        <a:p>
          <a:pPr marL="0" lvl="0" indent="0" algn="ctr" defTabSz="800100">
            <a:lnSpc>
              <a:spcPct val="100000"/>
            </a:lnSpc>
            <a:spcBef>
              <a:spcPct val="0"/>
            </a:spcBef>
            <a:spcAft>
              <a:spcPct val="35000"/>
            </a:spcAft>
            <a:buNone/>
          </a:pPr>
          <a:r>
            <a:rPr lang="en-CA" sz="1800" kern="1200" dirty="0">
              <a:latin typeface="+mn-lt"/>
              <a:cs typeface="Segoe UI" panose="020B0502040204020203" pitchFamily="34" charset="0"/>
            </a:rPr>
            <a:t>(</a:t>
          </a:r>
          <a:r>
            <a:rPr lang="en-CA" sz="1800" i="1" kern="1200" dirty="0">
              <a:latin typeface="+mn-lt"/>
              <a:cs typeface="Segoe UI" panose="020B0502040204020203" pitchFamily="34" charset="0"/>
            </a:rPr>
            <a:t>weak recommendation, low-certainty evidence</a:t>
          </a:r>
          <a:r>
            <a:rPr lang="en-CA" sz="1800" kern="1200" dirty="0">
              <a:latin typeface="+mn-lt"/>
              <a:cs typeface="Segoe UI" panose="020B0502040204020203" pitchFamily="34" charset="0"/>
            </a:rPr>
            <a:t>)</a:t>
          </a:r>
        </a:p>
      </dsp:txBody>
      <dsp:txXfrm>
        <a:off x="623840" y="1526212"/>
        <a:ext cx="4036141" cy="2927322"/>
      </dsp:txXfrm>
    </dsp:sp>
    <dsp:sp modelId="{3853C8DE-9B63-4DD8-9274-B48C1CE645E4}">
      <dsp:nvSpPr>
        <dsp:cNvPr id="0" name=""/>
        <dsp:cNvSpPr/>
      </dsp:nvSpPr>
      <dsp:spPr>
        <a:xfrm>
          <a:off x="5653293" y="0"/>
          <a:ext cx="5272859" cy="4783798"/>
        </a:xfrm>
        <a:prstGeom prst="roundRect">
          <a:avLst>
            <a:gd name="adj" fmla="val 10000"/>
          </a:avLst>
        </a:prstGeom>
        <a:solidFill>
          <a:schemeClr val="bg1"/>
        </a:solidFill>
        <a:ln>
          <a:solidFill>
            <a:schemeClr val="accent3">
              <a:lumMod val="50000"/>
            </a:schemeClr>
          </a:solid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CA" sz="2800" b="1" kern="1200">
              <a:latin typeface="+mn-lt"/>
              <a:cs typeface="Segoe UI" panose="020B0502040204020203" pitchFamily="34" charset="0"/>
            </a:rPr>
            <a:t>ASH Guidelines</a:t>
          </a:r>
        </a:p>
      </dsp:txBody>
      <dsp:txXfrm>
        <a:off x="5653293" y="0"/>
        <a:ext cx="5272859" cy="1435139"/>
      </dsp:txXfrm>
    </dsp:sp>
    <dsp:sp modelId="{36218EC7-106A-4C91-8950-957B3F0C102B}">
      <dsp:nvSpPr>
        <dsp:cNvPr id="0" name=""/>
        <dsp:cNvSpPr/>
      </dsp:nvSpPr>
      <dsp:spPr>
        <a:xfrm>
          <a:off x="6201091" y="1435139"/>
          <a:ext cx="4218287" cy="3109468"/>
        </a:xfrm>
        <a:prstGeom prst="roundRect">
          <a:avLst>
            <a:gd name="adj" fmla="val 10000"/>
          </a:avLst>
        </a:prstGeom>
        <a:solidFill>
          <a:schemeClr val="accent6"/>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100000"/>
            </a:lnSpc>
            <a:spcBef>
              <a:spcPct val="0"/>
            </a:spcBef>
            <a:spcAft>
              <a:spcPct val="35000"/>
            </a:spcAft>
            <a:buNone/>
          </a:pPr>
          <a:r>
            <a:rPr lang="en-US" sz="1800" b="0" kern="1200" cap="none" spc="0" dirty="0">
              <a:ln w="0"/>
              <a:solidFill>
                <a:schemeClr val="bg1"/>
              </a:solidFill>
              <a:effectLst>
                <a:outerShdw blurRad="38100" dist="19050" dir="2700000" algn="tl" rotWithShape="0">
                  <a:schemeClr val="dk1">
                    <a:alpha val="40000"/>
                  </a:schemeClr>
                </a:outerShdw>
              </a:effectLst>
              <a:latin typeface="+mn-lt"/>
              <a:cs typeface="Segoe UI" panose="020B0502040204020203" pitchFamily="34" charset="0"/>
            </a:rPr>
            <a:t>For</a:t>
          </a:r>
          <a:r>
            <a:rPr lang="en-US" sz="1800" kern="1200" dirty="0">
              <a:solidFill>
                <a:schemeClr val="bg1"/>
              </a:solidFill>
              <a:latin typeface="+mn-lt"/>
              <a:cs typeface="Segoe UI" panose="020B0502040204020203" pitchFamily="34" charset="0"/>
            </a:rPr>
            <a:t> patients with PE and hemodynamic compromise, the ASH guideline panel </a:t>
          </a:r>
          <a:r>
            <a:rPr lang="en-US" sz="1800" b="1" i="1" u="sng" kern="1200" dirty="0">
              <a:solidFill>
                <a:schemeClr val="accent5">
                  <a:lumMod val="40000"/>
                  <a:lumOff val="60000"/>
                </a:schemeClr>
              </a:solidFill>
              <a:latin typeface="+mn-lt"/>
              <a:cs typeface="Segoe UI" panose="020B0502040204020203" pitchFamily="34" charset="0"/>
            </a:rPr>
            <a:t>recommends using thrombolytic therapy </a:t>
          </a:r>
          <a:r>
            <a:rPr lang="en-US" sz="1800" kern="1200" dirty="0">
              <a:solidFill>
                <a:schemeClr val="bg1"/>
              </a:solidFill>
              <a:latin typeface="+mn-lt"/>
              <a:cs typeface="Segoe UI" panose="020B0502040204020203" pitchFamily="34" charset="0"/>
            </a:rPr>
            <a:t>followed by anticoagulation over anticoagulation alone </a:t>
          </a:r>
        </a:p>
        <a:p>
          <a:pPr marL="0" lvl="0" indent="0" algn="ctr" defTabSz="800100">
            <a:lnSpc>
              <a:spcPct val="100000"/>
            </a:lnSpc>
            <a:spcBef>
              <a:spcPct val="0"/>
            </a:spcBef>
            <a:spcAft>
              <a:spcPct val="35000"/>
            </a:spcAft>
            <a:buNone/>
          </a:pPr>
          <a:r>
            <a:rPr lang="en-US" sz="1800" kern="1200" dirty="0">
              <a:solidFill>
                <a:schemeClr val="bg1"/>
              </a:solidFill>
              <a:latin typeface="+mn-lt"/>
              <a:cs typeface="Segoe UI" panose="020B0502040204020203" pitchFamily="34" charset="0"/>
            </a:rPr>
            <a:t>(</a:t>
          </a:r>
          <a:r>
            <a:rPr lang="en-US" sz="1800" i="1" kern="1200" dirty="0">
              <a:solidFill>
                <a:schemeClr val="bg1"/>
              </a:solidFill>
              <a:latin typeface="+mn-lt"/>
              <a:cs typeface="Segoe UI" panose="020B0502040204020203" pitchFamily="34" charset="0"/>
            </a:rPr>
            <a:t>strong recommendation despite low certainty in the </a:t>
          </a:r>
          <a:r>
            <a:rPr lang="en-CA" sz="1800" i="1" kern="1200" dirty="0">
              <a:solidFill>
                <a:schemeClr val="bg1"/>
              </a:solidFill>
              <a:latin typeface="+mn-lt"/>
              <a:cs typeface="Segoe UI" panose="020B0502040204020203" pitchFamily="34" charset="0"/>
            </a:rPr>
            <a:t>evidence of effects</a:t>
          </a:r>
          <a:r>
            <a:rPr lang="en-CA" sz="1800" kern="1200" dirty="0">
              <a:solidFill>
                <a:schemeClr val="bg1"/>
              </a:solidFill>
              <a:latin typeface="+mn-lt"/>
              <a:cs typeface="Segoe UI" panose="020B0502040204020203" pitchFamily="34" charset="0"/>
            </a:rPr>
            <a:t>)</a:t>
          </a:r>
        </a:p>
      </dsp:txBody>
      <dsp:txXfrm>
        <a:off x="6292164" y="1526212"/>
        <a:ext cx="4036141" cy="292732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00ED22-2050-4DAC-AEB5-2E4FF6C76302}">
      <dsp:nvSpPr>
        <dsp:cNvPr id="0" name=""/>
        <dsp:cNvSpPr/>
      </dsp:nvSpPr>
      <dsp:spPr>
        <a:xfrm>
          <a:off x="5481" y="0"/>
          <a:ext cx="5272859" cy="4783798"/>
        </a:xfrm>
        <a:prstGeom prst="roundRect">
          <a:avLst>
            <a:gd name="adj" fmla="val 10000"/>
          </a:avLst>
        </a:prstGeom>
        <a:solidFill>
          <a:schemeClr val="bg1"/>
        </a:solidFill>
        <a:ln>
          <a:solidFill>
            <a:schemeClr val="accent3">
              <a:lumMod val="50000"/>
            </a:schemeClr>
          </a:solid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CA" sz="2800" b="1" kern="1200">
              <a:latin typeface="+mn-lt"/>
              <a:cs typeface="Segoe UI" panose="020B0502040204020203" pitchFamily="34" charset="0"/>
            </a:rPr>
            <a:t>CHEST Guidelines</a:t>
          </a:r>
        </a:p>
      </dsp:txBody>
      <dsp:txXfrm>
        <a:off x="5481" y="0"/>
        <a:ext cx="5272859" cy="1435139"/>
      </dsp:txXfrm>
    </dsp:sp>
    <dsp:sp modelId="{C64BE9ED-8E0A-4910-8412-8C1B2248DF67}">
      <dsp:nvSpPr>
        <dsp:cNvPr id="0" name=""/>
        <dsp:cNvSpPr/>
      </dsp:nvSpPr>
      <dsp:spPr>
        <a:xfrm>
          <a:off x="532767" y="1436043"/>
          <a:ext cx="4218287" cy="3107660"/>
        </a:xfrm>
        <a:prstGeom prst="roundRect">
          <a:avLst>
            <a:gd name="adj" fmla="val 10000"/>
          </a:avLst>
        </a:prstGeom>
        <a:solidFill>
          <a:schemeClr val="accent6">
            <a:lumMod val="7500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100000"/>
            </a:lnSpc>
            <a:spcBef>
              <a:spcPct val="0"/>
            </a:spcBef>
            <a:spcAft>
              <a:spcPct val="35000"/>
            </a:spcAft>
            <a:buNone/>
          </a:pPr>
          <a:r>
            <a:rPr lang="en-US" sz="1800" kern="1200" dirty="0">
              <a:latin typeface="+mn-lt"/>
              <a:cs typeface="Segoe UI" panose="020B0502040204020203" pitchFamily="34" charset="0"/>
            </a:rPr>
            <a:t>Acute PE and hypotension with (i) high bleeding risk, (ii) failed systemic thrombolysis, or (iii) shock likely to cause death before effect of systemic thrombolysis </a:t>
          </a:r>
          <a:r>
            <a:rPr lang="en-US" sz="1800" b="1" i="1" u="sng" kern="1200" dirty="0">
              <a:solidFill>
                <a:schemeClr val="accent5">
                  <a:lumMod val="40000"/>
                  <a:lumOff val="60000"/>
                </a:schemeClr>
              </a:solidFill>
              <a:latin typeface="+mn-lt"/>
              <a:cs typeface="Segoe UI" panose="020B0502040204020203" pitchFamily="34" charset="0"/>
            </a:rPr>
            <a:t>suggest catheter assisted thrombus removal</a:t>
          </a:r>
          <a:endParaRPr lang="en-CA" sz="1800" b="1" i="1" u="sng" kern="1200" dirty="0">
            <a:solidFill>
              <a:schemeClr val="accent5">
                <a:lumMod val="40000"/>
                <a:lumOff val="60000"/>
              </a:schemeClr>
            </a:solidFill>
            <a:latin typeface="+mn-lt"/>
            <a:cs typeface="Segoe UI" panose="020B0502040204020203" pitchFamily="34" charset="0"/>
          </a:endParaRPr>
        </a:p>
        <a:p>
          <a:pPr marL="0" lvl="0" indent="0" algn="ctr" defTabSz="800100">
            <a:lnSpc>
              <a:spcPct val="100000"/>
            </a:lnSpc>
            <a:spcBef>
              <a:spcPct val="0"/>
            </a:spcBef>
            <a:spcAft>
              <a:spcPct val="35000"/>
            </a:spcAft>
            <a:buNone/>
          </a:pPr>
          <a:r>
            <a:rPr lang="en-CA" sz="1800" kern="1200" dirty="0">
              <a:latin typeface="+mn-lt"/>
              <a:cs typeface="Segoe UI" panose="020B0502040204020203" pitchFamily="34" charset="0"/>
            </a:rPr>
            <a:t>(</a:t>
          </a:r>
          <a:r>
            <a:rPr lang="en-CA" sz="1800" i="1" kern="1200" dirty="0">
              <a:latin typeface="+mn-lt"/>
              <a:cs typeface="Segoe UI" panose="020B0502040204020203" pitchFamily="34" charset="0"/>
            </a:rPr>
            <a:t>weak recommendation, low-certainty evidence</a:t>
          </a:r>
          <a:r>
            <a:rPr lang="en-CA" sz="1800" kern="1200" dirty="0">
              <a:latin typeface="+mn-lt"/>
              <a:cs typeface="Segoe UI" panose="020B0502040204020203" pitchFamily="34" charset="0"/>
            </a:rPr>
            <a:t>)</a:t>
          </a:r>
        </a:p>
      </dsp:txBody>
      <dsp:txXfrm>
        <a:off x="623787" y="1527063"/>
        <a:ext cx="4036247" cy="2925620"/>
      </dsp:txXfrm>
    </dsp:sp>
    <dsp:sp modelId="{3853C8DE-9B63-4DD8-9274-B48C1CE645E4}">
      <dsp:nvSpPr>
        <dsp:cNvPr id="0" name=""/>
        <dsp:cNvSpPr/>
      </dsp:nvSpPr>
      <dsp:spPr>
        <a:xfrm>
          <a:off x="5653293" y="0"/>
          <a:ext cx="5272859" cy="4783798"/>
        </a:xfrm>
        <a:prstGeom prst="roundRect">
          <a:avLst>
            <a:gd name="adj" fmla="val 10000"/>
          </a:avLst>
        </a:prstGeom>
        <a:solidFill>
          <a:schemeClr val="bg1"/>
        </a:solidFill>
        <a:ln>
          <a:solidFill>
            <a:schemeClr val="accent3">
              <a:lumMod val="50000"/>
            </a:schemeClr>
          </a:solid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CA" sz="2800" b="1" kern="1200">
              <a:latin typeface="+mn-lt"/>
              <a:cs typeface="Segoe UI" panose="020B0502040204020203" pitchFamily="34" charset="0"/>
            </a:rPr>
            <a:t>ASH Guidelines</a:t>
          </a:r>
        </a:p>
      </dsp:txBody>
      <dsp:txXfrm>
        <a:off x="5653293" y="0"/>
        <a:ext cx="5272859" cy="1435139"/>
      </dsp:txXfrm>
    </dsp:sp>
    <dsp:sp modelId="{36218EC7-106A-4C91-8950-957B3F0C102B}">
      <dsp:nvSpPr>
        <dsp:cNvPr id="0" name=""/>
        <dsp:cNvSpPr/>
      </dsp:nvSpPr>
      <dsp:spPr>
        <a:xfrm>
          <a:off x="6201091" y="1435852"/>
          <a:ext cx="4218287" cy="3108041"/>
        </a:xfrm>
        <a:prstGeom prst="roundRect">
          <a:avLst>
            <a:gd name="adj" fmla="val 10000"/>
          </a:avLst>
        </a:prstGeom>
        <a:solidFill>
          <a:schemeClr val="accent6"/>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100000"/>
            </a:lnSpc>
            <a:spcBef>
              <a:spcPct val="0"/>
            </a:spcBef>
            <a:spcAft>
              <a:spcPct val="35000"/>
            </a:spcAft>
            <a:buNone/>
          </a:pPr>
          <a:r>
            <a:rPr lang="en-US" sz="1800" kern="1200" dirty="0">
              <a:solidFill>
                <a:schemeClr val="bg1"/>
              </a:solidFill>
              <a:latin typeface="+mn-lt"/>
              <a:cs typeface="Segoe UI" panose="020B0502040204020203" pitchFamily="34" charset="0"/>
            </a:rPr>
            <a:t>For patients with PE in whom thrombolysis is considered appropriate, the ASH guideline panel </a:t>
          </a:r>
          <a:r>
            <a:rPr lang="en-US" sz="1800" b="1" i="1" u="sng" kern="1200" dirty="0">
              <a:solidFill>
                <a:schemeClr val="accent5">
                  <a:lumMod val="40000"/>
                  <a:lumOff val="60000"/>
                </a:schemeClr>
              </a:solidFill>
              <a:latin typeface="+mn-lt"/>
              <a:cs typeface="Segoe UI" panose="020B0502040204020203" pitchFamily="34" charset="0"/>
            </a:rPr>
            <a:t>suggests using systemic thrombolysis over </a:t>
          </a:r>
          <a:br>
            <a:rPr lang="en-US" sz="1800" b="1" i="1" u="sng" kern="1200" dirty="0">
              <a:solidFill>
                <a:schemeClr val="accent5">
                  <a:lumMod val="40000"/>
                  <a:lumOff val="60000"/>
                </a:schemeClr>
              </a:solidFill>
              <a:latin typeface="+mn-lt"/>
              <a:cs typeface="Segoe UI" panose="020B0502040204020203" pitchFamily="34" charset="0"/>
            </a:rPr>
          </a:br>
          <a:r>
            <a:rPr lang="en-US" sz="1800" b="1" i="1" u="sng" kern="1200" dirty="0">
              <a:solidFill>
                <a:schemeClr val="accent5">
                  <a:lumMod val="40000"/>
                  <a:lumOff val="60000"/>
                </a:schemeClr>
              </a:solidFill>
              <a:latin typeface="+mn-lt"/>
              <a:cs typeface="Segoe UI" panose="020B0502040204020203" pitchFamily="34" charset="0"/>
            </a:rPr>
            <a:t>catheter-directed thrombolysis</a:t>
          </a:r>
          <a:endParaRPr lang="en-CA" sz="1800" b="1" i="1" u="sng" kern="1200" dirty="0">
            <a:solidFill>
              <a:schemeClr val="accent5">
                <a:lumMod val="40000"/>
                <a:lumOff val="60000"/>
              </a:schemeClr>
            </a:solidFill>
            <a:latin typeface="+mn-lt"/>
            <a:cs typeface="Segoe UI" panose="020B0502040204020203" pitchFamily="34" charset="0"/>
          </a:endParaRPr>
        </a:p>
        <a:p>
          <a:pPr marL="0" lvl="0" indent="0" algn="ctr" defTabSz="800100">
            <a:lnSpc>
              <a:spcPct val="100000"/>
            </a:lnSpc>
            <a:spcBef>
              <a:spcPct val="0"/>
            </a:spcBef>
            <a:spcAft>
              <a:spcPct val="35000"/>
            </a:spcAft>
            <a:buNone/>
          </a:pPr>
          <a:r>
            <a:rPr lang="en-US" sz="1800" kern="1200" dirty="0">
              <a:solidFill>
                <a:schemeClr val="bg1"/>
              </a:solidFill>
              <a:latin typeface="+mn-lt"/>
              <a:cs typeface="Segoe UI" panose="020B0502040204020203" pitchFamily="34" charset="0"/>
            </a:rPr>
            <a:t>(</a:t>
          </a:r>
          <a:r>
            <a:rPr lang="en-US" sz="1800" i="1" kern="1200" dirty="0">
              <a:solidFill>
                <a:schemeClr val="bg1"/>
              </a:solidFill>
              <a:latin typeface="+mn-lt"/>
              <a:cs typeface="Segoe UI" panose="020B0502040204020203" pitchFamily="34" charset="0"/>
            </a:rPr>
            <a:t>conditional recommendation based on very low certainty in the </a:t>
          </a:r>
          <a:r>
            <a:rPr lang="en-CA" sz="1800" i="1" kern="1200" dirty="0">
              <a:solidFill>
                <a:schemeClr val="bg1"/>
              </a:solidFill>
              <a:latin typeface="+mn-lt"/>
              <a:cs typeface="Segoe UI" panose="020B0502040204020203" pitchFamily="34" charset="0"/>
            </a:rPr>
            <a:t>evidence of effects)</a:t>
          </a:r>
        </a:p>
      </dsp:txBody>
      <dsp:txXfrm>
        <a:off x="6292122" y="1526883"/>
        <a:ext cx="4036225" cy="292597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00ED22-2050-4DAC-AEB5-2E4FF6C76302}">
      <dsp:nvSpPr>
        <dsp:cNvPr id="0" name=""/>
        <dsp:cNvSpPr/>
      </dsp:nvSpPr>
      <dsp:spPr>
        <a:xfrm>
          <a:off x="1418" y="0"/>
          <a:ext cx="3687915" cy="4362994"/>
        </a:xfrm>
        <a:prstGeom prst="roundRect">
          <a:avLst>
            <a:gd name="adj" fmla="val 10000"/>
          </a:avLst>
        </a:prstGeom>
        <a:solidFill>
          <a:schemeClr val="bg1"/>
        </a:solidFill>
        <a:ln>
          <a:solidFill>
            <a:schemeClr val="accent3">
              <a:lumMod val="50000"/>
            </a:schemeClr>
          </a:solid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r" defTabSz="1066800">
            <a:lnSpc>
              <a:spcPct val="90000"/>
            </a:lnSpc>
            <a:spcBef>
              <a:spcPct val="0"/>
            </a:spcBef>
            <a:spcAft>
              <a:spcPct val="35000"/>
            </a:spcAft>
            <a:buNone/>
          </a:pPr>
          <a:r>
            <a:rPr lang="en-CA" sz="2400" b="1" kern="1200" dirty="0">
              <a:latin typeface="+mn-lt"/>
              <a:cs typeface="Segoe UI" panose="020B0502040204020203" pitchFamily="34" charset="0"/>
            </a:rPr>
            <a:t>CHEST Guidelines</a:t>
          </a:r>
        </a:p>
      </dsp:txBody>
      <dsp:txXfrm>
        <a:off x="1418" y="0"/>
        <a:ext cx="3687915" cy="1308898"/>
      </dsp:txXfrm>
    </dsp:sp>
    <dsp:sp modelId="{C64BE9ED-8E0A-4910-8412-8C1B2248DF67}">
      <dsp:nvSpPr>
        <dsp:cNvPr id="0" name=""/>
        <dsp:cNvSpPr/>
      </dsp:nvSpPr>
      <dsp:spPr>
        <a:xfrm>
          <a:off x="370209" y="1310114"/>
          <a:ext cx="2950332" cy="2833513"/>
        </a:xfrm>
        <a:prstGeom prst="roundRect">
          <a:avLst>
            <a:gd name="adj" fmla="val 10000"/>
          </a:avLst>
        </a:prstGeom>
        <a:solidFill>
          <a:schemeClr val="accent6">
            <a:lumMod val="5000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100000"/>
            </a:lnSpc>
            <a:spcBef>
              <a:spcPct val="0"/>
            </a:spcBef>
            <a:spcAft>
              <a:spcPct val="35000"/>
            </a:spcAft>
            <a:buNone/>
          </a:pPr>
          <a:r>
            <a:rPr lang="en-US" sz="1600" kern="1200" dirty="0">
              <a:latin typeface="+mn-lt"/>
              <a:cs typeface="Segoe UI" panose="020B0502040204020203" pitchFamily="34" charset="0"/>
            </a:rPr>
            <a:t>In most patients with acute PE not associated with hypotension, we </a:t>
          </a:r>
          <a:r>
            <a:rPr lang="en-US" sz="1600" b="1" i="1" u="sng" kern="1200" dirty="0">
              <a:solidFill>
                <a:schemeClr val="accent5">
                  <a:lumMod val="40000"/>
                  <a:lumOff val="60000"/>
                </a:schemeClr>
              </a:solidFill>
              <a:latin typeface="+mn-lt"/>
              <a:cs typeface="Segoe UI" panose="020B0502040204020203" pitchFamily="34" charset="0"/>
            </a:rPr>
            <a:t>recommend against systemically </a:t>
          </a:r>
          <a:r>
            <a:rPr lang="en-CA" sz="1600" b="1" i="1" u="sng" kern="1200" dirty="0">
              <a:solidFill>
                <a:schemeClr val="accent5">
                  <a:lumMod val="40000"/>
                  <a:lumOff val="60000"/>
                </a:schemeClr>
              </a:solidFill>
              <a:latin typeface="+mn-lt"/>
              <a:cs typeface="Segoe UI" panose="020B0502040204020203" pitchFamily="34" charset="0"/>
            </a:rPr>
            <a:t>administered </a:t>
          </a:r>
          <a:br>
            <a:rPr lang="en-CA" sz="1600" b="1" i="1" u="sng" kern="1200" dirty="0">
              <a:solidFill>
                <a:schemeClr val="accent5">
                  <a:lumMod val="40000"/>
                  <a:lumOff val="60000"/>
                </a:schemeClr>
              </a:solidFill>
              <a:latin typeface="+mn-lt"/>
              <a:cs typeface="Segoe UI" panose="020B0502040204020203" pitchFamily="34" charset="0"/>
            </a:rPr>
          </a:br>
          <a:r>
            <a:rPr lang="en-CA" sz="1600" b="1" i="1" u="sng" kern="1200" dirty="0">
              <a:solidFill>
                <a:schemeClr val="accent5">
                  <a:lumMod val="40000"/>
                  <a:lumOff val="60000"/>
                </a:schemeClr>
              </a:solidFill>
              <a:latin typeface="+mn-lt"/>
              <a:cs typeface="Segoe UI" panose="020B0502040204020203" pitchFamily="34" charset="0"/>
            </a:rPr>
            <a:t>thrombolytic therapy </a:t>
          </a:r>
        </a:p>
        <a:p>
          <a:pPr marL="0" lvl="0" indent="0" algn="ctr" defTabSz="711200">
            <a:lnSpc>
              <a:spcPct val="100000"/>
            </a:lnSpc>
            <a:spcBef>
              <a:spcPct val="0"/>
            </a:spcBef>
            <a:spcAft>
              <a:spcPct val="35000"/>
            </a:spcAft>
            <a:buNone/>
          </a:pPr>
          <a:r>
            <a:rPr lang="en-CA" sz="1600" kern="1200" dirty="0">
              <a:latin typeface="+mn-lt"/>
              <a:cs typeface="Segoe UI" panose="020B0502040204020203" pitchFamily="34" charset="0"/>
            </a:rPr>
            <a:t>(</a:t>
          </a:r>
          <a:r>
            <a:rPr lang="en-CA" sz="1600" i="1" kern="1200" dirty="0">
              <a:latin typeface="+mn-lt"/>
              <a:cs typeface="Segoe UI" panose="020B0502040204020203" pitchFamily="34" charset="0"/>
            </a:rPr>
            <a:t>strong recommendation, low-certainty evidence</a:t>
          </a:r>
          <a:r>
            <a:rPr lang="en-CA" sz="1600" kern="1200" dirty="0">
              <a:latin typeface="+mn-lt"/>
              <a:cs typeface="Segoe UI" panose="020B0502040204020203" pitchFamily="34" charset="0"/>
            </a:rPr>
            <a:t>)</a:t>
          </a:r>
        </a:p>
      </dsp:txBody>
      <dsp:txXfrm>
        <a:off x="453200" y="1393105"/>
        <a:ext cx="2784350" cy="2667531"/>
      </dsp:txXfrm>
    </dsp:sp>
    <dsp:sp modelId="{13B48938-96D4-46EE-B074-172A19FF3F63}">
      <dsp:nvSpPr>
        <dsp:cNvPr id="0" name=""/>
        <dsp:cNvSpPr/>
      </dsp:nvSpPr>
      <dsp:spPr>
        <a:xfrm>
          <a:off x="3965927" y="0"/>
          <a:ext cx="3687915" cy="4362994"/>
        </a:xfrm>
        <a:prstGeom prst="roundRect">
          <a:avLst>
            <a:gd name="adj" fmla="val 10000"/>
          </a:avLst>
        </a:prstGeom>
        <a:solidFill>
          <a:schemeClr val="bg1"/>
        </a:solidFill>
        <a:ln>
          <a:solidFill>
            <a:schemeClr val="tx1"/>
          </a:solid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r" defTabSz="1066800">
            <a:lnSpc>
              <a:spcPct val="90000"/>
            </a:lnSpc>
            <a:spcBef>
              <a:spcPct val="0"/>
            </a:spcBef>
            <a:spcAft>
              <a:spcPct val="35000"/>
            </a:spcAft>
            <a:buNone/>
          </a:pPr>
          <a:r>
            <a:rPr lang="en-CA" sz="2400" b="1" kern="1200">
              <a:latin typeface="+mn-lt"/>
              <a:cs typeface="Segoe UI" panose="020B0502040204020203" pitchFamily="34" charset="0"/>
            </a:rPr>
            <a:t>CHEST Guidelines</a:t>
          </a:r>
        </a:p>
      </dsp:txBody>
      <dsp:txXfrm>
        <a:off x="3965927" y="0"/>
        <a:ext cx="3687915" cy="1308898"/>
      </dsp:txXfrm>
    </dsp:sp>
    <dsp:sp modelId="{146AAF1D-1A60-48BF-A93D-61B2FD5E6F3A}">
      <dsp:nvSpPr>
        <dsp:cNvPr id="0" name=""/>
        <dsp:cNvSpPr/>
      </dsp:nvSpPr>
      <dsp:spPr>
        <a:xfrm>
          <a:off x="4334719" y="1310114"/>
          <a:ext cx="2950332" cy="2833513"/>
        </a:xfrm>
        <a:prstGeom prst="roundRect">
          <a:avLst>
            <a:gd name="adj" fmla="val 10000"/>
          </a:avLst>
        </a:prstGeom>
        <a:solidFill>
          <a:schemeClr val="accent6">
            <a:lumMod val="7500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100000"/>
            </a:lnSpc>
            <a:spcBef>
              <a:spcPct val="0"/>
            </a:spcBef>
            <a:spcAft>
              <a:spcPct val="35000"/>
            </a:spcAft>
            <a:buNone/>
          </a:pPr>
          <a:r>
            <a:rPr lang="en-CA" sz="1600" kern="1200" dirty="0">
              <a:latin typeface="+mn-lt"/>
              <a:cs typeface="Segoe UI" panose="020B0502040204020203" pitchFamily="34" charset="0"/>
            </a:rPr>
            <a:t>Thrombolysis reasonable if </a:t>
          </a:r>
          <a:r>
            <a:rPr lang="en-CA" sz="1600" b="1" i="1" u="sng" kern="1200" dirty="0">
              <a:solidFill>
                <a:schemeClr val="accent5">
                  <a:lumMod val="40000"/>
                  <a:lumOff val="60000"/>
                </a:schemeClr>
              </a:solidFill>
              <a:latin typeface="+mn-lt"/>
              <a:cs typeface="Segoe UI" panose="020B0502040204020203" pitchFamily="34" charset="0"/>
            </a:rPr>
            <a:t>low risk for bleeding in selected younger </a:t>
          </a:r>
          <a:r>
            <a:rPr lang="en-CA" sz="1600" b="0" i="0" u="none" kern="1200" dirty="0">
              <a:solidFill>
                <a:schemeClr val="bg1"/>
              </a:solidFill>
              <a:latin typeface="+mn-lt"/>
              <a:cs typeface="Segoe UI" panose="020B0502040204020203" pitchFamily="34" charset="0"/>
            </a:rPr>
            <a:t>patients</a:t>
          </a:r>
          <a:r>
            <a:rPr lang="en-CA" sz="1600" kern="1200" dirty="0">
              <a:latin typeface="+mn-lt"/>
              <a:cs typeface="Segoe UI" panose="020B0502040204020203" pitchFamily="34" charset="0"/>
            </a:rPr>
            <a:t> or patients at </a:t>
          </a:r>
          <a:r>
            <a:rPr lang="en-CA" sz="1600" b="1" i="1" u="sng" kern="1200" dirty="0">
              <a:solidFill>
                <a:schemeClr val="accent5">
                  <a:lumMod val="40000"/>
                  <a:lumOff val="60000"/>
                </a:schemeClr>
              </a:solidFill>
              <a:latin typeface="+mn-lt"/>
              <a:cs typeface="Segoe UI" panose="020B0502040204020203" pitchFamily="34" charset="0"/>
            </a:rPr>
            <a:t>high risk for decompensation due to concomitant cardiopulmonary disease </a:t>
          </a:r>
          <a:r>
            <a:rPr lang="en-CA" sz="1600" kern="1200" dirty="0">
              <a:latin typeface="+mn-lt"/>
              <a:cs typeface="Segoe UI" panose="020B0502040204020203" pitchFamily="34" charset="0"/>
            </a:rPr>
            <a:t>(monitor closely)</a:t>
          </a:r>
        </a:p>
      </dsp:txBody>
      <dsp:txXfrm>
        <a:off x="4417710" y="1393105"/>
        <a:ext cx="2784350" cy="2667531"/>
      </dsp:txXfrm>
    </dsp:sp>
    <dsp:sp modelId="{3853C8DE-9B63-4DD8-9274-B48C1CE645E4}">
      <dsp:nvSpPr>
        <dsp:cNvPr id="0" name=""/>
        <dsp:cNvSpPr/>
      </dsp:nvSpPr>
      <dsp:spPr>
        <a:xfrm>
          <a:off x="7916090" y="0"/>
          <a:ext cx="3687915" cy="4362994"/>
        </a:xfrm>
        <a:prstGeom prst="roundRect">
          <a:avLst>
            <a:gd name="adj" fmla="val 10000"/>
          </a:avLst>
        </a:prstGeom>
        <a:solidFill>
          <a:schemeClr val="bg1"/>
        </a:solidFill>
        <a:ln>
          <a:solidFill>
            <a:schemeClr val="accent3">
              <a:lumMod val="50000"/>
            </a:schemeClr>
          </a:solid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r" defTabSz="1066800">
            <a:lnSpc>
              <a:spcPct val="90000"/>
            </a:lnSpc>
            <a:spcBef>
              <a:spcPct val="0"/>
            </a:spcBef>
            <a:spcAft>
              <a:spcPct val="35000"/>
            </a:spcAft>
            <a:buNone/>
          </a:pPr>
          <a:r>
            <a:rPr lang="en-CA" sz="2400" b="1" kern="1200" dirty="0">
              <a:latin typeface="+mn-lt"/>
              <a:cs typeface="Segoe UI" panose="020B0502040204020203" pitchFamily="34" charset="0"/>
            </a:rPr>
            <a:t>ASH Guidelines</a:t>
          </a:r>
        </a:p>
      </dsp:txBody>
      <dsp:txXfrm>
        <a:off x="7916090" y="0"/>
        <a:ext cx="3687915" cy="1308898"/>
      </dsp:txXfrm>
    </dsp:sp>
    <dsp:sp modelId="{36218EC7-106A-4C91-8950-957B3F0C102B}">
      <dsp:nvSpPr>
        <dsp:cNvPr id="0" name=""/>
        <dsp:cNvSpPr/>
      </dsp:nvSpPr>
      <dsp:spPr>
        <a:xfrm>
          <a:off x="8299228" y="1310114"/>
          <a:ext cx="2950332" cy="2833513"/>
        </a:xfrm>
        <a:prstGeom prst="roundRect">
          <a:avLst>
            <a:gd name="adj" fmla="val 10000"/>
          </a:avLst>
        </a:prstGeom>
        <a:solidFill>
          <a:schemeClr val="accent6"/>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100000"/>
            </a:lnSpc>
            <a:spcBef>
              <a:spcPct val="0"/>
            </a:spcBef>
            <a:spcAft>
              <a:spcPct val="35000"/>
            </a:spcAft>
            <a:buNone/>
          </a:pPr>
          <a:r>
            <a:rPr lang="en-CA" sz="1600" kern="1200" dirty="0">
              <a:solidFill>
                <a:schemeClr val="bg1"/>
              </a:solidFill>
              <a:latin typeface="+mn-lt"/>
              <a:cs typeface="Segoe UI" panose="020B0502040204020203" pitchFamily="34" charset="0"/>
            </a:rPr>
            <a:t>The panel </a:t>
          </a:r>
          <a:r>
            <a:rPr lang="en-CA" sz="1600" b="1" i="1" u="sng" kern="1200" dirty="0">
              <a:solidFill>
                <a:schemeClr val="accent5">
                  <a:lumMod val="40000"/>
                  <a:lumOff val="60000"/>
                </a:schemeClr>
              </a:solidFill>
              <a:latin typeface="+mn-lt"/>
              <a:cs typeface="Segoe UI" panose="020B0502040204020203" pitchFamily="34" charset="0"/>
            </a:rPr>
            <a:t>suggests</a:t>
          </a:r>
          <a:r>
            <a:rPr lang="en-CA" sz="1600" kern="1200" dirty="0">
              <a:solidFill>
                <a:schemeClr val="accent5">
                  <a:lumMod val="40000"/>
                  <a:lumOff val="60000"/>
                </a:schemeClr>
              </a:solidFill>
              <a:latin typeface="+mn-lt"/>
              <a:cs typeface="Segoe UI" panose="020B0502040204020203" pitchFamily="34" charset="0"/>
            </a:rPr>
            <a:t> </a:t>
          </a:r>
          <a:r>
            <a:rPr lang="en-CA" sz="1600" b="1" i="1" u="sng" kern="1200" dirty="0">
              <a:solidFill>
                <a:schemeClr val="accent5">
                  <a:lumMod val="40000"/>
                  <a:lumOff val="60000"/>
                </a:schemeClr>
              </a:solidFill>
              <a:latin typeface="+mn-lt"/>
              <a:cs typeface="Segoe UI" panose="020B0502040204020203" pitchFamily="34" charset="0"/>
            </a:rPr>
            <a:t>anticoagulation alone</a:t>
          </a:r>
          <a:r>
            <a:rPr lang="en-CA" sz="1600" b="1" kern="1200" dirty="0">
              <a:solidFill>
                <a:schemeClr val="accent5">
                  <a:lumMod val="40000"/>
                  <a:lumOff val="60000"/>
                </a:schemeClr>
              </a:solidFill>
              <a:latin typeface="+mn-lt"/>
              <a:cs typeface="Segoe UI" panose="020B0502040204020203" pitchFamily="34" charset="0"/>
            </a:rPr>
            <a:t> </a:t>
          </a:r>
          <a:r>
            <a:rPr lang="en-CA" sz="1600" kern="1200" dirty="0">
              <a:solidFill>
                <a:schemeClr val="bg1"/>
              </a:solidFill>
              <a:latin typeface="+mn-lt"/>
              <a:cs typeface="Segoe UI" panose="020B0502040204020203" pitchFamily="34" charset="0"/>
            </a:rPr>
            <a:t>over the routine use of thrombolysis in addition</a:t>
          </a:r>
          <a:br>
            <a:rPr lang="en-CA" sz="1600" kern="1200" dirty="0">
              <a:solidFill>
                <a:schemeClr val="bg1"/>
              </a:solidFill>
              <a:latin typeface="+mn-lt"/>
              <a:cs typeface="Segoe UI" panose="020B0502040204020203" pitchFamily="34" charset="0"/>
            </a:rPr>
          </a:br>
          <a:r>
            <a:rPr lang="en-CA" sz="1600" kern="1200" dirty="0">
              <a:solidFill>
                <a:schemeClr val="bg1"/>
              </a:solidFill>
              <a:latin typeface="+mn-lt"/>
              <a:cs typeface="Segoe UI" panose="020B0502040204020203" pitchFamily="34" charset="0"/>
            </a:rPr>
            <a:t>to anticoagulation</a:t>
          </a:r>
        </a:p>
        <a:p>
          <a:pPr marL="0" lvl="0" indent="0" algn="ctr" defTabSz="711200">
            <a:lnSpc>
              <a:spcPct val="100000"/>
            </a:lnSpc>
            <a:spcBef>
              <a:spcPct val="0"/>
            </a:spcBef>
            <a:spcAft>
              <a:spcPct val="35000"/>
            </a:spcAft>
            <a:buNone/>
          </a:pPr>
          <a:r>
            <a:rPr lang="en-CA" sz="1600" kern="1200" dirty="0">
              <a:solidFill>
                <a:schemeClr val="bg1"/>
              </a:solidFill>
              <a:latin typeface="+mn-lt"/>
              <a:cs typeface="Segoe UI" panose="020B0502040204020203" pitchFamily="34" charset="0"/>
            </a:rPr>
            <a:t> </a:t>
          </a:r>
          <a:r>
            <a:rPr lang="en-CA" sz="1600" i="1" kern="1200" dirty="0">
              <a:solidFill>
                <a:schemeClr val="bg1"/>
              </a:solidFill>
              <a:latin typeface="+mn-lt"/>
              <a:cs typeface="Segoe UI" panose="020B0502040204020203" pitchFamily="34" charset="0"/>
            </a:rPr>
            <a:t>(conditional recommendation, low certainty)</a:t>
          </a:r>
          <a:endParaRPr lang="en-CA" sz="1600" kern="1200" dirty="0">
            <a:solidFill>
              <a:schemeClr val="bg1"/>
            </a:solidFill>
            <a:latin typeface="+mn-lt"/>
            <a:cs typeface="Segoe UI" panose="020B0502040204020203" pitchFamily="34" charset="0"/>
          </a:endParaRPr>
        </a:p>
      </dsp:txBody>
      <dsp:txXfrm>
        <a:off x="8382219" y="1393105"/>
        <a:ext cx="2784350" cy="2667531"/>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1A463A-09CC-43CF-A018-6FF5DE8B189F}" type="datetimeFigureOut">
              <a:rPr lang="en-US" smtClean="0"/>
              <a:t>3/29/2024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F9E5F7-0786-4CD1-8C66-FA90B52901B3}" type="slidenum">
              <a:rPr lang="en-US" smtClean="0"/>
              <a:t>‹#›</a:t>
            </a:fld>
            <a:endParaRPr lang="en-US"/>
          </a:p>
        </p:txBody>
      </p:sp>
    </p:spTree>
    <p:extLst>
      <p:ext uri="{BB962C8B-B14F-4D97-AF65-F5344CB8AC3E}">
        <p14:creationId xmlns:p14="http://schemas.microsoft.com/office/powerpoint/2010/main" val="2008594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F9E5F7-0786-4CD1-8C66-FA90B52901B3}" type="slidenum">
              <a:rPr lang="en-US" smtClean="0"/>
              <a:t>1</a:t>
            </a:fld>
            <a:endParaRPr lang="en-US"/>
          </a:p>
        </p:txBody>
      </p:sp>
    </p:spTree>
    <p:extLst>
      <p:ext uri="{BB962C8B-B14F-4D97-AF65-F5344CB8AC3E}">
        <p14:creationId xmlns:p14="http://schemas.microsoft.com/office/powerpoint/2010/main" val="150730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8E5918-C6DF-4223-9353-7616B5775B3C}"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77077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57209B-0340-4C72-82ED-C86B78121AD0}" type="slidenum">
              <a:rPr lang="en-CA" smtClean="0"/>
              <a:t>13</a:t>
            </a:fld>
            <a:endParaRPr lang="en-CA"/>
          </a:p>
        </p:txBody>
      </p:sp>
    </p:spTree>
    <p:extLst>
      <p:ext uri="{BB962C8B-B14F-4D97-AF65-F5344CB8AC3E}">
        <p14:creationId xmlns:p14="http://schemas.microsoft.com/office/powerpoint/2010/main" val="2111488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57209B-0340-4C72-82ED-C86B78121AD0}" type="slidenum">
              <a:rPr lang="en-CA" smtClean="0"/>
              <a:t>14</a:t>
            </a:fld>
            <a:endParaRPr lang="en-CA"/>
          </a:p>
        </p:txBody>
      </p:sp>
    </p:spTree>
    <p:extLst>
      <p:ext uri="{BB962C8B-B14F-4D97-AF65-F5344CB8AC3E}">
        <p14:creationId xmlns:p14="http://schemas.microsoft.com/office/powerpoint/2010/main" val="9193888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57209B-0340-4C72-82ED-C86B78121AD0}" type="slidenum">
              <a:rPr lang="en-CA" smtClean="0"/>
              <a:t>15</a:t>
            </a:fld>
            <a:endParaRPr lang="en-CA"/>
          </a:p>
        </p:txBody>
      </p:sp>
    </p:spTree>
    <p:extLst>
      <p:ext uri="{BB962C8B-B14F-4D97-AF65-F5344CB8AC3E}">
        <p14:creationId xmlns:p14="http://schemas.microsoft.com/office/powerpoint/2010/main" val="23624749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57209B-0340-4C72-82ED-C86B78121AD0}" type="slidenum">
              <a:rPr lang="en-CA" smtClean="0"/>
              <a:t>16</a:t>
            </a:fld>
            <a:endParaRPr lang="en-CA"/>
          </a:p>
        </p:txBody>
      </p:sp>
    </p:spTree>
    <p:extLst>
      <p:ext uri="{BB962C8B-B14F-4D97-AF65-F5344CB8AC3E}">
        <p14:creationId xmlns:p14="http://schemas.microsoft.com/office/powerpoint/2010/main" val="24037823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1F245D-0AE1-4C7F-BAAF-D1E50469CF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06606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a:spLocks noGrp="1" noRot="1" noChangeAspect="1"/>
          </p:cNvSpPr>
          <p:nvPr>
            <p:ph type="sldImg"/>
          </p:nvPr>
        </p:nvSpPr>
        <p:spPr>
          <a:xfrm>
            <a:off x="717550" y="1162050"/>
            <a:ext cx="5575300" cy="3136900"/>
          </a:xfrm>
          <a:prstGeom prst="rect">
            <a:avLst/>
          </a:prstGeom>
        </p:spPr>
        <p:txBody>
          <a:bodyPr/>
          <a:lstStyle/>
          <a:p>
            <a:endParaRPr/>
          </a:p>
        </p:txBody>
      </p:sp>
      <p:sp>
        <p:nvSpPr>
          <p:cNvPr id="124" name="Shape 124"/>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560618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74708" indent="-174708">
              <a:buFontTx/>
              <a:buChar char="-"/>
            </a:pPr>
            <a:endParaRPr lang="en-CA" dirty="0"/>
          </a:p>
        </p:txBody>
      </p:sp>
      <p:sp>
        <p:nvSpPr>
          <p:cNvPr id="4" name="Slide Number Placeholder 3"/>
          <p:cNvSpPr>
            <a:spLocks noGrp="1"/>
          </p:cNvSpPr>
          <p:nvPr>
            <p:ph type="sldNum" sz="quarter" idx="10"/>
          </p:nvPr>
        </p:nvSpPr>
        <p:spPr/>
        <p:txBody>
          <a:bodyPr/>
          <a:lstStyle/>
          <a:p>
            <a:fld id="{B071385B-D6F2-42F4-9560-DDAAB26E7B7A}" type="slidenum">
              <a:rPr lang="en-US" smtClean="0"/>
              <a:pPr/>
              <a:t>5</a:t>
            </a:fld>
            <a:endParaRPr lang="en-US"/>
          </a:p>
        </p:txBody>
      </p:sp>
    </p:spTree>
    <p:extLst>
      <p:ext uri="{BB962C8B-B14F-4D97-AF65-F5344CB8AC3E}">
        <p14:creationId xmlns:p14="http://schemas.microsoft.com/office/powerpoint/2010/main" val="1996350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857209B-0340-4C72-82ED-C86B78121AD0}" type="slidenum">
              <a:rPr lang="en-CA" smtClean="0"/>
              <a:t>6</a:t>
            </a:fld>
            <a:endParaRPr lang="en-CA"/>
          </a:p>
        </p:txBody>
      </p:sp>
    </p:spTree>
    <p:extLst>
      <p:ext uri="{BB962C8B-B14F-4D97-AF65-F5344CB8AC3E}">
        <p14:creationId xmlns:p14="http://schemas.microsoft.com/office/powerpoint/2010/main" val="3502762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857209B-0340-4C72-82ED-C86B78121AD0}" type="slidenum">
              <a:rPr lang="en-CA" smtClean="0"/>
              <a:t>8</a:t>
            </a:fld>
            <a:endParaRPr lang="en-CA"/>
          </a:p>
        </p:txBody>
      </p:sp>
    </p:spTree>
    <p:extLst>
      <p:ext uri="{BB962C8B-B14F-4D97-AF65-F5344CB8AC3E}">
        <p14:creationId xmlns:p14="http://schemas.microsoft.com/office/powerpoint/2010/main" val="4047059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9BECE7-F611-481F-A851-446EF7F8D960}"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7819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9BECE7-F611-481F-A851-446EF7F8D960}"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6396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9BECE7-F611-481F-A851-446EF7F8D960}"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3689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b">
            <a:normAutofit/>
          </a:bodyPr>
          <a:lstStyle>
            <a:lvl1pPr>
              <a:defRPr sz="48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dirty="0"/>
          </a:p>
        </p:txBody>
      </p:sp>
      <p:pic>
        <p:nvPicPr>
          <p:cNvPr id="8" name="Picture 7">
            <a:extLst>
              <a:ext uri="{FF2B5EF4-FFF2-40B4-BE49-F238E27FC236}">
                <a16:creationId xmlns:a16="http://schemas.microsoft.com/office/drawing/2014/main" id="{3390C64D-9995-4CD5-AD94-B104F638C54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D547F72E-5064-4C5E-AB7F-BE55D321DE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cxnSp>
        <p:nvCxnSpPr>
          <p:cNvPr id="3" name="Straight Connector 2">
            <a:extLst>
              <a:ext uri="{FF2B5EF4-FFF2-40B4-BE49-F238E27FC236}">
                <a16:creationId xmlns:a16="http://schemas.microsoft.com/office/drawing/2014/main" id="{214C0679-30D2-9282-F9FF-71A7D4E912DD}"/>
              </a:ext>
            </a:extLst>
          </p:cNvPr>
          <p:cNvCxnSpPr/>
          <p:nvPr userDrawn="1"/>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AD39D127-A968-0CDD-9735-F86511AF029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5" name="Picture 4">
            <a:extLst>
              <a:ext uri="{FF2B5EF4-FFF2-40B4-BE49-F238E27FC236}">
                <a16:creationId xmlns:a16="http://schemas.microsoft.com/office/drawing/2014/main" id="{A4FA2214-E061-12E8-FAC9-5DDF61443AF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1410160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Footer Placeholder 4">
            <a:extLst>
              <a:ext uri="{FF2B5EF4-FFF2-40B4-BE49-F238E27FC236}">
                <a16:creationId xmlns:a16="http://schemas.microsoft.com/office/drawing/2014/main" id="{53A0B1A1-466A-4562-8ACB-1D04390A0324}"/>
              </a:ext>
            </a:extLst>
          </p:cNvPr>
          <p:cNvSpPr>
            <a:spLocks noGrp="1"/>
          </p:cNvSpPr>
          <p:nvPr>
            <p:ph type="ftr" sz="quarter" idx="3"/>
          </p:nvPr>
        </p:nvSpPr>
        <p:spPr>
          <a:xfrm>
            <a:off x="838199" y="6356350"/>
            <a:ext cx="9067801"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3185646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b">
            <a:normAutofit/>
          </a:bodyPr>
          <a:lstStyle>
            <a:lvl1pPr>
              <a:defRPr sz="4800">
                <a:solidFill>
                  <a:schemeClr val="accent1"/>
                </a:solidFill>
              </a:defRPr>
            </a:lvl1pPr>
          </a:lstStyle>
          <a:p>
            <a:r>
              <a:rPr lang="en-US" dirty="0"/>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userDrawn="1"/>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dirty="0"/>
          </a:p>
        </p:txBody>
      </p:sp>
      <p:pic>
        <p:nvPicPr>
          <p:cNvPr id="8" name="Picture 7">
            <a:extLst>
              <a:ext uri="{FF2B5EF4-FFF2-40B4-BE49-F238E27FC236}">
                <a16:creationId xmlns:a16="http://schemas.microsoft.com/office/drawing/2014/main" id="{3390C64D-9995-4CD5-AD94-B104F638C54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D547F72E-5064-4C5E-AB7F-BE55D321DEE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30701345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ctr">
            <a:normAutofit/>
          </a:bodyPr>
          <a:lstStyle>
            <a:lvl1pPr algn="ctr">
              <a:defRPr sz="4000">
                <a:solidFill>
                  <a:schemeClr val="accent1"/>
                </a:solidFill>
              </a:defRPr>
            </a:lvl1pPr>
          </a:lstStyle>
          <a:p>
            <a:r>
              <a:rPr lang="en-US" dirty="0"/>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lgn="ctr">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userDrawn="1"/>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dirty="0"/>
          </a:p>
        </p:txBody>
      </p:sp>
      <p:pic>
        <p:nvPicPr>
          <p:cNvPr id="7" name="Picture 6">
            <a:extLst>
              <a:ext uri="{FF2B5EF4-FFF2-40B4-BE49-F238E27FC236}">
                <a16:creationId xmlns:a16="http://schemas.microsoft.com/office/drawing/2014/main" id="{1FF9F2CB-EA79-4C5E-9229-EA26FA6FBE2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35EC796F-F356-478A-891A-18D91809F85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2011025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ABB2845A-FE0D-4248-9631-7DC48D0A2919}"/>
              </a:ext>
            </a:extLst>
          </p:cNvPr>
          <p:cNvSpPr>
            <a:spLocks noGrp="1"/>
          </p:cNvSpPr>
          <p:nvPr>
            <p:ph idx="1"/>
          </p:nvPr>
        </p:nvSpPr>
        <p:spPr>
          <a:xfrm>
            <a:off x="838200" y="1285336"/>
            <a:ext cx="10515600" cy="489162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Placeholder 1">
            <a:extLst>
              <a:ext uri="{FF2B5EF4-FFF2-40B4-BE49-F238E27FC236}">
                <a16:creationId xmlns:a16="http://schemas.microsoft.com/office/drawing/2014/main" id="{78B0C919-FF28-42EE-A4DF-11CA0D523EAD}"/>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dirty="0"/>
              <a:t>Click to edit Master title style</a:t>
            </a:r>
          </a:p>
        </p:txBody>
      </p:sp>
      <p:sp>
        <p:nvSpPr>
          <p:cNvPr id="5" name="Footer Placeholder 4">
            <a:extLst>
              <a:ext uri="{FF2B5EF4-FFF2-40B4-BE49-F238E27FC236}">
                <a16:creationId xmlns:a16="http://schemas.microsoft.com/office/drawing/2014/main" id="{25AFDC72-9DA5-4DD9-88B4-F37DFF4DB492}"/>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16345217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838200" y="1285335"/>
            <a:ext cx="5181600" cy="489162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6172200" y="1285335"/>
            <a:ext cx="5181600" cy="489162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Placeholder 1">
            <a:extLst>
              <a:ext uri="{FF2B5EF4-FFF2-40B4-BE49-F238E27FC236}">
                <a16:creationId xmlns:a16="http://schemas.microsoft.com/office/drawing/2014/main" id="{A0B7BC85-F755-4A96-AA38-4AA14AE96193}"/>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dirty="0"/>
              <a:t>Click to edit Master title style</a:t>
            </a:r>
          </a:p>
        </p:txBody>
      </p:sp>
      <p:sp>
        <p:nvSpPr>
          <p:cNvPr id="5" name="Footer Placeholder 4">
            <a:extLst>
              <a:ext uri="{FF2B5EF4-FFF2-40B4-BE49-F238E27FC236}">
                <a16:creationId xmlns:a16="http://schemas.microsoft.com/office/drawing/2014/main" id="{D9C0F7D2-D936-4BA8-B82F-8A02FEEA9309}"/>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35703485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839788" y="1285337"/>
            <a:ext cx="5157787"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839788" y="1871932"/>
            <a:ext cx="5157787" cy="431773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6172200" y="1285336"/>
            <a:ext cx="5183188"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6172200" y="1871932"/>
            <a:ext cx="5183188" cy="431773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dirty="0"/>
              <a:t>Click to edit Master title style</a:t>
            </a:r>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7475190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dirty="0"/>
              <a:t>Click to edit Master title style</a:t>
            </a:r>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dirty="0"/>
          </a:p>
        </p:txBody>
      </p:sp>
      <p:sp>
        <p:nvSpPr>
          <p:cNvPr id="10" name="Text Placeholder 2">
            <a:extLst>
              <a:ext uri="{FF2B5EF4-FFF2-40B4-BE49-F238E27FC236}">
                <a16:creationId xmlns:a16="http://schemas.microsoft.com/office/drawing/2014/main" id="{692CD1B3-C283-4C18-A693-4DACAD9CCFEB}"/>
              </a:ext>
            </a:extLst>
          </p:cNvPr>
          <p:cNvSpPr>
            <a:spLocks noGrp="1"/>
          </p:cNvSpPr>
          <p:nvPr>
            <p:ph idx="1"/>
          </p:nvPr>
        </p:nvSpPr>
        <p:spPr>
          <a:xfrm>
            <a:off x="838200" y="1285336"/>
            <a:ext cx="5257800" cy="489162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2">
            <a:extLst>
              <a:ext uri="{FF2B5EF4-FFF2-40B4-BE49-F238E27FC236}">
                <a16:creationId xmlns:a16="http://schemas.microsoft.com/office/drawing/2014/main" id="{2D4DDA58-530A-42D0-A3D9-A3B40B587272}"/>
              </a:ext>
            </a:extLst>
          </p:cNvPr>
          <p:cNvSpPr>
            <a:spLocks noGrp="1"/>
          </p:cNvSpPr>
          <p:nvPr>
            <p:ph type="pic" idx="11"/>
          </p:nvPr>
        </p:nvSpPr>
        <p:spPr>
          <a:xfrm>
            <a:off x="6273434" y="1279682"/>
            <a:ext cx="5080366"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28186733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xt pag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endParaRPr lang="en-US"/>
          </a:p>
        </p:txBody>
      </p:sp>
      <p:sp>
        <p:nvSpPr>
          <p:cNvPr id="7" name="Title 1"/>
          <p:cNvSpPr>
            <a:spLocks noGrp="1"/>
          </p:cNvSpPr>
          <p:nvPr>
            <p:ph type="title"/>
          </p:nvPr>
        </p:nvSpPr>
        <p:spPr>
          <a:xfrm>
            <a:off x="609600" y="490453"/>
            <a:ext cx="10972800" cy="713539"/>
          </a:xfrm>
          <a:prstGeom prst="rect">
            <a:avLst/>
          </a:prstGeom>
        </p:spPr>
        <p:txBody>
          <a:bodyPr/>
          <a:lstStyle>
            <a:lvl1pPr algn="ctr">
              <a:defRPr>
                <a:solidFill>
                  <a:schemeClr val="tx1"/>
                </a:solidFill>
              </a:defRPr>
            </a:lvl1pPr>
          </a:lstStyle>
          <a:p>
            <a:r>
              <a:rPr lang="en-US" dirty="0"/>
              <a:t>Click to edit Master title style</a:t>
            </a:r>
          </a:p>
        </p:txBody>
      </p:sp>
      <p:sp>
        <p:nvSpPr>
          <p:cNvPr id="8" name="Content Placeholder 2"/>
          <p:cNvSpPr>
            <a:spLocks noGrp="1"/>
          </p:cNvSpPr>
          <p:nvPr>
            <p:ph idx="1"/>
          </p:nvPr>
        </p:nvSpPr>
        <p:spPr>
          <a:xfrm>
            <a:off x="609600" y="1368922"/>
            <a:ext cx="10972800" cy="4947903"/>
          </a:xfrm>
          <a:prstGeom prst="rect">
            <a:avLst/>
          </a:prstGeom>
        </p:spPr>
        <p:txBody>
          <a:bodyPr/>
          <a:lstStyle>
            <a:lvl1pPr>
              <a:defRPr sz="2667">
                <a:solidFill>
                  <a:schemeClr val="tx1"/>
                </a:solidFill>
              </a:defRPr>
            </a:lvl1pPr>
            <a:lvl2pPr>
              <a:defRPr sz="2400">
                <a:solidFill>
                  <a:schemeClr val="tx1"/>
                </a:solidFill>
              </a:defRPr>
            </a:lvl2pPr>
            <a:lvl3pPr>
              <a:defRPr sz="2133">
                <a:solidFill>
                  <a:schemeClr val="tx1"/>
                </a:solidFill>
              </a:defRPr>
            </a:lvl3pPr>
            <a:lvl4pPr>
              <a:defRPr sz="1867">
                <a:solidFill>
                  <a:schemeClr val="tx1"/>
                </a:solidFill>
              </a:defRPr>
            </a:lvl4pPr>
            <a:lvl5pPr>
              <a:defRPr sz="1867">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46400248"/>
      </p:ext>
    </p:extLst>
  </p:cSld>
  <p:clrMapOvr>
    <a:masterClrMapping/>
  </p:clrMapOvr>
  <mc:AlternateContent xmlns:mc="http://schemas.openxmlformats.org/markup-compatibility/2006" xmlns:p14="http://schemas.microsoft.com/office/powerpoint/2010/main">
    <mc:Choice Requires="p14">
      <p:transition spd="slow" p14:dur="5000" advClick="0" advTm="15000"/>
    </mc:Choice>
    <mc:Fallback xmlns="">
      <p:transition spd="slow" advClick="0" advTm="15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3/29/2024</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5894561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3/29/2024</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242057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ctr">
            <a:normAutofit/>
          </a:bodyPr>
          <a:lstStyle>
            <a:lvl1pPr algn="ctr">
              <a:defRPr sz="40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lgn="ctr">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dirty="0"/>
          </a:p>
        </p:txBody>
      </p:sp>
      <p:pic>
        <p:nvPicPr>
          <p:cNvPr id="7" name="Picture 6">
            <a:extLst>
              <a:ext uri="{FF2B5EF4-FFF2-40B4-BE49-F238E27FC236}">
                <a16:creationId xmlns:a16="http://schemas.microsoft.com/office/drawing/2014/main" id="{1FF9F2CB-EA79-4C5E-9229-EA26FA6FBE2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35EC796F-F356-478A-891A-18D91809F8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cxnSp>
        <p:nvCxnSpPr>
          <p:cNvPr id="3" name="Straight Connector 2">
            <a:extLst>
              <a:ext uri="{FF2B5EF4-FFF2-40B4-BE49-F238E27FC236}">
                <a16:creationId xmlns:a16="http://schemas.microsoft.com/office/drawing/2014/main" id="{6A31A216-24B2-8A10-25E2-A953D670501F}"/>
              </a:ext>
            </a:extLst>
          </p:cNvPr>
          <p:cNvCxnSpPr/>
          <p:nvPr userDrawn="1"/>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86DFA9A-EE95-446E-B56B-E824F73938F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5" name="Picture 4">
            <a:extLst>
              <a:ext uri="{FF2B5EF4-FFF2-40B4-BE49-F238E27FC236}">
                <a16:creationId xmlns:a16="http://schemas.microsoft.com/office/drawing/2014/main" id="{D045C050-60EC-DDD4-B103-064F5F39C3E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10448107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3/29/2024</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0904403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3/29/2024</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1639985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3/29/2024</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6971982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3/29/2024</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080888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3/29/2024</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4691867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3/29/2024</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7751306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3/29/2024</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1385586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3/29/2024</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8402424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3/29/2024</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431952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ABB2845A-FE0D-4248-9631-7DC48D0A2919}"/>
              </a:ext>
            </a:extLst>
          </p:cNvPr>
          <p:cNvSpPr>
            <a:spLocks noGrp="1"/>
          </p:cNvSpPr>
          <p:nvPr>
            <p:ph idx="1"/>
          </p:nvPr>
        </p:nvSpPr>
        <p:spPr>
          <a:xfrm>
            <a:off x="838200" y="1285336"/>
            <a:ext cx="105156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
            <a:extLst>
              <a:ext uri="{FF2B5EF4-FFF2-40B4-BE49-F238E27FC236}">
                <a16:creationId xmlns:a16="http://schemas.microsoft.com/office/drawing/2014/main" id="{78B0C919-FF28-42EE-A4DF-11CA0D523EAD}"/>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25AFDC72-9DA5-4DD9-88B4-F37DFF4DB492}"/>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3194698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838200" y="1285335"/>
            <a:ext cx="5181600" cy="489162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6172200" y="1285335"/>
            <a:ext cx="5181600" cy="489162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Placeholder 1">
            <a:extLst>
              <a:ext uri="{FF2B5EF4-FFF2-40B4-BE49-F238E27FC236}">
                <a16:creationId xmlns:a16="http://schemas.microsoft.com/office/drawing/2014/main" id="{A0B7BC85-F755-4A96-AA38-4AA14AE96193}"/>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D9C0F7D2-D936-4BA8-B82F-8A02FEEA9309}"/>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4217296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839788" y="1285337"/>
            <a:ext cx="5157787"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839788" y="1871932"/>
            <a:ext cx="5157787" cy="43177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6172200" y="1285336"/>
            <a:ext cx="5183188"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6172200" y="1871932"/>
            <a:ext cx="5183188" cy="43177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69037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dirty="0"/>
          </a:p>
        </p:txBody>
      </p:sp>
      <p:sp>
        <p:nvSpPr>
          <p:cNvPr id="10" name="Text Placeholder 2">
            <a:extLst>
              <a:ext uri="{FF2B5EF4-FFF2-40B4-BE49-F238E27FC236}">
                <a16:creationId xmlns:a16="http://schemas.microsoft.com/office/drawing/2014/main" id="{692CD1B3-C283-4C18-A693-4DACAD9CCFEB}"/>
              </a:ext>
            </a:extLst>
          </p:cNvPr>
          <p:cNvSpPr>
            <a:spLocks noGrp="1"/>
          </p:cNvSpPr>
          <p:nvPr>
            <p:ph idx="1"/>
          </p:nvPr>
        </p:nvSpPr>
        <p:spPr>
          <a:xfrm>
            <a:off x="838200" y="1285336"/>
            <a:ext cx="52578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2">
            <a:extLst>
              <a:ext uri="{FF2B5EF4-FFF2-40B4-BE49-F238E27FC236}">
                <a16:creationId xmlns:a16="http://schemas.microsoft.com/office/drawing/2014/main" id="{2D4DDA58-530A-42D0-A3D9-A3B40B587272}"/>
              </a:ext>
            </a:extLst>
          </p:cNvPr>
          <p:cNvSpPr>
            <a:spLocks noGrp="1"/>
          </p:cNvSpPr>
          <p:nvPr>
            <p:ph type="pic" idx="11"/>
          </p:nvPr>
        </p:nvSpPr>
        <p:spPr>
          <a:xfrm>
            <a:off x="6273434" y="1279682"/>
            <a:ext cx="5080366"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4185827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nchor="b"/>
          <a:lstStyle/>
          <a:p>
            <a:r>
              <a:rPr lang="en-US"/>
              <a:t>Click to edit Master title style</a:t>
            </a:r>
          </a:p>
        </p:txBody>
      </p:sp>
      <p:sp>
        <p:nvSpPr>
          <p:cNvPr id="4" name="Footer Placeholder 4">
            <a:extLst>
              <a:ext uri="{FF2B5EF4-FFF2-40B4-BE49-F238E27FC236}">
                <a16:creationId xmlns:a16="http://schemas.microsoft.com/office/drawing/2014/main" id="{431146AF-8FF0-4747-B739-33F15879AD10}"/>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1093853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F3AEDD-038B-47AD-8D4C-6656F698AC5C}"/>
              </a:ext>
            </a:extLst>
          </p:cNvPr>
          <p:cNvSpPr/>
          <p:nvPr/>
        </p:nvSpPr>
        <p:spPr>
          <a:xfrm>
            <a:off x="9941169" y="6116638"/>
            <a:ext cx="2250832" cy="741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4">
            <a:extLst>
              <a:ext uri="{FF2B5EF4-FFF2-40B4-BE49-F238E27FC236}">
                <a16:creationId xmlns:a16="http://schemas.microsoft.com/office/drawing/2014/main" id="{0EEDB8C5-C704-4A0E-BB80-8B93D9EC2FD5}"/>
              </a:ext>
            </a:extLst>
          </p:cNvPr>
          <p:cNvSpPr>
            <a:spLocks noGrp="1"/>
          </p:cNvSpPr>
          <p:nvPr>
            <p:ph type="ftr" sz="quarter" idx="3"/>
          </p:nvPr>
        </p:nvSpPr>
        <p:spPr>
          <a:xfrm>
            <a:off x="838200" y="6356350"/>
            <a:ext cx="1051052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dirty="0"/>
          </a:p>
        </p:txBody>
      </p:sp>
      <p:sp>
        <p:nvSpPr>
          <p:cNvPr id="2" name="Rectangle 1">
            <a:extLst>
              <a:ext uri="{FF2B5EF4-FFF2-40B4-BE49-F238E27FC236}">
                <a16:creationId xmlns:a16="http://schemas.microsoft.com/office/drawing/2014/main" id="{BD74F4CE-395A-4073-FF24-4366DF594CB2}"/>
              </a:ext>
            </a:extLst>
          </p:cNvPr>
          <p:cNvSpPr/>
          <p:nvPr userDrawn="1"/>
        </p:nvSpPr>
        <p:spPr>
          <a:xfrm>
            <a:off x="9941169" y="6116638"/>
            <a:ext cx="2250832" cy="741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9307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B18091B2-691E-4F50-A189-2D612314C110}"/>
              </a:ext>
            </a:extLst>
          </p:cNvPr>
          <p:cNvSpPr>
            <a:spLocks noGrp="1"/>
          </p:cNvSpPr>
          <p:nvPr>
            <p:ph type="ftr" sz="quarter" idx="3"/>
          </p:nvPr>
        </p:nvSpPr>
        <p:spPr>
          <a:xfrm>
            <a:off x="838199" y="6356350"/>
            <a:ext cx="9037321"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536128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838200" y="1285336"/>
            <a:ext cx="105156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dirty="0"/>
          </a:p>
        </p:txBody>
      </p:sp>
      <p:pic>
        <p:nvPicPr>
          <p:cNvPr id="10" name="Left Border">
            <a:extLst>
              <a:ext uri="{FF2B5EF4-FFF2-40B4-BE49-F238E27FC236}">
                <a16:creationId xmlns:a16="http://schemas.microsoft.com/office/drawing/2014/main" id="{77253CFD-18C2-49F0-A0AE-99A68668CF03}"/>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0" y="0"/>
            <a:ext cx="411480" cy="6858000"/>
          </a:xfrm>
          <a:prstGeom prst="rect">
            <a:avLst/>
          </a:prstGeom>
        </p:spPr>
      </p:pic>
      <p:pic>
        <p:nvPicPr>
          <p:cNvPr id="4" name="Left Border">
            <a:extLst>
              <a:ext uri="{FF2B5EF4-FFF2-40B4-BE49-F238E27FC236}">
                <a16:creationId xmlns:a16="http://schemas.microsoft.com/office/drawing/2014/main" id="{4B5F180D-EC3E-D0D7-577C-1F7E1A7766F1}"/>
              </a:ext>
            </a:extLst>
          </p:cNvPr>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0" y="0"/>
            <a:ext cx="411480" cy="6858000"/>
          </a:xfrm>
          <a:prstGeom prst="rect">
            <a:avLst/>
          </a:prstGeom>
        </p:spPr>
      </p:pic>
    </p:spTree>
    <p:extLst>
      <p:ext uri="{BB962C8B-B14F-4D97-AF65-F5344CB8AC3E}">
        <p14:creationId xmlns:p14="http://schemas.microsoft.com/office/powerpoint/2010/main" val="213170620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49" r:id="rId11"/>
    <p:sldLayoutId id="2147483665" r:id="rId12"/>
    <p:sldLayoutId id="2147483650" r:id="rId13"/>
    <p:sldLayoutId id="2147483652" r:id="rId14"/>
    <p:sldLayoutId id="2147483653" r:id="rId15"/>
    <p:sldLayoutId id="2147483663" r:id="rId16"/>
    <p:sldLayoutId id="2147483677" r:id="rId17"/>
  </p:sldLayoutIdLst>
  <p:hf sldNum="0" hdr="0" ftr="0" dt="0"/>
  <p:txStyles>
    <p:titleStyle>
      <a:lvl1pPr algn="l" defTabSz="914400" rtl="0" eaLnBrk="1" latinLnBrk="0" hangingPunct="1">
        <a:lnSpc>
          <a:spcPct val="90000"/>
        </a:lnSpc>
        <a:spcBef>
          <a:spcPct val="0"/>
        </a:spcBef>
        <a:buNone/>
        <a:defRPr sz="3600" b="1" i="0" kern="1200">
          <a:solidFill>
            <a:schemeClr val="accent1"/>
          </a:solidFill>
          <a:latin typeface="+mj-lt"/>
          <a:ea typeface="+mj-ea"/>
          <a:cs typeface="Calibri" panose="020F0502020204030204" pitchFamily="34" charset="0"/>
        </a:defRPr>
      </a:lvl1pPr>
    </p:titleStyle>
    <p:bodyStyle>
      <a:lvl1pPr marL="228600" indent="-228600" algn="l" defTabSz="914400" rtl="0" eaLnBrk="1" latinLnBrk="0" hangingPunct="1">
        <a:lnSpc>
          <a:spcPct val="100000"/>
        </a:lnSpc>
        <a:spcBef>
          <a:spcPts val="1000"/>
        </a:spcBef>
        <a:buClr>
          <a:schemeClr val="tx1"/>
        </a:buClr>
        <a:buFont typeface="Arial" panose="020B0604020202020204" pitchFamily="34" charset="0"/>
        <a:buChar char="•"/>
        <a:defRPr sz="2800" kern="1200">
          <a:solidFill>
            <a:schemeClr val="bg2">
              <a:lumMod val="2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400" kern="1200">
          <a:solidFill>
            <a:schemeClr val="bg2">
              <a:lumMod val="2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chemeClr val="bg2">
              <a:lumMod val="2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3/29/2024</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122026956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14.png"/><Relationship Id="rId7" Type="http://schemas.openxmlformats.org/officeDocument/2006/relationships/diagramQuickStyle" Target="../diagrams/quickStyle5.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Layout" Target="../diagrams/layout5.xml"/><Relationship Id="rId11" Type="http://schemas.openxmlformats.org/officeDocument/2006/relationships/image" Target="../media/image17.jpeg"/><Relationship Id="rId5" Type="http://schemas.openxmlformats.org/officeDocument/2006/relationships/diagramData" Target="../diagrams/data5.xml"/><Relationship Id="rId10" Type="http://schemas.openxmlformats.org/officeDocument/2006/relationships/image" Target="../media/image16.png"/><Relationship Id="rId4" Type="http://schemas.openxmlformats.org/officeDocument/2006/relationships/image" Target="../media/image15.jpeg"/><Relationship Id="rId9" Type="http://schemas.microsoft.com/office/2007/relationships/diagramDrawing" Target="../diagrams/drawing5.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14.png"/><Relationship Id="rId7" Type="http://schemas.openxmlformats.org/officeDocument/2006/relationships/diagramQuickStyle" Target="../diagrams/quickStyle6.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Layout" Target="../diagrams/layout6.xml"/><Relationship Id="rId11" Type="http://schemas.openxmlformats.org/officeDocument/2006/relationships/image" Target="../media/image19.jpeg"/><Relationship Id="rId5" Type="http://schemas.openxmlformats.org/officeDocument/2006/relationships/diagramData" Target="../diagrams/data6.xml"/><Relationship Id="rId10" Type="http://schemas.openxmlformats.org/officeDocument/2006/relationships/image" Target="../media/image18.png"/><Relationship Id="rId4" Type="http://schemas.openxmlformats.org/officeDocument/2006/relationships/image" Target="../media/image15.jpeg"/><Relationship Id="rId9" Type="http://schemas.microsoft.com/office/2007/relationships/diagramDrawing" Target="../diagrams/drawing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22.png"/><Relationship Id="rId7" Type="http://schemas.openxmlformats.org/officeDocument/2006/relationships/hyperlink" Target="http://www.mededonthego.com/" TargetMode="External"/><Relationship Id="rId2" Type="http://schemas.openxmlformats.org/officeDocument/2006/relationships/notesSlide" Target="../notesSlides/notesSlide16.xml"/><Relationship Id="rId1" Type="http://schemas.openxmlformats.org/officeDocument/2006/relationships/slideLayout" Target="../slideLayouts/slideLayout24.xml"/><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27.svg"/><Relationship Id="rId4" Type="http://schemas.openxmlformats.org/officeDocument/2006/relationships/image" Target="../media/image23.svg"/><Relationship Id="rId9" Type="http://schemas.openxmlformats.org/officeDocument/2006/relationships/image" Target="../media/image26.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mededonthego.com/Video/program/1144" TargetMode="External"/><Relationship Id="rId7" Type="http://schemas.openxmlformats.org/officeDocument/2006/relationships/image" Target="../media/image5.sv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hyperlink" Target="mailto:support@MedEdOTG.com" TargetMode="External"/><Relationship Id="rId10" Type="http://schemas.openxmlformats.org/officeDocument/2006/relationships/image" Target="../media/image8.png"/><Relationship Id="rId4" Type="http://schemas.openxmlformats.org/officeDocument/2006/relationships/hyperlink" Target="http://www.mededonthego.com/" TargetMode="External"/><Relationship Id="rId9" Type="http://schemas.openxmlformats.org/officeDocument/2006/relationships/image" Target="../media/image7.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14.png"/><Relationship Id="rId7" Type="http://schemas.openxmlformats.org/officeDocument/2006/relationships/diagramQuickStyle" Target="../diagrams/quickStyle4.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Layout" Target="../diagrams/layout4.xml"/><Relationship Id="rId11" Type="http://schemas.openxmlformats.org/officeDocument/2006/relationships/image" Target="../media/image17.jpeg"/><Relationship Id="rId5" Type="http://schemas.openxmlformats.org/officeDocument/2006/relationships/diagramData" Target="../diagrams/data4.xml"/><Relationship Id="rId10" Type="http://schemas.openxmlformats.org/officeDocument/2006/relationships/image" Target="../media/image16.png"/><Relationship Id="rId4" Type="http://schemas.openxmlformats.org/officeDocument/2006/relationships/image" Target="../media/image15.jpeg"/><Relationship Id="rId9" Type="http://schemas.microsoft.com/office/2007/relationships/diagramDrawing" Target="../diagrams/drawin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2719FA-685F-680B-E353-796BC958D43B}"/>
              </a:ext>
            </a:extLst>
          </p:cNvPr>
          <p:cNvSpPr>
            <a:spLocks noGrp="1"/>
          </p:cNvSpPr>
          <p:nvPr>
            <p:ph type="title"/>
          </p:nvPr>
        </p:nvSpPr>
        <p:spPr>
          <a:xfrm>
            <a:off x="831850" y="1101482"/>
            <a:ext cx="10515600" cy="2825748"/>
          </a:xfrm>
        </p:spPr>
        <p:txBody>
          <a:bodyPr>
            <a:normAutofit/>
          </a:bodyPr>
          <a:lstStyle/>
          <a:p>
            <a:r>
              <a:rPr lang="en-US" dirty="0"/>
              <a:t>How Do We Effectively Integrate the Latest VTE Treatment and Secondary Prevention Guidelines Into Clinical Practice?</a:t>
            </a:r>
          </a:p>
        </p:txBody>
      </p:sp>
      <p:sp>
        <p:nvSpPr>
          <p:cNvPr id="5" name="Subtitle 4">
            <a:extLst>
              <a:ext uri="{FF2B5EF4-FFF2-40B4-BE49-F238E27FC236}">
                <a16:creationId xmlns:a16="http://schemas.microsoft.com/office/drawing/2014/main" id="{0BBE89DE-2B51-ABBA-DB01-34F61E90B45E}"/>
              </a:ext>
            </a:extLst>
          </p:cNvPr>
          <p:cNvSpPr>
            <a:spLocks noGrp="1"/>
          </p:cNvSpPr>
          <p:nvPr>
            <p:ph type="body" idx="1"/>
          </p:nvPr>
        </p:nvSpPr>
        <p:spPr>
          <a:xfrm>
            <a:off x="831850" y="4208338"/>
            <a:ext cx="10515600" cy="1766887"/>
          </a:xfrm>
        </p:spPr>
        <p:txBody>
          <a:bodyPr>
            <a:noAutofit/>
          </a:bodyPr>
          <a:lstStyle/>
          <a:p>
            <a:r>
              <a:rPr lang="en-US" dirty="0"/>
              <a:t>Deborah Siegal, MD, MSc, FRCPC</a:t>
            </a:r>
          </a:p>
          <a:p>
            <a:r>
              <a:rPr lang="en-US" dirty="0"/>
              <a:t>Tier 2 Canada Research Chair in Anticoagulant Management of Cardiovascular Disease</a:t>
            </a:r>
          </a:p>
          <a:p>
            <a:r>
              <a:rPr lang="en-US" dirty="0"/>
              <a:t>Associate Professor, University of Ottawa</a:t>
            </a:r>
          </a:p>
          <a:p>
            <a:r>
              <a:rPr lang="en-US" dirty="0"/>
              <a:t>Scientist, Ottawa Hospital Research Institute</a:t>
            </a:r>
          </a:p>
          <a:p>
            <a:r>
              <a:rPr lang="en-US" dirty="0"/>
              <a:t>Ottawa, Canada</a:t>
            </a:r>
          </a:p>
          <a:p>
            <a:endParaRPr lang="en-US" dirty="0"/>
          </a:p>
        </p:txBody>
      </p:sp>
    </p:spTree>
    <p:extLst>
      <p:ext uri="{BB962C8B-B14F-4D97-AF65-F5344CB8AC3E}">
        <p14:creationId xmlns:p14="http://schemas.microsoft.com/office/powerpoint/2010/main" val="13953028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45437-65CD-41B7-B991-A15FEB2B1344}"/>
              </a:ext>
            </a:extLst>
          </p:cNvPr>
          <p:cNvSpPr>
            <a:spLocks noGrp="1"/>
          </p:cNvSpPr>
          <p:nvPr>
            <p:ph type="title"/>
          </p:nvPr>
        </p:nvSpPr>
        <p:spPr>
          <a:xfrm>
            <a:off x="838200" y="-1"/>
            <a:ext cx="10515600" cy="1105949"/>
          </a:xfrm>
        </p:spPr>
        <p:txBody>
          <a:bodyPr>
            <a:normAutofit/>
          </a:bodyPr>
          <a:lstStyle/>
          <a:p>
            <a:r>
              <a:rPr lang="en-CA" dirty="0"/>
              <a:t>Type of Thrombolysis for High-Risk PE</a:t>
            </a:r>
          </a:p>
        </p:txBody>
      </p:sp>
      <p:sp>
        <p:nvSpPr>
          <p:cNvPr id="13" name="Footer Placeholder 12">
            <a:extLst>
              <a:ext uri="{FF2B5EF4-FFF2-40B4-BE49-F238E27FC236}">
                <a16:creationId xmlns:a16="http://schemas.microsoft.com/office/drawing/2014/main" id="{D343C8F8-76A8-7D5F-9059-EDF9D01D5F03}"/>
              </a:ext>
            </a:extLst>
          </p:cNvPr>
          <p:cNvSpPr>
            <a:spLocks noGrp="1"/>
          </p:cNvSpPr>
          <p:nvPr>
            <p:ph type="ftr" sz="quarter" idx="3"/>
          </p:nvPr>
        </p:nvSpPr>
        <p:spPr>
          <a:xfrm>
            <a:off x="838200" y="6356350"/>
            <a:ext cx="10515600" cy="365125"/>
          </a:xfrm>
        </p:spPr>
        <p:txBody>
          <a:bodyPr/>
          <a:lstStyle/>
          <a:p>
            <a:r>
              <a:rPr lang="en-US" dirty="0"/>
              <a:t>Stevens SM, et al. Chest. 2021;160(6):2247-2259; Ortel TL, et al. Blood Adv. 2020;4(19):4693-4738.</a:t>
            </a:r>
          </a:p>
        </p:txBody>
      </p:sp>
      <p:sp>
        <p:nvSpPr>
          <p:cNvPr id="5" name="Rectangle 4">
            <a:extLst>
              <a:ext uri="{FF2B5EF4-FFF2-40B4-BE49-F238E27FC236}">
                <a16:creationId xmlns:a16="http://schemas.microsoft.com/office/drawing/2014/main" id="{1D7BC8C3-0E9B-477F-9FF2-2A7F4A5C46B7}"/>
              </a:ext>
            </a:extLst>
          </p:cNvPr>
          <p:cNvSpPr/>
          <p:nvPr/>
        </p:nvSpPr>
        <p:spPr>
          <a:xfrm>
            <a:off x="6345595" y="2298917"/>
            <a:ext cx="914400" cy="932547"/>
          </a:xfrm>
          <a:prstGeom prst="rect">
            <a:avLst/>
          </a:prstGeom>
          <a:blipFill>
            <a:blip r:embed="rId3" cstate="screen">
              <a:extLst>
                <a:ext uri="{28A0092B-C50C-407E-A947-70E740481C1C}">
                  <a14:useLocalDpi xmlns:a14="http://schemas.microsoft.com/office/drawing/2010/main"/>
                </a:ext>
              </a:extLst>
            </a:blip>
            <a:srcRect/>
            <a:stretch>
              <a:fillRect l="-9519" t="-6370" r="-11497" b="-10716"/>
            </a:stretch>
          </a:blipFill>
          <a:ln>
            <a:noFill/>
          </a:ln>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2020104020203"/>
              <a:ea typeface="+mn-ea"/>
              <a:cs typeface="+mn-cs"/>
            </a:endParaRPr>
          </a:p>
        </p:txBody>
      </p:sp>
      <p:sp>
        <p:nvSpPr>
          <p:cNvPr id="6" name="Rectangle 5">
            <a:extLst>
              <a:ext uri="{FF2B5EF4-FFF2-40B4-BE49-F238E27FC236}">
                <a16:creationId xmlns:a16="http://schemas.microsoft.com/office/drawing/2014/main" id="{10466FC1-9C12-4D59-B3F2-4EF99370B678}"/>
              </a:ext>
            </a:extLst>
          </p:cNvPr>
          <p:cNvSpPr/>
          <p:nvPr/>
        </p:nvSpPr>
        <p:spPr>
          <a:xfrm>
            <a:off x="838200" y="2357740"/>
            <a:ext cx="712923" cy="932547"/>
          </a:xfrm>
          <a:prstGeom prst="rect">
            <a:avLst/>
          </a:prstGeom>
          <a:blipFill>
            <a:blip r:embed="rId4" cstate="screen">
              <a:extLst>
                <a:ext uri="{28A0092B-C50C-407E-A947-70E740481C1C}">
                  <a14:useLocalDpi xmlns:a14="http://schemas.microsoft.com/office/drawing/2010/main"/>
                </a:ext>
              </a:extLst>
            </a:blip>
            <a:srcRect/>
            <a:stretch>
              <a:fillRect/>
            </a:stretch>
          </a:blipFill>
          <a:ln>
            <a:noFill/>
          </a:ln>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2020104020203"/>
              <a:ea typeface="+mn-ea"/>
              <a:cs typeface="+mn-cs"/>
            </a:endParaRPr>
          </a:p>
        </p:txBody>
      </p:sp>
      <p:graphicFrame>
        <p:nvGraphicFramePr>
          <p:cNvPr id="3" name="Diagram 2">
            <a:extLst>
              <a:ext uri="{FF2B5EF4-FFF2-40B4-BE49-F238E27FC236}">
                <a16:creationId xmlns:a16="http://schemas.microsoft.com/office/drawing/2014/main" id="{1D058AAF-1692-8333-EA8D-0F488B4D29CB}"/>
              </a:ext>
            </a:extLst>
          </p:cNvPr>
          <p:cNvGraphicFramePr/>
          <p:nvPr>
            <p:extLst>
              <p:ext uri="{D42A27DB-BD31-4B8C-83A1-F6EECF244321}">
                <p14:modId xmlns:p14="http://schemas.microsoft.com/office/powerpoint/2010/main" val="2696532350"/>
              </p:ext>
            </p:extLst>
          </p:nvPr>
        </p:nvGraphicFramePr>
        <p:xfrm>
          <a:off x="619927" y="1495082"/>
          <a:ext cx="10952146" cy="478379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4" name="Picture 13" descr="A logo with red circle and text&#10;&#10;Description automatically generated">
            <a:extLst>
              <a:ext uri="{FF2B5EF4-FFF2-40B4-BE49-F238E27FC236}">
                <a16:creationId xmlns:a16="http://schemas.microsoft.com/office/drawing/2014/main" id="{269178C5-57DA-D810-B5C2-C6842DFC762C}"/>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493791" y="1780570"/>
            <a:ext cx="927084" cy="932547"/>
          </a:xfrm>
          <a:prstGeom prst="rect">
            <a:avLst/>
          </a:prstGeom>
        </p:spPr>
      </p:pic>
      <p:pic>
        <p:nvPicPr>
          <p:cNvPr id="17" name="Picture 16" descr="A logo of a company&#10;&#10;Description automatically generated">
            <a:extLst>
              <a:ext uri="{FF2B5EF4-FFF2-40B4-BE49-F238E27FC236}">
                <a16:creationId xmlns:a16="http://schemas.microsoft.com/office/drawing/2014/main" id="{91669573-E845-1E72-6180-81368037350E}"/>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38200" y="1780570"/>
            <a:ext cx="641846" cy="932547"/>
          </a:xfrm>
          <a:prstGeom prst="rect">
            <a:avLst/>
          </a:prstGeom>
        </p:spPr>
      </p:pic>
    </p:spTree>
    <p:extLst>
      <p:ext uri="{BB962C8B-B14F-4D97-AF65-F5344CB8AC3E}">
        <p14:creationId xmlns:p14="http://schemas.microsoft.com/office/powerpoint/2010/main" val="1760724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45437-65CD-41B7-B991-A15FEB2B1344}"/>
              </a:ext>
            </a:extLst>
          </p:cNvPr>
          <p:cNvSpPr>
            <a:spLocks noGrp="1"/>
          </p:cNvSpPr>
          <p:nvPr>
            <p:ph type="title"/>
          </p:nvPr>
        </p:nvSpPr>
        <p:spPr/>
        <p:txBody>
          <a:bodyPr>
            <a:normAutofit/>
          </a:bodyPr>
          <a:lstStyle/>
          <a:p>
            <a:r>
              <a:rPr lang="en-CA"/>
              <a:t>Recommendations for Intermediate-Risk PE</a:t>
            </a:r>
          </a:p>
        </p:txBody>
      </p:sp>
      <p:sp>
        <p:nvSpPr>
          <p:cNvPr id="5" name="Rectangle 4">
            <a:extLst>
              <a:ext uri="{FF2B5EF4-FFF2-40B4-BE49-F238E27FC236}">
                <a16:creationId xmlns:a16="http://schemas.microsoft.com/office/drawing/2014/main" id="{1D7BC8C3-0E9B-477F-9FF2-2A7F4A5C46B7}"/>
              </a:ext>
            </a:extLst>
          </p:cNvPr>
          <p:cNvSpPr/>
          <p:nvPr/>
        </p:nvSpPr>
        <p:spPr>
          <a:xfrm>
            <a:off x="6345595" y="2298917"/>
            <a:ext cx="914400" cy="932547"/>
          </a:xfrm>
          <a:prstGeom prst="rect">
            <a:avLst/>
          </a:prstGeom>
          <a:blipFill>
            <a:blip r:embed="rId3" cstate="screen">
              <a:extLst>
                <a:ext uri="{28A0092B-C50C-407E-A947-70E740481C1C}">
                  <a14:useLocalDpi xmlns:a14="http://schemas.microsoft.com/office/drawing/2010/main"/>
                </a:ext>
              </a:extLst>
            </a:blip>
            <a:srcRect/>
            <a:stretch>
              <a:fillRect l="-9519" t="-6370" r="-11497" b="-10716"/>
            </a:stretch>
          </a:blipFill>
          <a:ln>
            <a:noFill/>
          </a:ln>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2020104020203"/>
              <a:ea typeface="+mn-ea"/>
              <a:cs typeface="+mn-cs"/>
            </a:endParaRPr>
          </a:p>
        </p:txBody>
      </p:sp>
      <p:sp>
        <p:nvSpPr>
          <p:cNvPr id="6" name="Rectangle 5">
            <a:extLst>
              <a:ext uri="{FF2B5EF4-FFF2-40B4-BE49-F238E27FC236}">
                <a16:creationId xmlns:a16="http://schemas.microsoft.com/office/drawing/2014/main" id="{10466FC1-9C12-4D59-B3F2-4EF99370B678}"/>
              </a:ext>
            </a:extLst>
          </p:cNvPr>
          <p:cNvSpPr/>
          <p:nvPr/>
        </p:nvSpPr>
        <p:spPr>
          <a:xfrm>
            <a:off x="838200" y="2357740"/>
            <a:ext cx="712923" cy="932547"/>
          </a:xfrm>
          <a:prstGeom prst="rect">
            <a:avLst/>
          </a:prstGeom>
          <a:blipFill>
            <a:blip r:embed="rId4" cstate="screen">
              <a:extLst>
                <a:ext uri="{28A0092B-C50C-407E-A947-70E740481C1C}">
                  <a14:useLocalDpi xmlns:a14="http://schemas.microsoft.com/office/drawing/2010/main"/>
                </a:ext>
              </a:extLst>
            </a:blip>
            <a:srcRect/>
            <a:stretch>
              <a:fillRect/>
            </a:stretch>
          </a:blipFill>
          <a:ln>
            <a:noFill/>
          </a:ln>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2020104020203"/>
              <a:ea typeface="+mn-ea"/>
              <a:cs typeface="+mn-cs"/>
            </a:endParaRPr>
          </a:p>
        </p:txBody>
      </p:sp>
      <p:graphicFrame>
        <p:nvGraphicFramePr>
          <p:cNvPr id="3" name="Diagram 2">
            <a:extLst>
              <a:ext uri="{FF2B5EF4-FFF2-40B4-BE49-F238E27FC236}">
                <a16:creationId xmlns:a16="http://schemas.microsoft.com/office/drawing/2014/main" id="{1D058AAF-1692-8333-EA8D-0F488B4D29CB}"/>
              </a:ext>
            </a:extLst>
          </p:cNvPr>
          <p:cNvGraphicFramePr/>
          <p:nvPr>
            <p:extLst>
              <p:ext uri="{D42A27DB-BD31-4B8C-83A1-F6EECF244321}">
                <p14:modId xmlns:p14="http://schemas.microsoft.com/office/powerpoint/2010/main" val="3246165952"/>
              </p:ext>
            </p:extLst>
          </p:nvPr>
        </p:nvGraphicFramePr>
        <p:xfrm>
          <a:off x="502565" y="1603201"/>
          <a:ext cx="11619771" cy="436299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7" name="Picture 6" descr="A logo with red circle and text&#10;&#10;Description automatically generated">
            <a:extLst>
              <a:ext uri="{FF2B5EF4-FFF2-40B4-BE49-F238E27FC236}">
                <a16:creationId xmlns:a16="http://schemas.microsoft.com/office/drawing/2014/main" id="{BDCAE0C4-5BF6-1EC9-92BB-AE6680969F1D}"/>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763267" y="1860486"/>
            <a:ext cx="726992" cy="731276"/>
          </a:xfrm>
          <a:prstGeom prst="rect">
            <a:avLst/>
          </a:prstGeom>
        </p:spPr>
      </p:pic>
      <p:pic>
        <p:nvPicPr>
          <p:cNvPr id="10" name="Picture 9" descr="A logo of a company&#10;&#10;Description automatically generated">
            <a:extLst>
              <a:ext uri="{FF2B5EF4-FFF2-40B4-BE49-F238E27FC236}">
                <a16:creationId xmlns:a16="http://schemas.microsoft.com/office/drawing/2014/main" id="{A5F8A6C6-185B-6E5E-A3F5-6A6EB2AFB02A}"/>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34601" y="1860486"/>
            <a:ext cx="503317" cy="731276"/>
          </a:xfrm>
          <a:prstGeom prst="rect">
            <a:avLst/>
          </a:prstGeom>
        </p:spPr>
      </p:pic>
      <p:pic>
        <p:nvPicPr>
          <p:cNvPr id="11" name="Picture 10" descr="A logo of a company&#10;&#10;Description automatically generated">
            <a:extLst>
              <a:ext uri="{FF2B5EF4-FFF2-40B4-BE49-F238E27FC236}">
                <a16:creationId xmlns:a16="http://schemas.microsoft.com/office/drawing/2014/main" id="{F70B8A72-79D1-E2FF-EF83-7F6E6F9E5724}"/>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733724" y="1860486"/>
            <a:ext cx="503317" cy="731276"/>
          </a:xfrm>
          <a:prstGeom prst="rect">
            <a:avLst/>
          </a:prstGeom>
        </p:spPr>
      </p:pic>
      <p:sp>
        <p:nvSpPr>
          <p:cNvPr id="12" name="Footer Placeholder 11">
            <a:extLst>
              <a:ext uri="{FF2B5EF4-FFF2-40B4-BE49-F238E27FC236}">
                <a16:creationId xmlns:a16="http://schemas.microsoft.com/office/drawing/2014/main" id="{FD5BDF59-3968-0C12-A05D-44BE2DB82DD9}"/>
              </a:ext>
            </a:extLst>
          </p:cNvPr>
          <p:cNvSpPr>
            <a:spLocks noGrp="1"/>
          </p:cNvSpPr>
          <p:nvPr>
            <p:ph type="ftr" sz="quarter" idx="3"/>
          </p:nvPr>
        </p:nvSpPr>
        <p:spPr/>
        <p:txBody>
          <a:bodyPr/>
          <a:lstStyle/>
          <a:p>
            <a:r>
              <a:rPr lang="en-US" dirty="0"/>
              <a:t>Stevens SM, et al. </a:t>
            </a:r>
            <a:r>
              <a:rPr lang="en-US" i="1" dirty="0"/>
              <a:t>Chest</a:t>
            </a:r>
            <a:r>
              <a:rPr lang="en-US" dirty="0"/>
              <a:t>. 2021;160(6):2247-2259; Ortel TL, et al. </a:t>
            </a:r>
            <a:r>
              <a:rPr lang="en-US" i="1" dirty="0"/>
              <a:t>Blood Adv</a:t>
            </a:r>
            <a:r>
              <a:rPr lang="en-US" dirty="0"/>
              <a:t>. 2020;4(19):4693-4738.</a:t>
            </a:r>
          </a:p>
        </p:txBody>
      </p:sp>
    </p:spTree>
    <p:extLst>
      <p:ext uri="{BB962C8B-B14F-4D97-AF65-F5344CB8AC3E}">
        <p14:creationId xmlns:p14="http://schemas.microsoft.com/office/powerpoint/2010/main" val="390241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975AE-A657-40BC-922C-BBE02EE595CB}"/>
              </a:ext>
            </a:extLst>
          </p:cNvPr>
          <p:cNvSpPr>
            <a:spLocks noGrp="1"/>
          </p:cNvSpPr>
          <p:nvPr>
            <p:ph type="title"/>
          </p:nvPr>
        </p:nvSpPr>
        <p:spPr>
          <a:xfrm>
            <a:off x="838200" y="-1"/>
            <a:ext cx="10515600" cy="1105949"/>
          </a:xfrm>
        </p:spPr>
        <p:txBody>
          <a:bodyPr/>
          <a:lstStyle/>
          <a:p>
            <a:r>
              <a:rPr lang="en-CA" dirty="0"/>
              <a:t>DOAC Dosing for VTE May be Different </a:t>
            </a:r>
            <a:br>
              <a:rPr lang="en-CA" dirty="0"/>
            </a:br>
            <a:r>
              <a:rPr lang="en-CA" dirty="0"/>
              <a:t>Than </a:t>
            </a:r>
            <a:r>
              <a:rPr lang="en-CA" dirty="0" err="1"/>
              <a:t>Afib</a:t>
            </a:r>
            <a:endParaRPr lang="en-CA" dirty="0"/>
          </a:p>
        </p:txBody>
      </p:sp>
      <p:graphicFrame>
        <p:nvGraphicFramePr>
          <p:cNvPr id="6" name="Table 5">
            <a:extLst>
              <a:ext uri="{FF2B5EF4-FFF2-40B4-BE49-F238E27FC236}">
                <a16:creationId xmlns:a16="http://schemas.microsoft.com/office/drawing/2014/main" id="{C82BF3CA-BB1F-4BE8-8C9A-EEA4F6C374DB}"/>
              </a:ext>
            </a:extLst>
          </p:cNvPr>
          <p:cNvGraphicFramePr>
            <a:graphicFrameLocks noGrp="1"/>
          </p:cNvGraphicFramePr>
          <p:nvPr>
            <p:extLst>
              <p:ext uri="{D42A27DB-BD31-4B8C-83A1-F6EECF244321}">
                <p14:modId xmlns:p14="http://schemas.microsoft.com/office/powerpoint/2010/main" val="1766492191"/>
              </p:ext>
            </p:extLst>
          </p:nvPr>
        </p:nvGraphicFramePr>
        <p:xfrm>
          <a:off x="429421" y="1197013"/>
          <a:ext cx="11600613" cy="5389377"/>
        </p:xfrm>
        <a:graphic>
          <a:graphicData uri="http://schemas.openxmlformats.org/drawingml/2006/table">
            <a:tbl>
              <a:tblPr firstRow="1" firstCol="1" lastRow="1" lastCol="1" bandRow="1" bandCol="1">
                <a:tableStyleId>{5C22544A-7EE6-4342-B048-85BDC9FD1C3A}</a:tableStyleId>
              </a:tblPr>
              <a:tblGrid>
                <a:gridCol w="2640892">
                  <a:extLst>
                    <a:ext uri="{9D8B030D-6E8A-4147-A177-3AD203B41FA5}">
                      <a16:colId xmlns:a16="http://schemas.microsoft.com/office/drawing/2014/main" val="3456189514"/>
                    </a:ext>
                  </a:extLst>
                </a:gridCol>
                <a:gridCol w="2280187">
                  <a:extLst>
                    <a:ext uri="{9D8B030D-6E8A-4147-A177-3AD203B41FA5}">
                      <a16:colId xmlns:a16="http://schemas.microsoft.com/office/drawing/2014/main" val="3716215710"/>
                    </a:ext>
                  </a:extLst>
                </a:gridCol>
                <a:gridCol w="2373797">
                  <a:extLst>
                    <a:ext uri="{9D8B030D-6E8A-4147-A177-3AD203B41FA5}">
                      <a16:colId xmlns:a16="http://schemas.microsoft.com/office/drawing/2014/main" val="2847434579"/>
                    </a:ext>
                  </a:extLst>
                </a:gridCol>
                <a:gridCol w="2291705">
                  <a:extLst>
                    <a:ext uri="{9D8B030D-6E8A-4147-A177-3AD203B41FA5}">
                      <a16:colId xmlns:a16="http://schemas.microsoft.com/office/drawing/2014/main" val="242427751"/>
                    </a:ext>
                  </a:extLst>
                </a:gridCol>
                <a:gridCol w="2014032">
                  <a:extLst>
                    <a:ext uri="{9D8B030D-6E8A-4147-A177-3AD203B41FA5}">
                      <a16:colId xmlns:a16="http://schemas.microsoft.com/office/drawing/2014/main" val="1697822239"/>
                    </a:ext>
                  </a:extLst>
                </a:gridCol>
              </a:tblGrid>
              <a:tr h="554918">
                <a:tc>
                  <a:txBody>
                    <a:bodyPr/>
                    <a:lstStyle/>
                    <a:p>
                      <a:pPr algn="ctr">
                        <a:lnSpc>
                          <a:spcPct val="110000"/>
                        </a:lnSpc>
                        <a:spcAft>
                          <a:spcPts val="0"/>
                        </a:spcAft>
                      </a:pPr>
                      <a:endParaRPr lang="en-CA" sz="1600">
                        <a:effectLst/>
                        <a:latin typeface="+mn-lt"/>
                        <a:ea typeface="Calibri" panose="020F0502020204030204" pitchFamily="34" charset="0"/>
                        <a:cs typeface="Segoe UI" panose="020B0502040204020203" pitchFamily="34" charset="0"/>
                      </a:endParaRPr>
                    </a:p>
                  </a:txBody>
                  <a:tcPr marL="0" marR="0" marT="0" marB="0" anchor="ctr">
                    <a:lnL w="12700" cmpd="sng">
                      <a:noFill/>
                    </a:lnL>
                    <a:lnR w="12700" cap="flat" cmpd="sng" algn="ctr">
                      <a:solidFill>
                        <a:schemeClr val="accent1">
                          <a:lumMod val="50000"/>
                        </a:schemeClr>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US" sz="1800">
                          <a:effectLst/>
                          <a:latin typeface="+mn-lt"/>
                          <a:cs typeface="Segoe UI" panose="020B0502040204020203" pitchFamily="34" charset="0"/>
                        </a:rPr>
                        <a:t>Dabigatran</a:t>
                      </a:r>
                      <a:endParaRPr lang="en-CA" sz="1800">
                        <a:effectLst/>
                        <a:latin typeface="+mn-lt"/>
                        <a:ea typeface="Calibri" panose="020F0502020204030204" pitchFamily="34" charset="0"/>
                        <a:cs typeface="Segoe UI" panose="020B0502040204020203" pitchFamily="34" charset="0"/>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accent1"/>
                    </a:solidFill>
                  </a:tcPr>
                </a:tc>
                <a:tc>
                  <a:txBody>
                    <a:bodyPr/>
                    <a:lstStyle/>
                    <a:p>
                      <a:pPr algn="ctr">
                        <a:lnSpc>
                          <a:spcPct val="100000"/>
                        </a:lnSpc>
                        <a:spcAft>
                          <a:spcPts val="0"/>
                        </a:spcAft>
                      </a:pPr>
                      <a:r>
                        <a:rPr lang="en-US" sz="1800">
                          <a:effectLst/>
                          <a:latin typeface="+mn-lt"/>
                          <a:cs typeface="Segoe UI" panose="020B0502040204020203" pitchFamily="34" charset="0"/>
                        </a:rPr>
                        <a:t>Rivaroxaban</a:t>
                      </a:r>
                      <a:endParaRPr lang="en-CA" sz="1800">
                        <a:effectLst/>
                        <a:latin typeface="+mn-lt"/>
                        <a:ea typeface="Calibri" panose="020F0502020204030204" pitchFamily="34" charset="0"/>
                        <a:cs typeface="Segoe UI" panose="020B0502040204020203"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accent2"/>
                    </a:solidFill>
                  </a:tcPr>
                </a:tc>
                <a:tc>
                  <a:txBody>
                    <a:bodyPr/>
                    <a:lstStyle/>
                    <a:p>
                      <a:pPr marL="0" indent="0" algn="ctr">
                        <a:lnSpc>
                          <a:spcPct val="100000"/>
                        </a:lnSpc>
                        <a:spcAft>
                          <a:spcPts val="0"/>
                        </a:spcAft>
                        <a:tabLst>
                          <a:tab pos="2103120" algn="l"/>
                        </a:tabLst>
                      </a:pPr>
                      <a:r>
                        <a:rPr lang="en-US" sz="1800" err="1">
                          <a:effectLst/>
                          <a:latin typeface="+mn-lt"/>
                          <a:cs typeface="Segoe UI" panose="020B0502040204020203" pitchFamily="34" charset="0"/>
                        </a:rPr>
                        <a:t>Apixaban</a:t>
                      </a:r>
                      <a:endParaRPr lang="en-CA" sz="1800">
                        <a:effectLst/>
                        <a:latin typeface="+mn-lt"/>
                        <a:ea typeface="Calibri" panose="020F0502020204030204" pitchFamily="34" charset="0"/>
                        <a:cs typeface="Segoe UI" panose="020B0502040204020203"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accent3"/>
                    </a:solidFill>
                  </a:tcPr>
                </a:tc>
                <a:tc>
                  <a:txBody>
                    <a:bodyPr/>
                    <a:lstStyle/>
                    <a:p>
                      <a:pPr marL="0" indent="0" algn="ctr">
                        <a:lnSpc>
                          <a:spcPct val="100000"/>
                        </a:lnSpc>
                        <a:spcAft>
                          <a:spcPts val="0"/>
                        </a:spcAft>
                        <a:tabLst>
                          <a:tab pos="2103120" algn="l"/>
                        </a:tabLst>
                      </a:pPr>
                      <a:r>
                        <a:rPr lang="en-US" sz="1800" err="1">
                          <a:effectLst/>
                          <a:latin typeface="+mn-lt"/>
                          <a:cs typeface="Segoe UI" panose="020B0502040204020203" pitchFamily="34" charset="0"/>
                        </a:rPr>
                        <a:t>Edoxaban</a:t>
                      </a:r>
                      <a:endParaRPr lang="en-CA" sz="1800">
                        <a:effectLst/>
                        <a:latin typeface="+mn-lt"/>
                        <a:ea typeface="Calibri" panose="020F0502020204030204" pitchFamily="34" charset="0"/>
                        <a:cs typeface="Segoe UI" panose="020B0502040204020203" pitchFamily="34" charset="0"/>
                      </a:endParaRPr>
                    </a:p>
                  </a:txBody>
                  <a:tcPr marL="62007" marR="62007" marT="0" marB="0" anchor="ctr">
                    <a:lnL w="12700" cap="flat" cmpd="sng" algn="ctr">
                      <a:no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B w="12700" cap="flat" cmpd="sng" algn="ctr">
                      <a:noFill/>
                      <a:prstDash val="solid"/>
                      <a:round/>
                      <a:headEnd type="none" w="med" len="med"/>
                      <a:tailEnd type="none" w="med" len="med"/>
                    </a:lnB>
                    <a:solidFill>
                      <a:schemeClr val="accent6">
                        <a:lumMod val="50000"/>
                      </a:schemeClr>
                    </a:solidFill>
                  </a:tcPr>
                </a:tc>
                <a:extLst>
                  <a:ext uri="{0D108BD9-81ED-4DB2-BD59-A6C34878D82A}">
                    <a16:rowId xmlns:a16="http://schemas.microsoft.com/office/drawing/2014/main" val="1685468289"/>
                  </a:ext>
                </a:extLst>
              </a:tr>
              <a:tr h="1407999">
                <a:tc>
                  <a:txBody>
                    <a:bodyPr/>
                    <a:lstStyle/>
                    <a:p>
                      <a:pPr marL="90170" algn="r">
                        <a:lnSpc>
                          <a:spcPct val="110000"/>
                        </a:lnSpc>
                        <a:spcAft>
                          <a:spcPts val="0"/>
                        </a:spcAft>
                        <a:tabLst>
                          <a:tab pos="2063750" algn="l"/>
                        </a:tabLst>
                      </a:pPr>
                      <a:r>
                        <a:rPr lang="en-CA" sz="1800" dirty="0">
                          <a:solidFill>
                            <a:schemeClr val="tx1"/>
                          </a:solidFill>
                          <a:effectLst/>
                          <a:latin typeface="+mn-lt"/>
                          <a:cs typeface="Segoe UI" panose="020B0502040204020203" pitchFamily="34" charset="0"/>
                        </a:rPr>
                        <a:t>Acute VTE</a:t>
                      </a:r>
                      <a:br>
                        <a:rPr lang="en-CA" sz="1800" dirty="0">
                          <a:solidFill>
                            <a:schemeClr val="tx1"/>
                          </a:solidFill>
                          <a:effectLst/>
                          <a:latin typeface="+mn-lt"/>
                          <a:cs typeface="Segoe UI" panose="020B0502040204020203" pitchFamily="34" charset="0"/>
                        </a:rPr>
                      </a:br>
                      <a:r>
                        <a:rPr lang="en-CA" sz="1800" dirty="0">
                          <a:solidFill>
                            <a:schemeClr val="tx1"/>
                          </a:solidFill>
                          <a:effectLst/>
                          <a:latin typeface="+mn-lt"/>
                          <a:cs typeface="Segoe UI" panose="020B0502040204020203" pitchFamily="34" charset="0"/>
                        </a:rPr>
                        <a:t>standard dose</a:t>
                      </a:r>
                    </a:p>
                  </a:txBody>
                  <a:tcPr marL="0" marR="72000" marT="0" marB="0" anchor="ctr">
                    <a:lnL w="12700" cmpd="sng">
                      <a:noFill/>
                    </a:lnL>
                    <a:lnR w="12700" cap="flat" cmpd="sng" algn="ctr">
                      <a:solidFill>
                        <a:schemeClr val="accent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0488" indent="-90488" algn="ctr">
                        <a:lnSpc>
                          <a:spcPct val="100000"/>
                        </a:lnSpc>
                        <a:spcAft>
                          <a:spcPts val="0"/>
                        </a:spcAft>
                      </a:pPr>
                      <a:r>
                        <a:rPr lang="en-CA" sz="1800" b="0" dirty="0">
                          <a:solidFill>
                            <a:schemeClr val="tx1"/>
                          </a:solidFill>
                          <a:effectLst/>
                          <a:latin typeface="+mn-lt"/>
                          <a:cs typeface="Segoe UI" panose="020B0502040204020203" pitchFamily="34" charset="0"/>
                        </a:rPr>
                        <a:t>150 mg twice daily (after 5-10 day course of LMWH)</a:t>
                      </a:r>
                      <a:endParaRPr lang="en-CA" sz="1800" b="0" dirty="0">
                        <a:solidFill>
                          <a:schemeClr val="tx1"/>
                        </a:solidFill>
                        <a:effectLst/>
                        <a:latin typeface="+mn-lt"/>
                        <a:ea typeface="Calibri" panose="020F0502020204030204" pitchFamily="34" charset="0"/>
                        <a:cs typeface="Segoe UI" panose="020B0502040204020203" pitchFamily="34" charset="0"/>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indent="0" algn="ctr">
                        <a:lnSpc>
                          <a:spcPct val="100000"/>
                        </a:lnSpc>
                        <a:spcAft>
                          <a:spcPts val="0"/>
                        </a:spcAft>
                      </a:pPr>
                      <a:r>
                        <a:rPr lang="en-CA" sz="1800" b="0">
                          <a:solidFill>
                            <a:schemeClr val="tx1"/>
                          </a:solidFill>
                          <a:effectLst/>
                          <a:latin typeface="+mn-lt"/>
                          <a:cs typeface="Segoe UI" panose="020B0502040204020203" pitchFamily="34" charset="0"/>
                        </a:rPr>
                        <a:t>15 mg twice daily for 21 days then 20 mg daily </a:t>
                      </a:r>
                      <a:endParaRPr lang="en-CA" sz="1800" b="0">
                        <a:solidFill>
                          <a:schemeClr val="tx1"/>
                        </a:solidFill>
                        <a:effectLst/>
                        <a:latin typeface="+mn-lt"/>
                        <a:ea typeface="Calibri" panose="020F0502020204030204" pitchFamily="34" charset="0"/>
                        <a:cs typeface="Segoe UI"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5000"/>
                        <a:lumOff val="75000"/>
                      </a:schemeClr>
                    </a:solidFill>
                  </a:tcPr>
                </a:tc>
                <a:tc>
                  <a:txBody>
                    <a:bodyPr/>
                    <a:lstStyle/>
                    <a:p>
                      <a:pPr marL="91440" algn="ctr">
                        <a:lnSpc>
                          <a:spcPct val="100000"/>
                        </a:lnSpc>
                        <a:spcAft>
                          <a:spcPts val="0"/>
                        </a:spcAft>
                      </a:pPr>
                      <a:r>
                        <a:rPr lang="en-CA" sz="1800" b="0">
                          <a:solidFill>
                            <a:schemeClr val="tx1"/>
                          </a:solidFill>
                          <a:effectLst/>
                          <a:latin typeface="+mn-lt"/>
                          <a:cs typeface="Segoe UI" panose="020B0502040204020203" pitchFamily="34" charset="0"/>
                        </a:rPr>
                        <a:t>10 mg twice daily for 7 days then 5 mg twice daily </a:t>
                      </a:r>
                      <a:endParaRPr lang="en-CA" sz="1800" b="0">
                        <a:solidFill>
                          <a:schemeClr val="tx1"/>
                        </a:solidFill>
                        <a:effectLst/>
                        <a:latin typeface="+mn-lt"/>
                        <a:ea typeface="Calibri" panose="020F0502020204030204" pitchFamily="34" charset="0"/>
                        <a:cs typeface="Segoe UI"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91440" algn="ctr">
                        <a:lnSpc>
                          <a:spcPct val="100000"/>
                        </a:lnSpc>
                        <a:spcAft>
                          <a:spcPts val="0"/>
                        </a:spcAft>
                      </a:pPr>
                      <a:r>
                        <a:rPr lang="en-CA" sz="1800" b="0">
                          <a:solidFill>
                            <a:schemeClr val="tx1"/>
                          </a:solidFill>
                          <a:effectLst/>
                          <a:latin typeface="+mn-lt"/>
                          <a:cs typeface="Segoe UI" panose="020B0502040204020203" pitchFamily="34" charset="0"/>
                        </a:rPr>
                        <a:t>60 mg daily (after 5-10 day course of LMWH)</a:t>
                      </a:r>
                      <a:endParaRPr lang="en-CA" sz="1800" b="0">
                        <a:solidFill>
                          <a:schemeClr val="tx1"/>
                        </a:solidFill>
                        <a:effectLst/>
                        <a:latin typeface="+mn-lt"/>
                        <a:ea typeface="Calibri" panose="020F0502020204030204" pitchFamily="34" charset="0"/>
                        <a:cs typeface="Segoe UI"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633227502"/>
                  </a:ext>
                </a:extLst>
              </a:tr>
              <a:tr h="787940">
                <a:tc>
                  <a:txBody>
                    <a:bodyPr/>
                    <a:lstStyle/>
                    <a:p>
                      <a:pPr marL="90170" algn="r">
                        <a:lnSpc>
                          <a:spcPct val="110000"/>
                        </a:lnSpc>
                        <a:spcAft>
                          <a:spcPts val="0"/>
                        </a:spcAft>
                      </a:pPr>
                      <a:r>
                        <a:rPr lang="en-CA" sz="1800">
                          <a:solidFill>
                            <a:schemeClr val="tx1"/>
                          </a:solidFill>
                          <a:effectLst/>
                          <a:latin typeface="+mn-lt"/>
                          <a:ea typeface="Calibri" panose="020F0502020204030204" pitchFamily="34" charset="0"/>
                          <a:cs typeface="Segoe UI" panose="020B0502040204020203" pitchFamily="34" charset="0"/>
                        </a:rPr>
                        <a:t>Acute VTE</a:t>
                      </a:r>
                      <a:br>
                        <a:rPr lang="en-CA" sz="1800">
                          <a:solidFill>
                            <a:schemeClr val="tx1"/>
                          </a:solidFill>
                          <a:effectLst/>
                          <a:latin typeface="+mn-lt"/>
                          <a:ea typeface="Calibri" panose="020F0502020204030204" pitchFamily="34" charset="0"/>
                          <a:cs typeface="Segoe UI" panose="020B0502040204020203" pitchFamily="34" charset="0"/>
                        </a:rPr>
                      </a:br>
                      <a:r>
                        <a:rPr lang="en-CA" sz="1800">
                          <a:solidFill>
                            <a:schemeClr val="tx1"/>
                          </a:solidFill>
                          <a:effectLst/>
                          <a:latin typeface="+mn-lt"/>
                          <a:ea typeface="Calibri" panose="020F0502020204030204" pitchFamily="34" charset="0"/>
                          <a:cs typeface="Segoe UI" panose="020B0502040204020203" pitchFamily="34" charset="0"/>
                        </a:rPr>
                        <a:t>reduced dose</a:t>
                      </a:r>
                    </a:p>
                  </a:txBody>
                  <a:tcPr marL="0" marR="72000" marT="0" marB="0" anchor="ctr">
                    <a:lnL w="12700" cmpd="sng">
                      <a:noFill/>
                    </a:lnL>
                    <a:lnR w="12700" cap="flat" cmpd="sng" algn="ctr">
                      <a:solidFill>
                        <a:schemeClr val="accent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0000"/>
                        </a:lnSpc>
                        <a:spcAft>
                          <a:spcPts val="0"/>
                        </a:spcAft>
                      </a:pPr>
                      <a:r>
                        <a:rPr lang="en-CA" sz="1800" b="0">
                          <a:solidFill>
                            <a:schemeClr val="tx1"/>
                          </a:solidFill>
                          <a:effectLst/>
                          <a:latin typeface="+mn-lt"/>
                          <a:ea typeface="Calibri" panose="020F0502020204030204" pitchFamily="34" charset="0"/>
                          <a:cs typeface="Segoe UI" panose="020B0502040204020203" pitchFamily="34" charset="0"/>
                        </a:rPr>
                        <a:t>110 mg twice daily</a:t>
                      </a: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marL="91440" algn="ctr">
                        <a:lnSpc>
                          <a:spcPct val="100000"/>
                        </a:lnSpc>
                        <a:spcAft>
                          <a:spcPts val="0"/>
                        </a:spcAft>
                      </a:pPr>
                      <a:r>
                        <a:rPr lang="en-CA" sz="1800" b="0" dirty="0">
                          <a:solidFill>
                            <a:schemeClr val="tx1"/>
                          </a:solidFill>
                          <a:effectLst/>
                          <a:latin typeface="+mn-lt"/>
                          <a:ea typeface="Calibri" panose="020F0502020204030204" pitchFamily="34" charset="0"/>
                          <a:cs typeface="Segoe UI" panose="020B0502040204020203" pitchFamily="34" charset="0"/>
                        </a:rPr>
                        <a:t>No dose reduction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5000"/>
                        <a:lumOff val="75000"/>
                      </a:schemeClr>
                    </a:solidFill>
                  </a:tcPr>
                </a:tc>
                <a:tc rowSpan="2">
                  <a:txBody>
                    <a:bodyPr/>
                    <a:lstStyle/>
                    <a:p>
                      <a:pPr marL="91440" algn="ctr">
                        <a:lnSpc>
                          <a:spcPct val="100000"/>
                        </a:lnSpc>
                        <a:spcAft>
                          <a:spcPts val="0"/>
                        </a:spcAft>
                      </a:pPr>
                      <a:r>
                        <a:rPr lang="en-CA" sz="1800" b="0">
                          <a:solidFill>
                            <a:schemeClr val="tx1"/>
                          </a:solidFill>
                          <a:effectLst/>
                          <a:latin typeface="+mn-lt"/>
                          <a:ea typeface="Calibri" panose="020F0502020204030204" pitchFamily="34" charset="0"/>
                          <a:cs typeface="Segoe UI" panose="020B0502040204020203" pitchFamily="34" charset="0"/>
                        </a:rPr>
                        <a:t>No dose reduction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91440" algn="ctr">
                        <a:lnSpc>
                          <a:spcPct val="100000"/>
                        </a:lnSpc>
                        <a:spcAft>
                          <a:spcPts val="0"/>
                        </a:spcAft>
                      </a:pPr>
                      <a:r>
                        <a:rPr lang="en-CA" sz="1800" b="0">
                          <a:solidFill>
                            <a:schemeClr val="tx1"/>
                          </a:solidFill>
                          <a:effectLst/>
                          <a:latin typeface="+mn-lt"/>
                          <a:ea typeface="Calibri" panose="020F0502020204030204" pitchFamily="34" charset="0"/>
                          <a:cs typeface="Segoe UI" panose="020B0502040204020203" pitchFamily="34" charset="0"/>
                        </a:rPr>
                        <a:t>30 mg daily</a:t>
                      </a:r>
                    </a:p>
                  </a:txBody>
                  <a:tcPr marL="62007" marR="62007" marT="0" marB="0" anchor="ctr">
                    <a:lnL w="12700" cap="flat" cmpd="sng" algn="ctr">
                      <a:solidFill>
                        <a:schemeClr val="tx1"/>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1640292">
                <a:tc>
                  <a:txBody>
                    <a:bodyPr/>
                    <a:lstStyle/>
                    <a:p>
                      <a:pPr marL="90170" algn="r">
                        <a:lnSpc>
                          <a:spcPct val="110000"/>
                        </a:lnSpc>
                        <a:spcAft>
                          <a:spcPts val="0"/>
                        </a:spcAft>
                      </a:pPr>
                      <a:r>
                        <a:rPr lang="en-CA" sz="1800">
                          <a:solidFill>
                            <a:schemeClr val="tx1"/>
                          </a:solidFill>
                          <a:effectLst/>
                          <a:latin typeface="+mn-lt"/>
                          <a:ea typeface="Calibri" panose="020F0502020204030204" pitchFamily="34" charset="0"/>
                          <a:cs typeface="Segoe UI" panose="020B0502040204020203" pitchFamily="34" charset="0"/>
                        </a:rPr>
                        <a:t>Dose reduction criteria</a:t>
                      </a:r>
                    </a:p>
                  </a:txBody>
                  <a:tcPr marL="0" marR="72000" marT="0" marB="0" anchor="ctr">
                    <a:lnL w="12700" cmpd="sng">
                      <a:noFill/>
                    </a:lnL>
                    <a:lnR w="12700" cap="flat" cmpd="sng" algn="ctr">
                      <a:solidFill>
                        <a:schemeClr val="accent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algn="ctr">
                        <a:lnSpc>
                          <a:spcPct val="100000"/>
                        </a:lnSpc>
                        <a:spcAft>
                          <a:spcPts val="0"/>
                        </a:spcAft>
                      </a:pPr>
                      <a:r>
                        <a:rPr lang="en-CA" sz="1800" b="0">
                          <a:solidFill>
                            <a:schemeClr val="tx1"/>
                          </a:solidFill>
                          <a:effectLst/>
                          <a:latin typeface="+mn-lt"/>
                          <a:cs typeface="Segoe UI" panose="020B0502040204020203" pitchFamily="34" charset="0"/>
                        </a:rPr>
                        <a:t>Age ≥80 </a:t>
                      </a:r>
                      <a:r>
                        <a:rPr lang="en-CA" sz="1800" b="0" err="1">
                          <a:solidFill>
                            <a:schemeClr val="tx1"/>
                          </a:solidFill>
                          <a:effectLst/>
                          <a:latin typeface="+mn-lt"/>
                          <a:cs typeface="Segoe UI" panose="020B0502040204020203" pitchFamily="34" charset="0"/>
                        </a:rPr>
                        <a:t>yrs</a:t>
                      </a:r>
                      <a:r>
                        <a:rPr lang="en-CA" sz="1800" b="0">
                          <a:solidFill>
                            <a:schemeClr val="tx1"/>
                          </a:solidFill>
                          <a:effectLst/>
                          <a:latin typeface="+mn-lt"/>
                          <a:cs typeface="Segoe UI" panose="020B0502040204020203" pitchFamily="34" charset="0"/>
                        </a:rPr>
                        <a:t>, or age ≥75 </a:t>
                      </a:r>
                      <a:r>
                        <a:rPr lang="en-CA" sz="1800" b="0" err="1">
                          <a:solidFill>
                            <a:schemeClr val="tx1"/>
                          </a:solidFill>
                          <a:effectLst/>
                          <a:latin typeface="+mn-lt"/>
                          <a:cs typeface="Segoe UI" panose="020B0502040204020203" pitchFamily="34" charset="0"/>
                        </a:rPr>
                        <a:t>yrs</a:t>
                      </a:r>
                      <a:r>
                        <a:rPr lang="en-CA" sz="1800" b="0">
                          <a:solidFill>
                            <a:schemeClr val="tx1"/>
                          </a:solidFill>
                          <a:effectLst/>
                          <a:latin typeface="+mn-lt"/>
                          <a:cs typeface="Segoe UI" panose="020B0502040204020203" pitchFamily="34" charset="0"/>
                        </a:rPr>
                        <a:t> and 1 risk factor for bleeding </a:t>
                      </a:r>
                      <a:endParaRPr lang="en-CA" sz="1800" b="0">
                        <a:solidFill>
                          <a:schemeClr val="tx1"/>
                        </a:solidFill>
                        <a:effectLst/>
                        <a:latin typeface="+mn-lt"/>
                        <a:ea typeface="Calibri" panose="020F0502020204030204" pitchFamily="34" charset="0"/>
                        <a:cs typeface="Segoe UI" panose="020B0502040204020203" pitchFamily="34" charset="0"/>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pPr marL="91440" algn="ctr">
                        <a:lnSpc>
                          <a:spcPct val="110000"/>
                        </a:lnSpc>
                        <a:spcAft>
                          <a:spcPts val="0"/>
                        </a:spcAft>
                      </a:pPr>
                      <a:endParaRPr lang="en-CA" sz="1800">
                        <a:solidFill>
                          <a:schemeClr val="tx1"/>
                        </a:solidFill>
                        <a:effectLst/>
                        <a:latin typeface="Segoe UI Semibold" panose="020B0702040204020203" pitchFamily="34" charset="0"/>
                        <a:ea typeface="Calibri" panose="020F0502020204030204" pitchFamily="34" charset="0"/>
                        <a:cs typeface="Segoe UI Semibold" panose="020B0702040204020203"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DDFF"/>
                    </a:solidFill>
                  </a:tcPr>
                </a:tc>
                <a:tc vMerge="1">
                  <a:txBody>
                    <a:bodyPr/>
                    <a:lstStyle/>
                    <a:p>
                      <a:pPr marL="91440" algn="ctr">
                        <a:lnSpc>
                          <a:spcPct val="110000"/>
                        </a:lnSpc>
                        <a:spcAft>
                          <a:spcPts val="0"/>
                        </a:spcAft>
                      </a:pPr>
                      <a:endParaRPr lang="en-CA" sz="1800">
                        <a:solidFill>
                          <a:schemeClr val="tx1"/>
                        </a:solidFill>
                        <a:effectLst/>
                        <a:latin typeface="Segoe UI Semibold" panose="020B0702040204020203" pitchFamily="34" charset="0"/>
                        <a:ea typeface="Calibri" panose="020F0502020204030204" pitchFamily="34" charset="0"/>
                        <a:cs typeface="Segoe UI Semibold" panose="020B0702040204020203"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5D5"/>
                    </a:solidFill>
                  </a:tcPr>
                </a:tc>
                <a:tc>
                  <a:txBody>
                    <a:bodyPr/>
                    <a:lstStyle/>
                    <a:p>
                      <a:pPr marL="91440" algn="ctr">
                        <a:lnSpc>
                          <a:spcPct val="100000"/>
                        </a:lnSpc>
                        <a:spcAft>
                          <a:spcPts val="0"/>
                        </a:spcAft>
                      </a:pPr>
                      <a:r>
                        <a:rPr lang="en-CA" sz="1800" b="0">
                          <a:solidFill>
                            <a:schemeClr val="tx1"/>
                          </a:solidFill>
                          <a:effectLst/>
                          <a:latin typeface="+mn-lt"/>
                          <a:cs typeface="Segoe UI" panose="020B0502040204020203" pitchFamily="34" charset="0"/>
                        </a:rPr>
                        <a:t>Weight ≤60 kg, </a:t>
                      </a:r>
                      <a:r>
                        <a:rPr lang="en-CA" sz="1800" b="0" err="1">
                          <a:solidFill>
                            <a:schemeClr val="tx1"/>
                          </a:solidFill>
                          <a:effectLst/>
                          <a:latin typeface="+mn-lt"/>
                          <a:cs typeface="Segoe UI" panose="020B0502040204020203" pitchFamily="34" charset="0"/>
                        </a:rPr>
                        <a:t>CrCl</a:t>
                      </a:r>
                      <a:r>
                        <a:rPr lang="en-CA" sz="1800" b="0">
                          <a:solidFill>
                            <a:schemeClr val="tx1"/>
                          </a:solidFill>
                          <a:effectLst/>
                          <a:latin typeface="+mn-lt"/>
                          <a:cs typeface="Segoe UI" panose="020B0502040204020203" pitchFamily="34" charset="0"/>
                        </a:rPr>
                        <a:t> 30-50 mL/min, use of strong P-</a:t>
                      </a:r>
                      <a:r>
                        <a:rPr lang="en-CA" sz="1800" b="0" err="1">
                          <a:solidFill>
                            <a:schemeClr val="tx1"/>
                          </a:solidFill>
                          <a:effectLst/>
                          <a:latin typeface="+mn-lt"/>
                          <a:cs typeface="Segoe UI" panose="020B0502040204020203" pitchFamily="34" charset="0"/>
                        </a:rPr>
                        <a:t>Gp</a:t>
                      </a:r>
                      <a:r>
                        <a:rPr lang="en-CA" sz="1800" b="0">
                          <a:solidFill>
                            <a:schemeClr val="tx1"/>
                          </a:solidFill>
                          <a:effectLst/>
                          <a:latin typeface="+mn-lt"/>
                          <a:cs typeface="Segoe UI" panose="020B0502040204020203" pitchFamily="34" charset="0"/>
                        </a:rPr>
                        <a:t> inhibitor</a:t>
                      </a:r>
                      <a:endParaRPr lang="en-CA" sz="1800" b="0">
                        <a:solidFill>
                          <a:schemeClr val="tx1"/>
                        </a:solidFill>
                        <a:effectLst/>
                        <a:latin typeface="+mn-lt"/>
                        <a:ea typeface="Calibri" panose="020F0502020204030204" pitchFamily="34" charset="0"/>
                        <a:cs typeface="Segoe UI" panose="020B0502040204020203" pitchFamily="34" charset="0"/>
                      </a:endParaRPr>
                    </a:p>
                  </a:txBody>
                  <a:tcPr marL="62007" marR="62007" marT="0" marB="0" anchor="ctr">
                    <a:lnL w="12700" cap="flat" cmpd="sng" algn="ctr">
                      <a:solidFill>
                        <a:schemeClr val="tx1"/>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3"/>
                  </a:ext>
                </a:extLst>
              </a:tr>
              <a:tr h="998228">
                <a:tc>
                  <a:txBody>
                    <a:bodyPr/>
                    <a:lstStyle/>
                    <a:p>
                      <a:pPr marL="90170" algn="r">
                        <a:lnSpc>
                          <a:spcPct val="110000"/>
                        </a:lnSpc>
                        <a:spcAft>
                          <a:spcPts val="0"/>
                        </a:spcAft>
                      </a:pPr>
                      <a:r>
                        <a:rPr lang="en-CA" sz="1800">
                          <a:solidFill>
                            <a:schemeClr val="tx1"/>
                          </a:solidFill>
                          <a:effectLst/>
                          <a:latin typeface="+mn-lt"/>
                          <a:ea typeface="Calibri" panose="020F0502020204030204" pitchFamily="34" charset="0"/>
                          <a:cs typeface="Segoe UI" panose="020B0502040204020203" pitchFamily="34" charset="0"/>
                        </a:rPr>
                        <a:t>Secondary prevention of VTE</a:t>
                      </a:r>
                    </a:p>
                  </a:txBody>
                  <a:tcPr marL="0" marR="72000" marT="0" marB="0" anchor="ctr">
                    <a:lnL w="12700" cmpd="sng">
                      <a:noFill/>
                    </a:lnL>
                    <a:lnR w="12700" cap="flat" cmpd="sng" algn="ctr">
                      <a:solidFill>
                        <a:schemeClr val="accent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0000"/>
                        </a:lnSpc>
                        <a:spcAft>
                          <a:spcPts val="0"/>
                        </a:spcAft>
                      </a:pPr>
                      <a:r>
                        <a:rPr lang="en-CA" sz="1800" b="0">
                          <a:solidFill>
                            <a:schemeClr val="tx1"/>
                          </a:solidFill>
                          <a:effectLst/>
                          <a:latin typeface="+mn-lt"/>
                          <a:ea typeface="Calibri" panose="020F0502020204030204" pitchFamily="34" charset="0"/>
                          <a:cs typeface="Segoe UI" panose="020B0502040204020203" pitchFamily="34" charset="0"/>
                        </a:rPr>
                        <a:t>150 mg twice daily</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91440" algn="ctr">
                        <a:lnSpc>
                          <a:spcPct val="100000"/>
                        </a:lnSpc>
                        <a:spcAft>
                          <a:spcPts val="0"/>
                        </a:spcAft>
                      </a:pPr>
                      <a:r>
                        <a:rPr lang="en-CA" sz="1800" b="0">
                          <a:solidFill>
                            <a:schemeClr val="tx1"/>
                          </a:solidFill>
                          <a:effectLst/>
                          <a:latin typeface="+mn-lt"/>
                          <a:ea typeface="Calibri" panose="020F0502020204030204" pitchFamily="34" charset="0"/>
                          <a:cs typeface="Segoe UI" panose="020B0502040204020203" pitchFamily="34" charset="0"/>
                        </a:rPr>
                        <a:t>20 mg or 10 mg daily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5000"/>
                        <a:lumOff val="75000"/>
                      </a:schemeClr>
                    </a:solidFill>
                  </a:tcPr>
                </a:tc>
                <a:tc>
                  <a:txBody>
                    <a:bodyPr/>
                    <a:lstStyle/>
                    <a:p>
                      <a:pPr marL="91440" algn="ctr">
                        <a:lnSpc>
                          <a:spcPct val="100000"/>
                        </a:lnSpc>
                        <a:spcAft>
                          <a:spcPts val="0"/>
                        </a:spcAft>
                      </a:pPr>
                      <a:r>
                        <a:rPr lang="en-CA" sz="1800" b="0">
                          <a:solidFill>
                            <a:schemeClr val="tx1"/>
                          </a:solidFill>
                          <a:effectLst/>
                          <a:latin typeface="+mn-lt"/>
                          <a:ea typeface="Calibri" panose="020F0502020204030204" pitchFamily="34" charset="0"/>
                          <a:cs typeface="Segoe UI" panose="020B0502040204020203" pitchFamily="34" charset="0"/>
                        </a:rPr>
                        <a:t>5 mg or 2.5 mg twice daily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91440" algn="ctr">
                        <a:lnSpc>
                          <a:spcPct val="100000"/>
                        </a:lnSpc>
                        <a:spcAft>
                          <a:spcPts val="0"/>
                        </a:spcAft>
                      </a:pPr>
                      <a:r>
                        <a:rPr lang="en-CA" sz="1800" b="0" dirty="0">
                          <a:solidFill>
                            <a:schemeClr val="tx1"/>
                          </a:solidFill>
                          <a:effectLst/>
                          <a:latin typeface="+mn-lt"/>
                          <a:ea typeface="Calibri" panose="020F0502020204030204" pitchFamily="34" charset="0"/>
                          <a:cs typeface="Segoe UI" panose="020B0502040204020203" pitchFamily="34" charset="0"/>
                        </a:rPr>
                        <a:t>60 mg daily</a:t>
                      </a:r>
                    </a:p>
                  </a:txBody>
                  <a:tcPr anchor="ctr">
                    <a:lnL w="12700" cap="flat" cmpd="sng" algn="ctr">
                      <a:solidFill>
                        <a:schemeClr val="tx1"/>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668510559"/>
                  </a:ext>
                </a:extLst>
              </a:tr>
            </a:tbl>
          </a:graphicData>
        </a:graphic>
      </p:graphicFrame>
    </p:spTree>
    <p:extLst>
      <p:ext uri="{BB962C8B-B14F-4D97-AF65-F5344CB8AC3E}">
        <p14:creationId xmlns:p14="http://schemas.microsoft.com/office/powerpoint/2010/main" val="2378547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F8B6A-EBD9-4144-9364-92ED5520038E}"/>
              </a:ext>
            </a:extLst>
          </p:cNvPr>
          <p:cNvSpPr>
            <a:spLocks noGrp="1"/>
          </p:cNvSpPr>
          <p:nvPr>
            <p:ph type="title"/>
          </p:nvPr>
        </p:nvSpPr>
        <p:spPr>
          <a:xfrm>
            <a:off x="838200" y="-1"/>
            <a:ext cx="10515600" cy="1105949"/>
          </a:xfrm>
        </p:spPr>
        <p:txBody>
          <a:bodyPr/>
          <a:lstStyle/>
          <a:p>
            <a:r>
              <a:rPr lang="en-CA" dirty="0"/>
              <a:t>Anticoagulation Framework</a:t>
            </a:r>
          </a:p>
        </p:txBody>
      </p:sp>
      <p:sp>
        <p:nvSpPr>
          <p:cNvPr id="15" name="Freeform: Shape 14">
            <a:extLst>
              <a:ext uri="{FF2B5EF4-FFF2-40B4-BE49-F238E27FC236}">
                <a16:creationId xmlns:a16="http://schemas.microsoft.com/office/drawing/2014/main" id="{6FF7B27E-8A95-34C4-32A8-1ACF40E4DF96}"/>
              </a:ext>
            </a:extLst>
          </p:cNvPr>
          <p:cNvSpPr/>
          <p:nvPr/>
        </p:nvSpPr>
        <p:spPr>
          <a:xfrm>
            <a:off x="4799385" y="1590868"/>
            <a:ext cx="2837070" cy="924955"/>
          </a:xfrm>
          <a:custGeom>
            <a:avLst/>
            <a:gdLst>
              <a:gd name="connsiteX0" fmla="*/ 0 w 2072446"/>
              <a:gd name="connsiteY0" fmla="*/ 123465 h 1234649"/>
              <a:gd name="connsiteX1" fmla="*/ 123465 w 2072446"/>
              <a:gd name="connsiteY1" fmla="*/ 0 h 1234649"/>
              <a:gd name="connsiteX2" fmla="*/ 1948981 w 2072446"/>
              <a:gd name="connsiteY2" fmla="*/ 0 h 1234649"/>
              <a:gd name="connsiteX3" fmla="*/ 2072446 w 2072446"/>
              <a:gd name="connsiteY3" fmla="*/ 123465 h 1234649"/>
              <a:gd name="connsiteX4" fmla="*/ 2072446 w 2072446"/>
              <a:gd name="connsiteY4" fmla="*/ 1111184 h 1234649"/>
              <a:gd name="connsiteX5" fmla="*/ 1948981 w 2072446"/>
              <a:gd name="connsiteY5" fmla="*/ 1234649 h 1234649"/>
              <a:gd name="connsiteX6" fmla="*/ 123465 w 2072446"/>
              <a:gd name="connsiteY6" fmla="*/ 1234649 h 1234649"/>
              <a:gd name="connsiteX7" fmla="*/ 0 w 2072446"/>
              <a:gd name="connsiteY7" fmla="*/ 1111184 h 1234649"/>
              <a:gd name="connsiteX8" fmla="*/ 0 w 2072446"/>
              <a:gd name="connsiteY8" fmla="*/ 123465 h 123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2446" h="1234649">
                <a:moveTo>
                  <a:pt x="0" y="123465"/>
                </a:moveTo>
                <a:cubicBezTo>
                  <a:pt x="0" y="55277"/>
                  <a:pt x="55277" y="0"/>
                  <a:pt x="123465" y="0"/>
                </a:cubicBezTo>
                <a:lnTo>
                  <a:pt x="1948981" y="0"/>
                </a:lnTo>
                <a:cubicBezTo>
                  <a:pt x="2017169" y="0"/>
                  <a:pt x="2072446" y="55277"/>
                  <a:pt x="2072446" y="123465"/>
                </a:cubicBezTo>
                <a:lnTo>
                  <a:pt x="2072446" y="1111184"/>
                </a:lnTo>
                <a:cubicBezTo>
                  <a:pt x="2072446" y="1179372"/>
                  <a:pt x="2017169" y="1234649"/>
                  <a:pt x="1948981" y="1234649"/>
                </a:cubicBezTo>
                <a:lnTo>
                  <a:pt x="123465" y="1234649"/>
                </a:lnTo>
                <a:cubicBezTo>
                  <a:pt x="55277" y="1234649"/>
                  <a:pt x="0" y="1179372"/>
                  <a:pt x="0" y="1111184"/>
                </a:cubicBezTo>
                <a:lnTo>
                  <a:pt x="0" y="123465"/>
                </a:lnTo>
                <a:close/>
              </a:path>
            </a:pathLst>
          </a:custGeom>
          <a:solidFill>
            <a:schemeClr val="tx2">
              <a:lumMod val="50000"/>
            </a:schemeClr>
          </a:solidFill>
        </p:spPr>
        <p:style>
          <a:lnRef idx="2">
            <a:schemeClr val="lt1">
              <a:hueOff val="0"/>
              <a:satOff val="0"/>
              <a:lumOff val="0"/>
              <a:alphaOff val="0"/>
            </a:schemeClr>
          </a:lnRef>
          <a:fillRef idx="1">
            <a:scrgbClr r="0" g="0" b="0"/>
          </a:fillRef>
          <a:effectRef idx="0">
            <a:schemeClr val="accent3">
              <a:shade val="80000"/>
              <a:hueOff val="0"/>
              <a:satOff val="0"/>
              <a:lumOff val="0"/>
              <a:alphaOff val="0"/>
            </a:schemeClr>
          </a:effectRef>
          <a:fontRef idx="minor">
            <a:schemeClr val="lt1"/>
          </a:fontRef>
        </p:style>
        <p:txBody>
          <a:bodyPr spcFirstLastPara="0" vert="horz" wrap="square" lIns="45687" tIns="45687" rIns="45687" bIns="45687" numCol="1" spcCol="1270" anchor="ctr" anchorCtr="0">
            <a:noAutofit/>
          </a:bodyPr>
          <a:lstStyle/>
          <a:p>
            <a:pPr marL="0" lvl="0" indent="0" algn="ctr" defTabSz="666750">
              <a:lnSpc>
                <a:spcPct val="90000"/>
              </a:lnSpc>
              <a:spcBef>
                <a:spcPct val="0"/>
              </a:spcBef>
              <a:spcAft>
                <a:spcPct val="35000"/>
              </a:spcAft>
              <a:buNone/>
            </a:pPr>
            <a:r>
              <a:rPr lang="en-CA" sz="1500" kern="1200" dirty="0">
                <a:cs typeface="Segoe UI" panose="020B0502040204020203" pitchFamily="34" charset="0"/>
              </a:rPr>
              <a:t>Completion of primary treatment for DVT and/or PE (3 to 6 months of anticoagulation) </a:t>
            </a:r>
          </a:p>
        </p:txBody>
      </p:sp>
      <p:sp>
        <p:nvSpPr>
          <p:cNvPr id="17" name="Freeform: Shape 16">
            <a:extLst>
              <a:ext uri="{FF2B5EF4-FFF2-40B4-BE49-F238E27FC236}">
                <a16:creationId xmlns:a16="http://schemas.microsoft.com/office/drawing/2014/main" id="{FDA73981-4A2D-0AB9-E202-3AF4D374B52A}"/>
              </a:ext>
            </a:extLst>
          </p:cNvPr>
          <p:cNvSpPr/>
          <p:nvPr/>
        </p:nvSpPr>
        <p:spPr>
          <a:xfrm>
            <a:off x="5212738" y="2733823"/>
            <a:ext cx="2072446" cy="724744"/>
          </a:xfrm>
          <a:custGeom>
            <a:avLst/>
            <a:gdLst>
              <a:gd name="connsiteX0" fmla="*/ 0 w 2072446"/>
              <a:gd name="connsiteY0" fmla="*/ 124191 h 1241913"/>
              <a:gd name="connsiteX1" fmla="*/ 124191 w 2072446"/>
              <a:gd name="connsiteY1" fmla="*/ 0 h 1241913"/>
              <a:gd name="connsiteX2" fmla="*/ 1948255 w 2072446"/>
              <a:gd name="connsiteY2" fmla="*/ 0 h 1241913"/>
              <a:gd name="connsiteX3" fmla="*/ 2072446 w 2072446"/>
              <a:gd name="connsiteY3" fmla="*/ 124191 h 1241913"/>
              <a:gd name="connsiteX4" fmla="*/ 2072446 w 2072446"/>
              <a:gd name="connsiteY4" fmla="*/ 1117722 h 1241913"/>
              <a:gd name="connsiteX5" fmla="*/ 1948255 w 2072446"/>
              <a:gd name="connsiteY5" fmla="*/ 1241913 h 1241913"/>
              <a:gd name="connsiteX6" fmla="*/ 124191 w 2072446"/>
              <a:gd name="connsiteY6" fmla="*/ 1241913 h 1241913"/>
              <a:gd name="connsiteX7" fmla="*/ 0 w 2072446"/>
              <a:gd name="connsiteY7" fmla="*/ 1117722 h 1241913"/>
              <a:gd name="connsiteX8" fmla="*/ 0 w 2072446"/>
              <a:gd name="connsiteY8" fmla="*/ 124191 h 1241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2446" h="1241913">
                <a:moveTo>
                  <a:pt x="0" y="124191"/>
                </a:moveTo>
                <a:cubicBezTo>
                  <a:pt x="0" y="55602"/>
                  <a:pt x="55602" y="0"/>
                  <a:pt x="124191" y="0"/>
                </a:cubicBezTo>
                <a:lnTo>
                  <a:pt x="1948255" y="0"/>
                </a:lnTo>
                <a:cubicBezTo>
                  <a:pt x="2016844" y="0"/>
                  <a:pt x="2072446" y="55602"/>
                  <a:pt x="2072446" y="124191"/>
                </a:cubicBezTo>
                <a:lnTo>
                  <a:pt x="2072446" y="1117722"/>
                </a:lnTo>
                <a:cubicBezTo>
                  <a:pt x="2072446" y="1186311"/>
                  <a:pt x="2016844" y="1241913"/>
                  <a:pt x="1948255" y="1241913"/>
                </a:cubicBezTo>
                <a:lnTo>
                  <a:pt x="124191" y="1241913"/>
                </a:lnTo>
                <a:cubicBezTo>
                  <a:pt x="55602" y="1241913"/>
                  <a:pt x="0" y="1186311"/>
                  <a:pt x="0" y="1117722"/>
                </a:cubicBezTo>
                <a:lnTo>
                  <a:pt x="0" y="124191"/>
                </a:lnTo>
                <a:close/>
              </a:path>
            </a:pathLst>
          </a:custGeom>
          <a:solidFill>
            <a:schemeClr val="accent4"/>
          </a:solidFill>
        </p:spPr>
        <p:style>
          <a:lnRef idx="2">
            <a:schemeClr val="lt1">
              <a:hueOff val="0"/>
              <a:satOff val="0"/>
              <a:lumOff val="0"/>
              <a:alphaOff val="0"/>
            </a:schemeClr>
          </a:lnRef>
          <a:fillRef idx="1">
            <a:scrgbClr r="0" g="0" b="0"/>
          </a:fillRef>
          <a:effectRef idx="0">
            <a:schemeClr val="accent3">
              <a:tint val="99000"/>
              <a:hueOff val="0"/>
              <a:satOff val="0"/>
              <a:lumOff val="0"/>
              <a:alphaOff val="0"/>
            </a:schemeClr>
          </a:effectRef>
          <a:fontRef idx="minor">
            <a:schemeClr val="lt1"/>
          </a:fontRef>
        </p:style>
        <p:txBody>
          <a:bodyPr spcFirstLastPara="0" vert="horz" wrap="square" lIns="45899" tIns="45899" rIns="45899" bIns="45899" numCol="1" spcCol="1270" anchor="ctr" anchorCtr="0">
            <a:noAutofit/>
          </a:bodyPr>
          <a:lstStyle/>
          <a:p>
            <a:pPr marL="0" lvl="0" indent="0" algn="ctr" defTabSz="666750">
              <a:lnSpc>
                <a:spcPct val="90000"/>
              </a:lnSpc>
              <a:spcBef>
                <a:spcPct val="0"/>
              </a:spcBef>
              <a:spcAft>
                <a:spcPct val="35000"/>
              </a:spcAft>
              <a:buNone/>
            </a:pPr>
            <a:r>
              <a:rPr lang="en-CA" sz="1500" kern="1200" dirty="0">
                <a:cs typeface="Segoe UI" panose="020B0502040204020203" pitchFamily="34" charset="0"/>
              </a:rPr>
              <a:t>Assessment of provoking factors</a:t>
            </a:r>
          </a:p>
        </p:txBody>
      </p:sp>
      <p:sp>
        <p:nvSpPr>
          <p:cNvPr id="19" name="Freeform: Shape 18">
            <a:extLst>
              <a:ext uri="{FF2B5EF4-FFF2-40B4-BE49-F238E27FC236}">
                <a16:creationId xmlns:a16="http://schemas.microsoft.com/office/drawing/2014/main" id="{8EC88C38-C355-3BD3-96B8-C3EE16199008}"/>
              </a:ext>
            </a:extLst>
          </p:cNvPr>
          <p:cNvSpPr/>
          <p:nvPr/>
        </p:nvSpPr>
        <p:spPr>
          <a:xfrm>
            <a:off x="7572480" y="3723760"/>
            <a:ext cx="2072446" cy="1036223"/>
          </a:xfrm>
          <a:custGeom>
            <a:avLst/>
            <a:gdLst>
              <a:gd name="connsiteX0" fmla="*/ 0 w 2072446"/>
              <a:gd name="connsiteY0" fmla="*/ 103622 h 1036223"/>
              <a:gd name="connsiteX1" fmla="*/ 103622 w 2072446"/>
              <a:gd name="connsiteY1" fmla="*/ 0 h 1036223"/>
              <a:gd name="connsiteX2" fmla="*/ 1968824 w 2072446"/>
              <a:gd name="connsiteY2" fmla="*/ 0 h 1036223"/>
              <a:gd name="connsiteX3" fmla="*/ 2072446 w 2072446"/>
              <a:gd name="connsiteY3" fmla="*/ 103622 h 1036223"/>
              <a:gd name="connsiteX4" fmla="*/ 2072446 w 2072446"/>
              <a:gd name="connsiteY4" fmla="*/ 932601 h 1036223"/>
              <a:gd name="connsiteX5" fmla="*/ 1968824 w 2072446"/>
              <a:gd name="connsiteY5" fmla="*/ 1036223 h 1036223"/>
              <a:gd name="connsiteX6" fmla="*/ 103622 w 2072446"/>
              <a:gd name="connsiteY6" fmla="*/ 1036223 h 1036223"/>
              <a:gd name="connsiteX7" fmla="*/ 0 w 2072446"/>
              <a:gd name="connsiteY7" fmla="*/ 932601 h 1036223"/>
              <a:gd name="connsiteX8" fmla="*/ 0 w 2072446"/>
              <a:gd name="connsiteY8" fmla="*/ 103622 h 1036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2446" h="1036223">
                <a:moveTo>
                  <a:pt x="0" y="103622"/>
                </a:moveTo>
                <a:cubicBezTo>
                  <a:pt x="0" y="46393"/>
                  <a:pt x="46393" y="0"/>
                  <a:pt x="103622" y="0"/>
                </a:cubicBezTo>
                <a:lnTo>
                  <a:pt x="1968824" y="0"/>
                </a:lnTo>
                <a:cubicBezTo>
                  <a:pt x="2026053" y="0"/>
                  <a:pt x="2072446" y="46393"/>
                  <a:pt x="2072446" y="103622"/>
                </a:cubicBezTo>
                <a:lnTo>
                  <a:pt x="2072446" y="932601"/>
                </a:lnTo>
                <a:cubicBezTo>
                  <a:pt x="2072446" y="989830"/>
                  <a:pt x="2026053" y="1036223"/>
                  <a:pt x="1968824" y="1036223"/>
                </a:cubicBezTo>
                <a:lnTo>
                  <a:pt x="103622" y="1036223"/>
                </a:lnTo>
                <a:cubicBezTo>
                  <a:pt x="46393" y="1036223"/>
                  <a:pt x="0" y="989830"/>
                  <a:pt x="0" y="932601"/>
                </a:cubicBezTo>
                <a:lnTo>
                  <a:pt x="0" y="103622"/>
                </a:lnTo>
                <a:close/>
              </a:path>
            </a:pathLst>
          </a:custGeom>
          <a:solidFill>
            <a:schemeClr val="accent6">
              <a:lumMod val="60000"/>
              <a:lumOff val="40000"/>
            </a:schemeClr>
          </a:solidFill>
        </p:spPr>
        <p:style>
          <a:lnRef idx="2">
            <a:schemeClr val="lt1">
              <a:hueOff val="0"/>
              <a:satOff val="0"/>
              <a:lumOff val="0"/>
              <a:alphaOff val="0"/>
            </a:schemeClr>
          </a:lnRef>
          <a:fillRef idx="1">
            <a:scrgbClr r="0" g="0" b="0"/>
          </a:fillRef>
          <a:effectRef idx="0">
            <a:schemeClr val="accent3">
              <a:tint val="80000"/>
              <a:hueOff val="0"/>
              <a:satOff val="0"/>
              <a:lumOff val="0"/>
              <a:alphaOff val="0"/>
            </a:schemeClr>
          </a:effectRef>
          <a:fontRef idx="minor">
            <a:schemeClr val="lt1"/>
          </a:fontRef>
        </p:style>
        <p:txBody>
          <a:bodyPr spcFirstLastPara="0" vert="horz" wrap="square" lIns="39875" tIns="39875" rIns="39875" bIns="39875" numCol="1" spcCol="1270" anchor="ctr" anchorCtr="0">
            <a:noAutofit/>
          </a:bodyPr>
          <a:lstStyle/>
          <a:p>
            <a:pPr marL="0" lvl="0" indent="0" algn="ctr" defTabSz="666750">
              <a:lnSpc>
                <a:spcPct val="90000"/>
              </a:lnSpc>
              <a:spcBef>
                <a:spcPct val="0"/>
              </a:spcBef>
              <a:spcAft>
                <a:spcPct val="35000"/>
              </a:spcAft>
              <a:buNone/>
            </a:pPr>
            <a:r>
              <a:rPr lang="en-CA" sz="1500" kern="1200" dirty="0">
                <a:cs typeface="Segoe UI" panose="020B0502040204020203" pitchFamily="34" charset="0"/>
              </a:rPr>
              <a:t>Transient</a:t>
            </a:r>
          </a:p>
        </p:txBody>
      </p:sp>
      <p:sp>
        <p:nvSpPr>
          <p:cNvPr id="21" name="Freeform: Shape 20">
            <a:extLst>
              <a:ext uri="{FF2B5EF4-FFF2-40B4-BE49-F238E27FC236}">
                <a16:creationId xmlns:a16="http://schemas.microsoft.com/office/drawing/2014/main" id="{61121FDB-D613-E5DF-DB89-AABA8F986A26}"/>
              </a:ext>
            </a:extLst>
          </p:cNvPr>
          <p:cNvSpPr/>
          <p:nvPr/>
        </p:nvSpPr>
        <p:spPr>
          <a:xfrm>
            <a:off x="5212738" y="3723761"/>
            <a:ext cx="2072446" cy="1036223"/>
          </a:xfrm>
          <a:custGeom>
            <a:avLst/>
            <a:gdLst>
              <a:gd name="connsiteX0" fmla="*/ 0 w 2072446"/>
              <a:gd name="connsiteY0" fmla="*/ 103622 h 1036223"/>
              <a:gd name="connsiteX1" fmla="*/ 103622 w 2072446"/>
              <a:gd name="connsiteY1" fmla="*/ 0 h 1036223"/>
              <a:gd name="connsiteX2" fmla="*/ 1968824 w 2072446"/>
              <a:gd name="connsiteY2" fmla="*/ 0 h 1036223"/>
              <a:gd name="connsiteX3" fmla="*/ 2072446 w 2072446"/>
              <a:gd name="connsiteY3" fmla="*/ 103622 h 1036223"/>
              <a:gd name="connsiteX4" fmla="*/ 2072446 w 2072446"/>
              <a:gd name="connsiteY4" fmla="*/ 932601 h 1036223"/>
              <a:gd name="connsiteX5" fmla="*/ 1968824 w 2072446"/>
              <a:gd name="connsiteY5" fmla="*/ 1036223 h 1036223"/>
              <a:gd name="connsiteX6" fmla="*/ 103622 w 2072446"/>
              <a:gd name="connsiteY6" fmla="*/ 1036223 h 1036223"/>
              <a:gd name="connsiteX7" fmla="*/ 0 w 2072446"/>
              <a:gd name="connsiteY7" fmla="*/ 932601 h 1036223"/>
              <a:gd name="connsiteX8" fmla="*/ 0 w 2072446"/>
              <a:gd name="connsiteY8" fmla="*/ 103622 h 1036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2446" h="1036223">
                <a:moveTo>
                  <a:pt x="0" y="103622"/>
                </a:moveTo>
                <a:cubicBezTo>
                  <a:pt x="0" y="46393"/>
                  <a:pt x="46393" y="0"/>
                  <a:pt x="103622" y="0"/>
                </a:cubicBezTo>
                <a:lnTo>
                  <a:pt x="1968824" y="0"/>
                </a:lnTo>
                <a:cubicBezTo>
                  <a:pt x="2026053" y="0"/>
                  <a:pt x="2072446" y="46393"/>
                  <a:pt x="2072446" y="103622"/>
                </a:cubicBezTo>
                <a:lnTo>
                  <a:pt x="2072446" y="932601"/>
                </a:lnTo>
                <a:cubicBezTo>
                  <a:pt x="2072446" y="989830"/>
                  <a:pt x="2026053" y="1036223"/>
                  <a:pt x="1968824" y="1036223"/>
                </a:cubicBezTo>
                <a:lnTo>
                  <a:pt x="103622" y="1036223"/>
                </a:lnTo>
                <a:cubicBezTo>
                  <a:pt x="46393" y="1036223"/>
                  <a:pt x="0" y="989830"/>
                  <a:pt x="0" y="932601"/>
                </a:cubicBezTo>
                <a:lnTo>
                  <a:pt x="0" y="103622"/>
                </a:lnTo>
                <a:close/>
              </a:path>
            </a:pathLst>
          </a:custGeom>
          <a:solidFill>
            <a:schemeClr val="accent6"/>
          </a:solidFill>
        </p:spPr>
        <p:style>
          <a:lnRef idx="2">
            <a:schemeClr val="lt1">
              <a:hueOff val="0"/>
              <a:satOff val="0"/>
              <a:lumOff val="0"/>
              <a:alphaOff val="0"/>
            </a:schemeClr>
          </a:lnRef>
          <a:fillRef idx="1">
            <a:scrgbClr r="0" g="0" b="0"/>
          </a:fillRef>
          <a:effectRef idx="0">
            <a:schemeClr val="accent3">
              <a:tint val="80000"/>
              <a:hueOff val="0"/>
              <a:satOff val="0"/>
              <a:lumOff val="0"/>
              <a:alphaOff val="0"/>
            </a:schemeClr>
          </a:effectRef>
          <a:fontRef idx="minor">
            <a:schemeClr val="lt1"/>
          </a:fontRef>
        </p:style>
        <p:txBody>
          <a:bodyPr spcFirstLastPara="0" vert="horz" wrap="square" lIns="39875" tIns="39875" rIns="39875" bIns="39875" numCol="1" spcCol="1270" anchor="ctr" anchorCtr="0">
            <a:noAutofit/>
          </a:bodyPr>
          <a:lstStyle/>
          <a:p>
            <a:pPr marL="0" lvl="0" indent="0" algn="ctr" defTabSz="666750">
              <a:lnSpc>
                <a:spcPct val="90000"/>
              </a:lnSpc>
              <a:spcBef>
                <a:spcPct val="0"/>
              </a:spcBef>
              <a:spcAft>
                <a:spcPct val="35000"/>
              </a:spcAft>
              <a:buNone/>
            </a:pPr>
            <a:r>
              <a:rPr lang="en-CA" sz="1500" kern="1200">
                <a:cs typeface="Segoe UI" panose="020B0502040204020203" pitchFamily="34" charset="0"/>
              </a:rPr>
              <a:t>Persistent</a:t>
            </a:r>
          </a:p>
        </p:txBody>
      </p:sp>
      <p:sp>
        <p:nvSpPr>
          <p:cNvPr id="23" name="Freeform: Shape 22">
            <a:extLst>
              <a:ext uri="{FF2B5EF4-FFF2-40B4-BE49-F238E27FC236}">
                <a16:creationId xmlns:a16="http://schemas.microsoft.com/office/drawing/2014/main" id="{07D3AC01-6AB9-234C-45A9-4A1ADE3D65CC}"/>
              </a:ext>
            </a:extLst>
          </p:cNvPr>
          <p:cNvSpPr/>
          <p:nvPr/>
        </p:nvSpPr>
        <p:spPr>
          <a:xfrm>
            <a:off x="2911306" y="3723762"/>
            <a:ext cx="2072446" cy="1036223"/>
          </a:xfrm>
          <a:custGeom>
            <a:avLst/>
            <a:gdLst>
              <a:gd name="connsiteX0" fmla="*/ 0 w 2072446"/>
              <a:gd name="connsiteY0" fmla="*/ 103622 h 1036223"/>
              <a:gd name="connsiteX1" fmla="*/ 103622 w 2072446"/>
              <a:gd name="connsiteY1" fmla="*/ 0 h 1036223"/>
              <a:gd name="connsiteX2" fmla="*/ 1968824 w 2072446"/>
              <a:gd name="connsiteY2" fmla="*/ 0 h 1036223"/>
              <a:gd name="connsiteX3" fmla="*/ 2072446 w 2072446"/>
              <a:gd name="connsiteY3" fmla="*/ 103622 h 1036223"/>
              <a:gd name="connsiteX4" fmla="*/ 2072446 w 2072446"/>
              <a:gd name="connsiteY4" fmla="*/ 932601 h 1036223"/>
              <a:gd name="connsiteX5" fmla="*/ 1968824 w 2072446"/>
              <a:gd name="connsiteY5" fmla="*/ 1036223 h 1036223"/>
              <a:gd name="connsiteX6" fmla="*/ 103622 w 2072446"/>
              <a:gd name="connsiteY6" fmla="*/ 1036223 h 1036223"/>
              <a:gd name="connsiteX7" fmla="*/ 0 w 2072446"/>
              <a:gd name="connsiteY7" fmla="*/ 932601 h 1036223"/>
              <a:gd name="connsiteX8" fmla="*/ 0 w 2072446"/>
              <a:gd name="connsiteY8" fmla="*/ 103622 h 1036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2446" h="1036223">
                <a:moveTo>
                  <a:pt x="0" y="103622"/>
                </a:moveTo>
                <a:cubicBezTo>
                  <a:pt x="0" y="46393"/>
                  <a:pt x="46393" y="0"/>
                  <a:pt x="103622" y="0"/>
                </a:cubicBezTo>
                <a:lnTo>
                  <a:pt x="1968824" y="0"/>
                </a:lnTo>
                <a:cubicBezTo>
                  <a:pt x="2026053" y="0"/>
                  <a:pt x="2072446" y="46393"/>
                  <a:pt x="2072446" y="103622"/>
                </a:cubicBezTo>
                <a:lnTo>
                  <a:pt x="2072446" y="932601"/>
                </a:lnTo>
                <a:cubicBezTo>
                  <a:pt x="2072446" y="989830"/>
                  <a:pt x="2026053" y="1036223"/>
                  <a:pt x="1968824" y="1036223"/>
                </a:cubicBezTo>
                <a:lnTo>
                  <a:pt x="103622" y="1036223"/>
                </a:lnTo>
                <a:cubicBezTo>
                  <a:pt x="46393" y="1036223"/>
                  <a:pt x="0" y="989830"/>
                  <a:pt x="0" y="932601"/>
                </a:cubicBezTo>
                <a:lnTo>
                  <a:pt x="0" y="103622"/>
                </a:lnTo>
                <a:close/>
              </a:path>
            </a:pathLst>
          </a:custGeom>
          <a:solidFill>
            <a:schemeClr val="accent6">
              <a:lumMod val="75000"/>
            </a:schemeClr>
          </a:solidFill>
        </p:spPr>
        <p:style>
          <a:lnRef idx="2">
            <a:schemeClr val="lt1">
              <a:hueOff val="0"/>
              <a:satOff val="0"/>
              <a:lumOff val="0"/>
              <a:alphaOff val="0"/>
            </a:schemeClr>
          </a:lnRef>
          <a:fillRef idx="1">
            <a:scrgbClr r="0" g="0" b="0"/>
          </a:fillRef>
          <a:effectRef idx="0">
            <a:schemeClr val="accent3">
              <a:tint val="80000"/>
              <a:hueOff val="0"/>
              <a:satOff val="0"/>
              <a:lumOff val="0"/>
              <a:alphaOff val="0"/>
            </a:schemeClr>
          </a:effectRef>
          <a:fontRef idx="minor">
            <a:schemeClr val="lt1"/>
          </a:fontRef>
        </p:style>
        <p:txBody>
          <a:bodyPr spcFirstLastPara="0" vert="horz" wrap="square" lIns="39875" tIns="39875" rIns="39875" bIns="39875" numCol="1" spcCol="1270" anchor="ctr" anchorCtr="0">
            <a:noAutofit/>
          </a:bodyPr>
          <a:lstStyle/>
          <a:p>
            <a:pPr marL="0" lvl="0" indent="0" algn="ctr" defTabSz="666750">
              <a:lnSpc>
                <a:spcPct val="90000"/>
              </a:lnSpc>
              <a:spcBef>
                <a:spcPct val="0"/>
              </a:spcBef>
              <a:spcAft>
                <a:spcPct val="35000"/>
              </a:spcAft>
              <a:buNone/>
            </a:pPr>
            <a:r>
              <a:rPr lang="en-CA" sz="1500" kern="1200">
                <a:cs typeface="Segoe UI" panose="020B0502040204020203" pitchFamily="34" charset="0"/>
              </a:rPr>
              <a:t>Unprovoked</a:t>
            </a:r>
          </a:p>
        </p:txBody>
      </p:sp>
      <p:cxnSp>
        <p:nvCxnSpPr>
          <p:cNvPr id="29" name="Straight Arrow Connector 28">
            <a:extLst>
              <a:ext uri="{FF2B5EF4-FFF2-40B4-BE49-F238E27FC236}">
                <a16:creationId xmlns:a16="http://schemas.microsoft.com/office/drawing/2014/main" id="{0E97B781-BB4D-7F28-FDB2-7E57BC0E4954}"/>
              </a:ext>
            </a:extLst>
          </p:cNvPr>
          <p:cNvCxnSpPr>
            <a:cxnSpLocks/>
          </p:cNvCxnSpPr>
          <p:nvPr/>
        </p:nvCxnSpPr>
        <p:spPr>
          <a:xfrm>
            <a:off x="6217920" y="2515853"/>
            <a:ext cx="0" cy="2179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314629DA-586E-5E47-F1CD-17981A346064}"/>
              </a:ext>
            </a:extLst>
          </p:cNvPr>
          <p:cNvCxnSpPr/>
          <p:nvPr/>
        </p:nvCxnSpPr>
        <p:spPr>
          <a:xfrm>
            <a:off x="6254860" y="3429000"/>
            <a:ext cx="0" cy="2947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05C59B4B-7D30-43A8-272A-E0FC9F4CCA40}"/>
              </a:ext>
            </a:extLst>
          </p:cNvPr>
          <p:cNvCxnSpPr>
            <a:cxnSpLocks/>
          </p:cNvCxnSpPr>
          <p:nvPr/>
        </p:nvCxnSpPr>
        <p:spPr>
          <a:xfrm flipH="1">
            <a:off x="3947529" y="3435647"/>
            <a:ext cx="2270391" cy="2881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D0232297-95AB-7C51-7F76-2B286EB2ECA6}"/>
              </a:ext>
            </a:extLst>
          </p:cNvPr>
          <p:cNvCxnSpPr/>
          <p:nvPr/>
        </p:nvCxnSpPr>
        <p:spPr>
          <a:xfrm>
            <a:off x="6217920" y="3429000"/>
            <a:ext cx="2507226" cy="2947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57439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C0CB9BEB-DEAF-E855-DA05-F7242C65695A}"/>
              </a:ext>
            </a:extLst>
          </p:cNvPr>
          <p:cNvSpPr/>
          <p:nvPr/>
        </p:nvSpPr>
        <p:spPr>
          <a:xfrm>
            <a:off x="7630001" y="2762609"/>
            <a:ext cx="4029847" cy="666391"/>
          </a:xfrm>
          <a:prstGeom prst="roundRect">
            <a:avLst/>
          </a:prstGeom>
          <a:solidFill>
            <a:schemeClr val="accent4">
              <a:lumMod val="20000"/>
              <a:lumOff val="80000"/>
              <a:alpha val="2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100" b="0" i="0" u="none" strike="noStrike" kern="1200" cap="none" spc="0" normalizeH="0" baseline="0" noProof="0" dirty="0">
              <a:ln>
                <a:noFill/>
              </a:ln>
              <a:solidFill>
                <a:prstClr val="white"/>
              </a:solidFill>
              <a:effectLst/>
              <a:uLnTx/>
              <a:uFillTx/>
            </a:endParaRPr>
          </a:p>
        </p:txBody>
      </p:sp>
      <p:sp>
        <p:nvSpPr>
          <p:cNvPr id="2" name="Title 1">
            <a:extLst>
              <a:ext uri="{FF2B5EF4-FFF2-40B4-BE49-F238E27FC236}">
                <a16:creationId xmlns:a16="http://schemas.microsoft.com/office/drawing/2014/main" id="{D88F8B6A-EBD9-4144-9364-92ED5520038E}"/>
              </a:ext>
            </a:extLst>
          </p:cNvPr>
          <p:cNvSpPr>
            <a:spLocks noGrp="1"/>
          </p:cNvSpPr>
          <p:nvPr>
            <p:ph type="title"/>
          </p:nvPr>
        </p:nvSpPr>
        <p:spPr>
          <a:xfrm>
            <a:off x="838200" y="-1"/>
            <a:ext cx="10515600" cy="1105949"/>
          </a:xfrm>
        </p:spPr>
        <p:txBody>
          <a:bodyPr/>
          <a:lstStyle/>
          <a:p>
            <a:r>
              <a:rPr lang="en-CA" dirty="0"/>
              <a:t>Anticoagulation Framework</a:t>
            </a:r>
          </a:p>
        </p:txBody>
      </p:sp>
      <p:sp>
        <p:nvSpPr>
          <p:cNvPr id="15" name="Freeform: Shape 14">
            <a:extLst>
              <a:ext uri="{FF2B5EF4-FFF2-40B4-BE49-F238E27FC236}">
                <a16:creationId xmlns:a16="http://schemas.microsoft.com/office/drawing/2014/main" id="{6FF7B27E-8A95-34C4-32A8-1ACF40E4DF96}"/>
              </a:ext>
            </a:extLst>
          </p:cNvPr>
          <p:cNvSpPr/>
          <p:nvPr/>
        </p:nvSpPr>
        <p:spPr>
          <a:xfrm>
            <a:off x="4799385" y="1590868"/>
            <a:ext cx="2837070" cy="924955"/>
          </a:xfrm>
          <a:custGeom>
            <a:avLst/>
            <a:gdLst>
              <a:gd name="connsiteX0" fmla="*/ 0 w 2072446"/>
              <a:gd name="connsiteY0" fmla="*/ 123465 h 1234649"/>
              <a:gd name="connsiteX1" fmla="*/ 123465 w 2072446"/>
              <a:gd name="connsiteY1" fmla="*/ 0 h 1234649"/>
              <a:gd name="connsiteX2" fmla="*/ 1948981 w 2072446"/>
              <a:gd name="connsiteY2" fmla="*/ 0 h 1234649"/>
              <a:gd name="connsiteX3" fmla="*/ 2072446 w 2072446"/>
              <a:gd name="connsiteY3" fmla="*/ 123465 h 1234649"/>
              <a:gd name="connsiteX4" fmla="*/ 2072446 w 2072446"/>
              <a:gd name="connsiteY4" fmla="*/ 1111184 h 1234649"/>
              <a:gd name="connsiteX5" fmla="*/ 1948981 w 2072446"/>
              <a:gd name="connsiteY5" fmla="*/ 1234649 h 1234649"/>
              <a:gd name="connsiteX6" fmla="*/ 123465 w 2072446"/>
              <a:gd name="connsiteY6" fmla="*/ 1234649 h 1234649"/>
              <a:gd name="connsiteX7" fmla="*/ 0 w 2072446"/>
              <a:gd name="connsiteY7" fmla="*/ 1111184 h 1234649"/>
              <a:gd name="connsiteX8" fmla="*/ 0 w 2072446"/>
              <a:gd name="connsiteY8" fmla="*/ 123465 h 123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2446" h="1234649">
                <a:moveTo>
                  <a:pt x="0" y="123465"/>
                </a:moveTo>
                <a:cubicBezTo>
                  <a:pt x="0" y="55277"/>
                  <a:pt x="55277" y="0"/>
                  <a:pt x="123465" y="0"/>
                </a:cubicBezTo>
                <a:lnTo>
                  <a:pt x="1948981" y="0"/>
                </a:lnTo>
                <a:cubicBezTo>
                  <a:pt x="2017169" y="0"/>
                  <a:pt x="2072446" y="55277"/>
                  <a:pt x="2072446" y="123465"/>
                </a:cubicBezTo>
                <a:lnTo>
                  <a:pt x="2072446" y="1111184"/>
                </a:lnTo>
                <a:cubicBezTo>
                  <a:pt x="2072446" y="1179372"/>
                  <a:pt x="2017169" y="1234649"/>
                  <a:pt x="1948981" y="1234649"/>
                </a:cubicBezTo>
                <a:lnTo>
                  <a:pt x="123465" y="1234649"/>
                </a:lnTo>
                <a:cubicBezTo>
                  <a:pt x="55277" y="1234649"/>
                  <a:pt x="0" y="1179372"/>
                  <a:pt x="0" y="1111184"/>
                </a:cubicBezTo>
                <a:lnTo>
                  <a:pt x="0" y="123465"/>
                </a:lnTo>
                <a:close/>
              </a:path>
            </a:pathLst>
          </a:custGeom>
          <a:solidFill>
            <a:schemeClr val="tx2">
              <a:lumMod val="50000"/>
            </a:schemeClr>
          </a:solidFill>
        </p:spPr>
        <p:style>
          <a:lnRef idx="2">
            <a:schemeClr val="lt1">
              <a:hueOff val="0"/>
              <a:satOff val="0"/>
              <a:lumOff val="0"/>
              <a:alphaOff val="0"/>
            </a:schemeClr>
          </a:lnRef>
          <a:fillRef idx="1">
            <a:scrgbClr r="0" g="0" b="0"/>
          </a:fillRef>
          <a:effectRef idx="0">
            <a:schemeClr val="accent3">
              <a:shade val="80000"/>
              <a:hueOff val="0"/>
              <a:satOff val="0"/>
              <a:lumOff val="0"/>
              <a:alphaOff val="0"/>
            </a:schemeClr>
          </a:effectRef>
          <a:fontRef idx="minor">
            <a:schemeClr val="lt1"/>
          </a:fontRef>
        </p:style>
        <p:txBody>
          <a:bodyPr spcFirstLastPara="0" vert="horz" wrap="square" lIns="45687" tIns="45687" rIns="45687" bIns="45687" numCol="1" spcCol="1270" anchor="ctr" anchorCtr="0">
            <a:noAutofit/>
          </a:bodyPr>
          <a:lstStyle/>
          <a:p>
            <a:pPr marL="0" lvl="0" indent="0" algn="ctr" defTabSz="666750">
              <a:lnSpc>
                <a:spcPct val="90000"/>
              </a:lnSpc>
              <a:spcBef>
                <a:spcPct val="0"/>
              </a:spcBef>
              <a:spcAft>
                <a:spcPct val="35000"/>
              </a:spcAft>
              <a:buNone/>
            </a:pPr>
            <a:r>
              <a:rPr lang="en-CA" sz="1500" kern="1200" dirty="0">
                <a:cs typeface="Segoe UI" panose="020B0502040204020203" pitchFamily="34" charset="0"/>
              </a:rPr>
              <a:t>Completion of primary treatment for DVT and/or PE (3 to 6 months of anticoagulation) </a:t>
            </a:r>
          </a:p>
        </p:txBody>
      </p:sp>
      <p:sp>
        <p:nvSpPr>
          <p:cNvPr id="17" name="Freeform: Shape 16">
            <a:extLst>
              <a:ext uri="{FF2B5EF4-FFF2-40B4-BE49-F238E27FC236}">
                <a16:creationId xmlns:a16="http://schemas.microsoft.com/office/drawing/2014/main" id="{FDA73981-4A2D-0AB9-E202-3AF4D374B52A}"/>
              </a:ext>
            </a:extLst>
          </p:cNvPr>
          <p:cNvSpPr/>
          <p:nvPr/>
        </p:nvSpPr>
        <p:spPr>
          <a:xfrm>
            <a:off x="5212738" y="2733823"/>
            <a:ext cx="2072446" cy="724744"/>
          </a:xfrm>
          <a:custGeom>
            <a:avLst/>
            <a:gdLst>
              <a:gd name="connsiteX0" fmla="*/ 0 w 2072446"/>
              <a:gd name="connsiteY0" fmla="*/ 124191 h 1241913"/>
              <a:gd name="connsiteX1" fmla="*/ 124191 w 2072446"/>
              <a:gd name="connsiteY1" fmla="*/ 0 h 1241913"/>
              <a:gd name="connsiteX2" fmla="*/ 1948255 w 2072446"/>
              <a:gd name="connsiteY2" fmla="*/ 0 h 1241913"/>
              <a:gd name="connsiteX3" fmla="*/ 2072446 w 2072446"/>
              <a:gd name="connsiteY3" fmla="*/ 124191 h 1241913"/>
              <a:gd name="connsiteX4" fmla="*/ 2072446 w 2072446"/>
              <a:gd name="connsiteY4" fmla="*/ 1117722 h 1241913"/>
              <a:gd name="connsiteX5" fmla="*/ 1948255 w 2072446"/>
              <a:gd name="connsiteY5" fmla="*/ 1241913 h 1241913"/>
              <a:gd name="connsiteX6" fmla="*/ 124191 w 2072446"/>
              <a:gd name="connsiteY6" fmla="*/ 1241913 h 1241913"/>
              <a:gd name="connsiteX7" fmla="*/ 0 w 2072446"/>
              <a:gd name="connsiteY7" fmla="*/ 1117722 h 1241913"/>
              <a:gd name="connsiteX8" fmla="*/ 0 w 2072446"/>
              <a:gd name="connsiteY8" fmla="*/ 124191 h 1241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2446" h="1241913">
                <a:moveTo>
                  <a:pt x="0" y="124191"/>
                </a:moveTo>
                <a:cubicBezTo>
                  <a:pt x="0" y="55602"/>
                  <a:pt x="55602" y="0"/>
                  <a:pt x="124191" y="0"/>
                </a:cubicBezTo>
                <a:lnTo>
                  <a:pt x="1948255" y="0"/>
                </a:lnTo>
                <a:cubicBezTo>
                  <a:pt x="2016844" y="0"/>
                  <a:pt x="2072446" y="55602"/>
                  <a:pt x="2072446" y="124191"/>
                </a:cubicBezTo>
                <a:lnTo>
                  <a:pt x="2072446" y="1117722"/>
                </a:lnTo>
                <a:cubicBezTo>
                  <a:pt x="2072446" y="1186311"/>
                  <a:pt x="2016844" y="1241913"/>
                  <a:pt x="1948255" y="1241913"/>
                </a:cubicBezTo>
                <a:lnTo>
                  <a:pt x="124191" y="1241913"/>
                </a:lnTo>
                <a:cubicBezTo>
                  <a:pt x="55602" y="1241913"/>
                  <a:pt x="0" y="1186311"/>
                  <a:pt x="0" y="1117722"/>
                </a:cubicBezTo>
                <a:lnTo>
                  <a:pt x="0" y="124191"/>
                </a:lnTo>
                <a:close/>
              </a:path>
            </a:pathLst>
          </a:custGeom>
          <a:solidFill>
            <a:schemeClr val="accent4"/>
          </a:solidFill>
        </p:spPr>
        <p:style>
          <a:lnRef idx="2">
            <a:schemeClr val="lt1">
              <a:hueOff val="0"/>
              <a:satOff val="0"/>
              <a:lumOff val="0"/>
              <a:alphaOff val="0"/>
            </a:schemeClr>
          </a:lnRef>
          <a:fillRef idx="1">
            <a:scrgbClr r="0" g="0" b="0"/>
          </a:fillRef>
          <a:effectRef idx="0">
            <a:schemeClr val="accent3">
              <a:tint val="99000"/>
              <a:hueOff val="0"/>
              <a:satOff val="0"/>
              <a:lumOff val="0"/>
              <a:alphaOff val="0"/>
            </a:schemeClr>
          </a:effectRef>
          <a:fontRef idx="minor">
            <a:schemeClr val="lt1"/>
          </a:fontRef>
        </p:style>
        <p:txBody>
          <a:bodyPr spcFirstLastPara="0" vert="horz" wrap="square" lIns="45899" tIns="45899" rIns="45899" bIns="45899" numCol="1" spcCol="1270" anchor="ctr" anchorCtr="0">
            <a:noAutofit/>
          </a:bodyPr>
          <a:lstStyle/>
          <a:p>
            <a:pPr marL="0" lvl="0" indent="0" algn="ctr" defTabSz="666750">
              <a:lnSpc>
                <a:spcPct val="90000"/>
              </a:lnSpc>
              <a:spcBef>
                <a:spcPct val="0"/>
              </a:spcBef>
              <a:spcAft>
                <a:spcPct val="35000"/>
              </a:spcAft>
              <a:buNone/>
            </a:pPr>
            <a:r>
              <a:rPr lang="en-CA" sz="1500" kern="1200" dirty="0">
                <a:cs typeface="Segoe UI" panose="020B0502040204020203" pitchFamily="34" charset="0"/>
              </a:rPr>
              <a:t>Assessment of provoking factors</a:t>
            </a:r>
          </a:p>
        </p:txBody>
      </p:sp>
      <p:sp>
        <p:nvSpPr>
          <p:cNvPr id="19" name="Freeform: Shape 18">
            <a:extLst>
              <a:ext uri="{FF2B5EF4-FFF2-40B4-BE49-F238E27FC236}">
                <a16:creationId xmlns:a16="http://schemas.microsoft.com/office/drawing/2014/main" id="{8EC88C38-C355-3BD3-96B8-C3EE16199008}"/>
              </a:ext>
            </a:extLst>
          </p:cNvPr>
          <p:cNvSpPr/>
          <p:nvPr/>
        </p:nvSpPr>
        <p:spPr>
          <a:xfrm>
            <a:off x="7572480" y="3723760"/>
            <a:ext cx="2072446" cy="1036223"/>
          </a:xfrm>
          <a:custGeom>
            <a:avLst/>
            <a:gdLst>
              <a:gd name="connsiteX0" fmla="*/ 0 w 2072446"/>
              <a:gd name="connsiteY0" fmla="*/ 103622 h 1036223"/>
              <a:gd name="connsiteX1" fmla="*/ 103622 w 2072446"/>
              <a:gd name="connsiteY1" fmla="*/ 0 h 1036223"/>
              <a:gd name="connsiteX2" fmla="*/ 1968824 w 2072446"/>
              <a:gd name="connsiteY2" fmla="*/ 0 h 1036223"/>
              <a:gd name="connsiteX3" fmla="*/ 2072446 w 2072446"/>
              <a:gd name="connsiteY3" fmla="*/ 103622 h 1036223"/>
              <a:gd name="connsiteX4" fmla="*/ 2072446 w 2072446"/>
              <a:gd name="connsiteY4" fmla="*/ 932601 h 1036223"/>
              <a:gd name="connsiteX5" fmla="*/ 1968824 w 2072446"/>
              <a:gd name="connsiteY5" fmla="*/ 1036223 h 1036223"/>
              <a:gd name="connsiteX6" fmla="*/ 103622 w 2072446"/>
              <a:gd name="connsiteY6" fmla="*/ 1036223 h 1036223"/>
              <a:gd name="connsiteX7" fmla="*/ 0 w 2072446"/>
              <a:gd name="connsiteY7" fmla="*/ 932601 h 1036223"/>
              <a:gd name="connsiteX8" fmla="*/ 0 w 2072446"/>
              <a:gd name="connsiteY8" fmla="*/ 103622 h 1036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2446" h="1036223">
                <a:moveTo>
                  <a:pt x="0" y="103622"/>
                </a:moveTo>
                <a:cubicBezTo>
                  <a:pt x="0" y="46393"/>
                  <a:pt x="46393" y="0"/>
                  <a:pt x="103622" y="0"/>
                </a:cubicBezTo>
                <a:lnTo>
                  <a:pt x="1968824" y="0"/>
                </a:lnTo>
                <a:cubicBezTo>
                  <a:pt x="2026053" y="0"/>
                  <a:pt x="2072446" y="46393"/>
                  <a:pt x="2072446" y="103622"/>
                </a:cubicBezTo>
                <a:lnTo>
                  <a:pt x="2072446" y="932601"/>
                </a:lnTo>
                <a:cubicBezTo>
                  <a:pt x="2072446" y="989830"/>
                  <a:pt x="2026053" y="1036223"/>
                  <a:pt x="1968824" y="1036223"/>
                </a:cubicBezTo>
                <a:lnTo>
                  <a:pt x="103622" y="1036223"/>
                </a:lnTo>
                <a:cubicBezTo>
                  <a:pt x="46393" y="1036223"/>
                  <a:pt x="0" y="989830"/>
                  <a:pt x="0" y="932601"/>
                </a:cubicBezTo>
                <a:lnTo>
                  <a:pt x="0" y="103622"/>
                </a:lnTo>
                <a:close/>
              </a:path>
            </a:pathLst>
          </a:custGeom>
          <a:solidFill>
            <a:schemeClr val="accent6">
              <a:lumMod val="60000"/>
              <a:lumOff val="40000"/>
            </a:schemeClr>
          </a:solidFill>
        </p:spPr>
        <p:style>
          <a:lnRef idx="2">
            <a:schemeClr val="lt1">
              <a:hueOff val="0"/>
              <a:satOff val="0"/>
              <a:lumOff val="0"/>
              <a:alphaOff val="0"/>
            </a:schemeClr>
          </a:lnRef>
          <a:fillRef idx="1">
            <a:scrgbClr r="0" g="0" b="0"/>
          </a:fillRef>
          <a:effectRef idx="0">
            <a:schemeClr val="accent3">
              <a:tint val="80000"/>
              <a:hueOff val="0"/>
              <a:satOff val="0"/>
              <a:lumOff val="0"/>
              <a:alphaOff val="0"/>
            </a:schemeClr>
          </a:effectRef>
          <a:fontRef idx="minor">
            <a:schemeClr val="lt1"/>
          </a:fontRef>
        </p:style>
        <p:txBody>
          <a:bodyPr spcFirstLastPara="0" vert="horz" wrap="square" lIns="39875" tIns="39875" rIns="39875" bIns="39875" numCol="1" spcCol="1270" anchor="ctr" anchorCtr="0">
            <a:noAutofit/>
          </a:bodyPr>
          <a:lstStyle/>
          <a:p>
            <a:pPr marL="0" lvl="0" indent="0" algn="ctr" defTabSz="666750">
              <a:lnSpc>
                <a:spcPct val="90000"/>
              </a:lnSpc>
              <a:spcBef>
                <a:spcPct val="0"/>
              </a:spcBef>
              <a:spcAft>
                <a:spcPct val="35000"/>
              </a:spcAft>
              <a:buNone/>
            </a:pPr>
            <a:r>
              <a:rPr lang="en-CA" sz="1500" kern="1200" dirty="0">
                <a:cs typeface="Segoe UI" panose="020B0502040204020203" pitchFamily="34" charset="0"/>
              </a:rPr>
              <a:t>Transient</a:t>
            </a:r>
          </a:p>
        </p:txBody>
      </p:sp>
      <p:sp>
        <p:nvSpPr>
          <p:cNvPr id="21" name="Freeform: Shape 20">
            <a:extLst>
              <a:ext uri="{FF2B5EF4-FFF2-40B4-BE49-F238E27FC236}">
                <a16:creationId xmlns:a16="http://schemas.microsoft.com/office/drawing/2014/main" id="{61121FDB-D613-E5DF-DB89-AABA8F986A26}"/>
              </a:ext>
            </a:extLst>
          </p:cNvPr>
          <p:cNvSpPr/>
          <p:nvPr/>
        </p:nvSpPr>
        <p:spPr>
          <a:xfrm>
            <a:off x="5212738" y="3723761"/>
            <a:ext cx="2072446" cy="1036223"/>
          </a:xfrm>
          <a:custGeom>
            <a:avLst/>
            <a:gdLst>
              <a:gd name="connsiteX0" fmla="*/ 0 w 2072446"/>
              <a:gd name="connsiteY0" fmla="*/ 103622 h 1036223"/>
              <a:gd name="connsiteX1" fmla="*/ 103622 w 2072446"/>
              <a:gd name="connsiteY1" fmla="*/ 0 h 1036223"/>
              <a:gd name="connsiteX2" fmla="*/ 1968824 w 2072446"/>
              <a:gd name="connsiteY2" fmla="*/ 0 h 1036223"/>
              <a:gd name="connsiteX3" fmla="*/ 2072446 w 2072446"/>
              <a:gd name="connsiteY3" fmla="*/ 103622 h 1036223"/>
              <a:gd name="connsiteX4" fmla="*/ 2072446 w 2072446"/>
              <a:gd name="connsiteY4" fmla="*/ 932601 h 1036223"/>
              <a:gd name="connsiteX5" fmla="*/ 1968824 w 2072446"/>
              <a:gd name="connsiteY5" fmla="*/ 1036223 h 1036223"/>
              <a:gd name="connsiteX6" fmla="*/ 103622 w 2072446"/>
              <a:gd name="connsiteY6" fmla="*/ 1036223 h 1036223"/>
              <a:gd name="connsiteX7" fmla="*/ 0 w 2072446"/>
              <a:gd name="connsiteY7" fmla="*/ 932601 h 1036223"/>
              <a:gd name="connsiteX8" fmla="*/ 0 w 2072446"/>
              <a:gd name="connsiteY8" fmla="*/ 103622 h 1036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2446" h="1036223">
                <a:moveTo>
                  <a:pt x="0" y="103622"/>
                </a:moveTo>
                <a:cubicBezTo>
                  <a:pt x="0" y="46393"/>
                  <a:pt x="46393" y="0"/>
                  <a:pt x="103622" y="0"/>
                </a:cubicBezTo>
                <a:lnTo>
                  <a:pt x="1968824" y="0"/>
                </a:lnTo>
                <a:cubicBezTo>
                  <a:pt x="2026053" y="0"/>
                  <a:pt x="2072446" y="46393"/>
                  <a:pt x="2072446" y="103622"/>
                </a:cubicBezTo>
                <a:lnTo>
                  <a:pt x="2072446" y="932601"/>
                </a:lnTo>
                <a:cubicBezTo>
                  <a:pt x="2072446" y="989830"/>
                  <a:pt x="2026053" y="1036223"/>
                  <a:pt x="1968824" y="1036223"/>
                </a:cubicBezTo>
                <a:lnTo>
                  <a:pt x="103622" y="1036223"/>
                </a:lnTo>
                <a:cubicBezTo>
                  <a:pt x="46393" y="1036223"/>
                  <a:pt x="0" y="989830"/>
                  <a:pt x="0" y="932601"/>
                </a:cubicBezTo>
                <a:lnTo>
                  <a:pt x="0" y="103622"/>
                </a:lnTo>
                <a:close/>
              </a:path>
            </a:pathLst>
          </a:custGeom>
          <a:solidFill>
            <a:schemeClr val="accent6"/>
          </a:solidFill>
        </p:spPr>
        <p:style>
          <a:lnRef idx="2">
            <a:schemeClr val="lt1">
              <a:hueOff val="0"/>
              <a:satOff val="0"/>
              <a:lumOff val="0"/>
              <a:alphaOff val="0"/>
            </a:schemeClr>
          </a:lnRef>
          <a:fillRef idx="1">
            <a:scrgbClr r="0" g="0" b="0"/>
          </a:fillRef>
          <a:effectRef idx="0">
            <a:schemeClr val="accent3">
              <a:tint val="80000"/>
              <a:hueOff val="0"/>
              <a:satOff val="0"/>
              <a:lumOff val="0"/>
              <a:alphaOff val="0"/>
            </a:schemeClr>
          </a:effectRef>
          <a:fontRef idx="minor">
            <a:schemeClr val="lt1"/>
          </a:fontRef>
        </p:style>
        <p:txBody>
          <a:bodyPr spcFirstLastPara="0" vert="horz" wrap="square" lIns="39875" tIns="39875" rIns="39875" bIns="39875" numCol="1" spcCol="1270" anchor="ctr" anchorCtr="0">
            <a:noAutofit/>
          </a:bodyPr>
          <a:lstStyle/>
          <a:p>
            <a:pPr marL="0" lvl="0" indent="0" algn="ctr" defTabSz="666750">
              <a:lnSpc>
                <a:spcPct val="90000"/>
              </a:lnSpc>
              <a:spcBef>
                <a:spcPct val="0"/>
              </a:spcBef>
              <a:spcAft>
                <a:spcPct val="35000"/>
              </a:spcAft>
              <a:buNone/>
            </a:pPr>
            <a:r>
              <a:rPr lang="en-CA" sz="1500" kern="1200">
                <a:cs typeface="Segoe UI" panose="020B0502040204020203" pitchFamily="34" charset="0"/>
              </a:rPr>
              <a:t>Persistent</a:t>
            </a:r>
          </a:p>
        </p:txBody>
      </p:sp>
      <p:sp>
        <p:nvSpPr>
          <p:cNvPr id="23" name="Freeform: Shape 22">
            <a:extLst>
              <a:ext uri="{FF2B5EF4-FFF2-40B4-BE49-F238E27FC236}">
                <a16:creationId xmlns:a16="http://schemas.microsoft.com/office/drawing/2014/main" id="{07D3AC01-6AB9-234C-45A9-4A1ADE3D65CC}"/>
              </a:ext>
            </a:extLst>
          </p:cNvPr>
          <p:cNvSpPr/>
          <p:nvPr/>
        </p:nvSpPr>
        <p:spPr>
          <a:xfrm>
            <a:off x="2911306" y="3723762"/>
            <a:ext cx="2072446" cy="1036223"/>
          </a:xfrm>
          <a:custGeom>
            <a:avLst/>
            <a:gdLst>
              <a:gd name="connsiteX0" fmla="*/ 0 w 2072446"/>
              <a:gd name="connsiteY0" fmla="*/ 103622 h 1036223"/>
              <a:gd name="connsiteX1" fmla="*/ 103622 w 2072446"/>
              <a:gd name="connsiteY1" fmla="*/ 0 h 1036223"/>
              <a:gd name="connsiteX2" fmla="*/ 1968824 w 2072446"/>
              <a:gd name="connsiteY2" fmla="*/ 0 h 1036223"/>
              <a:gd name="connsiteX3" fmla="*/ 2072446 w 2072446"/>
              <a:gd name="connsiteY3" fmla="*/ 103622 h 1036223"/>
              <a:gd name="connsiteX4" fmla="*/ 2072446 w 2072446"/>
              <a:gd name="connsiteY4" fmla="*/ 932601 h 1036223"/>
              <a:gd name="connsiteX5" fmla="*/ 1968824 w 2072446"/>
              <a:gd name="connsiteY5" fmla="*/ 1036223 h 1036223"/>
              <a:gd name="connsiteX6" fmla="*/ 103622 w 2072446"/>
              <a:gd name="connsiteY6" fmla="*/ 1036223 h 1036223"/>
              <a:gd name="connsiteX7" fmla="*/ 0 w 2072446"/>
              <a:gd name="connsiteY7" fmla="*/ 932601 h 1036223"/>
              <a:gd name="connsiteX8" fmla="*/ 0 w 2072446"/>
              <a:gd name="connsiteY8" fmla="*/ 103622 h 1036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2446" h="1036223">
                <a:moveTo>
                  <a:pt x="0" y="103622"/>
                </a:moveTo>
                <a:cubicBezTo>
                  <a:pt x="0" y="46393"/>
                  <a:pt x="46393" y="0"/>
                  <a:pt x="103622" y="0"/>
                </a:cubicBezTo>
                <a:lnTo>
                  <a:pt x="1968824" y="0"/>
                </a:lnTo>
                <a:cubicBezTo>
                  <a:pt x="2026053" y="0"/>
                  <a:pt x="2072446" y="46393"/>
                  <a:pt x="2072446" y="103622"/>
                </a:cubicBezTo>
                <a:lnTo>
                  <a:pt x="2072446" y="932601"/>
                </a:lnTo>
                <a:cubicBezTo>
                  <a:pt x="2072446" y="989830"/>
                  <a:pt x="2026053" y="1036223"/>
                  <a:pt x="1968824" y="1036223"/>
                </a:cubicBezTo>
                <a:lnTo>
                  <a:pt x="103622" y="1036223"/>
                </a:lnTo>
                <a:cubicBezTo>
                  <a:pt x="46393" y="1036223"/>
                  <a:pt x="0" y="989830"/>
                  <a:pt x="0" y="932601"/>
                </a:cubicBezTo>
                <a:lnTo>
                  <a:pt x="0" y="103622"/>
                </a:lnTo>
                <a:close/>
              </a:path>
            </a:pathLst>
          </a:custGeom>
          <a:solidFill>
            <a:schemeClr val="accent6">
              <a:lumMod val="75000"/>
            </a:schemeClr>
          </a:solidFill>
        </p:spPr>
        <p:style>
          <a:lnRef idx="2">
            <a:schemeClr val="lt1">
              <a:hueOff val="0"/>
              <a:satOff val="0"/>
              <a:lumOff val="0"/>
              <a:alphaOff val="0"/>
            </a:schemeClr>
          </a:lnRef>
          <a:fillRef idx="1">
            <a:scrgbClr r="0" g="0" b="0"/>
          </a:fillRef>
          <a:effectRef idx="0">
            <a:schemeClr val="accent3">
              <a:tint val="80000"/>
              <a:hueOff val="0"/>
              <a:satOff val="0"/>
              <a:lumOff val="0"/>
              <a:alphaOff val="0"/>
            </a:schemeClr>
          </a:effectRef>
          <a:fontRef idx="minor">
            <a:schemeClr val="lt1"/>
          </a:fontRef>
        </p:style>
        <p:txBody>
          <a:bodyPr spcFirstLastPara="0" vert="horz" wrap="square" lIns="39875" tIns="39875" rIns="39875" bIns="39875" numCol="1" spcCol="1270" anchor="ctr" anchorCtr="0">
            <a:noAutofit/>
          </a:bodyPr>
          <a:lstStyle/>
          <a:p>
            <a:pPr marL="0" lvl="0" indent="0" algn="ctr" defTabSz="666750">
              <a:lnSpc>
                <a:spcPct val="90000"/>
              </a:lnSpc>
              <a:spcBef>
                <a:spcPct val="0"/>
              </a:spcBef>
              <a:spcAft>
                <a:spcPct val="35000"/>
              </a:spcAft>
              <a:buNone/>
            </a:pPr>
            <a:r>
              <a:rPr lang="en-CA" sz="1500" kern="1200">
                <a:cs typeface="Segoe UI" panose="020B0502040204020203" pitchFamily="34" charset="0"/>
              </a:rPr>
              <a:t>Unprovoked</a:t>
            </a:r>
          </a:p>
        </p:txBody>
      </p:sp>
      <p:sp>
        <p:nvSpPr>
          <p:cNvPr id="7" name="TextBox 6">
            <a:extLst>
              <a:ext uri="{FF2B5EF4-FFF2-40B4-BE49-F238E27FC236}">
                <a16:creationId xmlns:a16="http://schemas.microsoft.com/office/drawing/2014/main" id="{BBE11735-2BC0-B96A-CB42-7307147B6D10}"/>
              </a:ext>
            </a:extLst>
          </p:cNvPr>
          <p:cNvSpPr txBox="1"/>
          <p:nvPr/>
        </p:nvSpPr>
        <p:spPr>
          <a:xfrm>
            <a:off x="7630002" y="2791061"/>
            <a:ext cx="4029847"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400" dirty="0">
                <a:solidFill>
                  <a:prstClr val="black"/>
                </a:solidFill>
                <a:cs typeface="Segoe UI" panose="020B0502040204020203" pitchFamily="34" charset="0"/>
              </a:rPr>
              <a:t>Determines risk of recurrence off anticoagulation and informs ongoing treatment</a:t>
            </a:r>
            <a:endParaRPr kumimoji="0" lang="en-CA" sz="1400" b="0" i="0" u="none" strike="noStrike" kern="1200" cap="none" spc="0" normalizeH="0" baseline="0" noProof="0" dirty="0">
              <a:ln>
                <a:noFill/>
              </a:ln>
              <a:solidFill>
                <a:prstClr val="black"/>
              </a:solidFill>
              <a:effectLst/>
              <a:uLnTx/>
              <a:uFillTx/>
              <a:cs typeface="Segoe UI" panose="020B0502040204020203" pitchFamily="34" charset="0"/>
            </a:endParaRPr>
          </a:p>
        </p:txBody>
      </p:sp>
      <p:cxnSp>
        <p:nvCxnSpPr>
          <p:cNvPr id="29" name="Straight Arrow Connector 28">
            <a:extLst>
              <a:ext uri="{FF2B5EF4-FFF2-40B4-BE49-F238E27FC236}">
                <a16:creationId xmlns:a16="http://schemas.microsoft.com/office/drawing/2014/main" id="{0E97B781-BB4D-7F28-FDB2-7E57BC0E4954}"/>
              </a:ext>
            </a:extLst>
          </p:cNvPr>
          <p:cNvCxnSpPr>
            <a:cxnSpLocks/>
          </p:cNvCxnSpPr>
          <p:nvPr/>
        </p:nvCxnSpPr>
        <p:spPr>
          <a:xfrm>
            <a:off x="6217920" y="2515853"/>
            <a:ext cx="0" cy="2179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314629DA-586E-5E47-F1CD-17981A346064}"/>
              </a:ext>
            </a:extLst>
          </p:cNvPr>
          <p:cNvCxnSpPr/>
          <p:nvPr/>
        </p:nvCxnSpPr>
        <p:spPr>
          <a:xfrm>
            <a:off x="6254860" y="3429000"/>
            <a:ext cx="0" cy="2947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05C59B4B-7D30-43A8-272A-E0FC9F4CCA40}"/>
              </a:ext>
            </a:extLst>
          </p:cNvPr>
          <p:cNvCxnSpPr>
            <a:cxnSpLocks/>
          </p:cNvCxnSpPr>
          <p:nvPr/>
        </p:nvCxnSpPr>
        <p:spPr>
          <a:xfrm flipH="1">
            <a:off x="3947529" y="3435647"/>
            <a:ext cx="2270391" cy="2881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D0232297-95AB-7C51-7F76-2B286EB2ECA6}"/>
              </a:ext>
            </a:extLst>
          </p:cNvPr>
          <p:cNvCxnSpPr/>
          <p:nvPr/>
        </p:nvCxnSpPr>
        <p:spPr>
          <a:xfrm>
            <a:off x="6217920" y="3429000"/>
            <a:ext cx="2507226" cy="2947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0D791953-8661-CD8E-6EEF-8E98030CA6D6}"/>
              </a:ext>
            </a:extLst>
          </p:cNvPr>
          <p:cNvCxnSpPr>
            <a:stCxn id="9" idx="1"/>
          </p:cNvCxnSpPr>
          <p:nvPr/>
        </p:nvCxnSpPr>
        <p:spPr>
          <a:xfrm flipH="1" flipV="1">
            <a:off x="7285184" y="3095804"/>
            <a:ext cx="344817"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8876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C0CB9BEB-DEAF-E855-DA05-F7242C65695A}"/>
              </a:ext>
            </a:extLst>
          </p:cNvPr>
          <p:cNvSpPr/>
          <p:nvPr/>
        </p:nvSpPr>
        <p:spPr>
          <a:xfrm>
            <a:off x="7630001" y="2762609"/>
            <a:ext cx="4029847" cy="666391"/>
          </a:xfrm>
          <a:prstGeom prst="roundRect">
            <a:avLst/>
          </a:prstGeom>
          <a:solidFill>
            <a:schemeClr val="accent4">
              <a:lumMod val="20000"/>
              <a:lumOff val="80000"/>
              <a:alpha val="2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100" b="0" i="0" u="none" strike="noStrike" kern="1200" cap="none" spc="0" normalizeH="0" baseline="0" noProof="0" dirty="0">
              <a:ln>
                <a:noFill/>
              </a:ln>
              <a:solidFill>
                <a:prstClr val="white"/>
              </a:solidFill>
              <a:effectLst/>
              <a:uLnTx/>
              <a:uFillTx/>
            </a:endParaRPr>
          </a:p>
        </p:txBody>
      </p:sp>
      <p:sp>
        <p:nvSpPr>
          <p:cNvPr id="6" name="Rectangle: Rounded Corners 5">
            <a:extLst>
              <a:ext uri="{FF2B5EF4-FFF2-40B4-BE49-F238E27FC236}">
                <a16:creationId xmlns:a16="http://schemas.microsoft.com/office/drawing/2014/main" id="{4A2429ED-20AF-B0F0-96CF-78E35064DE5C}"/>
              </a:ext>
            </a:extLst>
          </p:cNvPr>
          <p:cNvSpPr/>
          <p:nvPr/>
        </p:nvSpPr>
        <p:spPr>
          <a:xfrm>
            <a:off x="473910" y="4097274"/>
            <a:ext cx="1979971" cy="348188"/>
          </a:xfrm>
          <a:prstGeom prst="roundRect">
            <a:avLst/>
          </a:prstGeom>
          <a:solidFill>
            <a:schemeClr val="accent4">
              <a:lumMod val="20000"/>
              <a:lumOff val="80000"/>
              <a:alpha val="2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a:ln>
                <a:noFill/>
              </a:ln>
              <a:solidFill>
                <a:prstClr val="white"/>
              </a:solidFill>
              <a:effectLst/>
              <a:uLnTx/>
              <a:uFillTx/>
            </a:endParaRPr>
          </a:p>
        </p:txBody>
      </p:sp>
      <p:sp>
        <p:nvSpPr>
          <p:cNvPr id="2" name="Title 1">
            <a:extLst>
              <a:ext uri="{FF2B5EF4-FFF2-40B4-BE49-F238E27FC236}">
                <a16:creationId xmlns:a16="http://schemas.microsoft.com/office/drawing/2014/main" id="{D88F8B6A-EBD9-4144-9364-92ED5520038E}"/>
              </a:ext>
            </a:extLst>
          </p:cNvPr>
          <p:cNvSpPr>
            <a:spLocks noGrp="1"/>
          </p:cNvSpPr>
          <p:nvPr>
            <p:ph type="title"/>
          </p:nvPr>
        </p:nvSpPr>
        <p:spPr>
          <a:xfrm>
            <a:off x="838200" y="-1"/>
            <a:ext cx="10515600" cy="1105949"/>
          </a:xfrm>
        </p:spPr>
        <p:txBody>
          <a:bodyPr/>
          <a:lstStyle/>
          <a:p>
            <a:r>
              <a:rPr lang="en-CA" dirty="0"/>
              <a:t>Anticoagulation Framework</a:t>
            </a:r>
          </a:p>
        </p:txBody>
      </p:sp>
      <p:sp>
        <p:nvSpPr>
          <p:cNvPr id="15" name="Freeform: Shape 14">
            <a:extLst>
              <a:ext uri="{FF2B5EF4-FFF2-40B4-BE49-F238E27FC236}">
                <a16:creationId xmlns:a16="http://schemas.microsoft.com/office/drawing/2014/main" id="{6FF7B27E-8A95-34C4-32A8-1ACF40E4DF96}"/>
              </a:ext>
            </a:extLst>
          </p:cNvPr>
          <p:cNvSpPr/>
          <p:nvPr/>
        </p:nvSpPr>
        <p:spPr>
          <a:xfrm>
            <a:off x="4799385" y="1590868"/>
            <a:ext cx="2837070" cy="924955"/>
          </a:xfrm>
          <a:custGeom>
            <a:avLst/>
            <a:gdLst>
              <a:gd name="connsiteX0" fmla="*/ 0 w 2072446"/>
              <a:gd name="connsiteY0" fmla="*/ 123465 h 1234649"/>
              <a:gd name="connsiteX1" fmla="*/ 123465 w 2072446"/>
              <a:gd name="connsiteY1" fmla="*/ 0 h 1234649"/>
              <a:gd name="connsiteX2" fmla="*/ 1948981 w 2072446"/>
              <a:gd name="connsiteY2" fmla="*/ 0 h 1234649"/>
              <a:gd name="connsiteX3" fmla="*/ 2072446 w 2072446"/>
              <a:gd name="connsiteY3" fmla="*/ 123465 h 1234649"/>
              <a:gd name="connsiteX4" fmla="*/ 2072446 w 2072446"/>
              <a:gd name="connsiteY4" fmla="*/ 1111184 h 1234649"/>
              <a:gd name="connsiteX5" fmla="*/ 1948981 w 2072446"/>
              <a:gd name="connsiteY5" fmla="*/ 1234649 h 1234649"/>
              <a:gd name="connsiteX6" fmla="*/ 123465 w 2072446"/>
              <a:gd name="connsiteY6" fmla="*/ 1234649 h 1234649"/>
              <a:gd name="connsiteX7" fmla="*/ 0 w 2072446"/>
              <a:gd name="connsiteY7" fmla="*/ 1111184 h 1234649"/>
              <a:gd name="connsiteX8" fmla="*/ 0 w 2072446"/>
              <a:gd name="connsiteY8" fmla="*/ 123465 h 123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2446" h="1234649">
                <a:moveTo>
                  <a:pt x="0" y="123465"/>
                </a:moveTo>
                <a:cubicBezTo>
                  <a:pt x="0" y="55277"/>
                  <a:pt x="55277" y="0"/>
                  <a:pt x="123465" y="0"/>
                </a:cubicBezTo>
                <a:lnTo>
                  <a:pt x="1948981" y="0"/>
                </a:lnTo>
                <a:cubicBezTo>
                  <a:pt x="2017169" y="0"/>
                  <a:pt x="2072446" y="55277"/>
                  <a:pt x="2072446" y="123465"/>
                </a:cubicBezTo>
                <a:lnTo>
                  <a:pt x="2072446" y="1111184"/>
                </a:lnTo>
                <a:cubicBezTo>
                  <a:pt x="2072446" y="1179372"/>
                  <a:pt x="2017169" y="1234649"/>
                  <a:pt x="1948981" y="1234649"/>
                </a:cubicBezTo>
                <a:lnTo>
                  <a:pt x="123465" y="1234649"/>
                </a:lnTo>
                <a:cubicBezTo>
                  <a:pt x="55277" y="1234649"/>
                  <a:pt x="0" y="1179372"/>
                  <a:pt x="0" y="1111184"/>
                </a:cubicBezTo>
                <a:lnTo>
                  <a:pt x="0" y="123465"/>
                </a:lnTo>
                <a:close/>
              </a:path>
            </a:pathLst>
          </a:custGeom>
          <a:solidFill>
            <a:schemeClr val="tx2">
              <a:lumMod val="50000"/>
            </a:schemeClr>
          </a:solidFill>
        </p:spPr>
        <p:style>
          <a:lnRef idx="2">
            <a:schemeClr val="lt1">
              <a:hueOff val="0"/>
              <a:satOff val="0"/>
              <a:lumOff val="0"/>
              <a:alphaOff val="0"/>
            </a:schemeClr>
          </a:lnRef>
          <a:fillRef idx="1">
            <a:scrgbClr r="0" g="0" b="0"/>
          </a:fillRef>
          <a:effectRef idx="0">
            <a:schemeClr val="accent3">
              <a:shade val="80000"/>
              <a:hueOff val="0"/>
              <a:satOff val="0"/>
              <a:lumOff val="0"/>
              <a:alphaOff val="0"/>
            </a:schemeClr>
          </a:effectRef>
          <a:fontRef idx="minor">
            <a:schemeClr val="lt1"/>
          </a:fontRef>
        </p:style>
        <p:txBody>
          <a:bodyPr spcFirstLastPara="0" vert="horz" wrap="square" lIns="45687" tIns="45687" rIns="45687" bIns="45687" numCol="1" spcCol="1270" anchor="ctr" anchorCtr="0">
            <a:noAutofit/>
          </a:bodyPr>
          <a:lstStyle/>
          <a:p>
            <a:pPr marL="0" lvl="0" indent="0" algn="ctr" defTabSz="666750">
              <a:lnSpc>
                <a:spcPct val="90000"/>
              </a:lnSpc>
              <a:spcBef>
                <a:spcPct val="0"/>
              </a:spcBef>
              <a:spcAft>
                <a:spcPct val="35000"/>
              </a:spcAft>
              <a:buNone/>
            </a:pPr>
            <a:r>
              <a:rPr lang="en-CA" sz="1500" kern="1200" dirty="0">
                <a:cs typeface="Segoe UI" panose="020B0502040204020203" pitchFamily="34" charset="0"/>
              </a:rPr>
              <a:t>Completion of primary treatment for DVT and/or PE (3 to 6 months of anticoagulation) </a:t>
            </a:r>
          </a:p>
        </p:txBody>
      </p:sp>
      <p:sp>
        <p:nvSpPr>
          <p:cNvPr id="17" name="Freeform: Shape 16">
            <a:extLst>
              <a:ext uri="{FF2B5EF4-FFF2-40B4-BE49-F238E27FC236}">
                <a16:creationId xmlns:a16="http://schemas.microsoft.com/office/drawing/2014/main" id="{FDA73981-4A2D-0AB9-E202-3AF4D374B52A}"/>
              </a:ext>
            </a:extLst>
          </p:cNvPr>
          <p:cNvSpPr/>
          <p:nvPr/>
        </p:nvSpPr>
        <p:spPr>
          <a:xfrm>
            <a:off x="5212738" y="2733823"/>
            <a:ext cx="2072446" cy="724744"/>
          </a:xfrm>
          <a:custGeom>
            <a:avLst/>
            <a:gdLst>
              <a:gd name="connsiteX0" fmla="*/ 0 w 2072446"/>
              <a:gd name="connsiteY0" fmla="*/ 124191 h 1241913"/>
              <a:gd name="connsiteX1" fmla="*/ 124191 w 2072446"/>
              <a:gd name="connsiteY1" fmla="*/ 0 h 1241913"/>
              <a:gd name="connsiteX2" fmla="*/ 1948255 w 2072446"/>
              <a:gd name="connsiteY2" fmla="*/ 0 h 1241913"/>
              <a:gd name="connsiteX3" fmla="*/ 2072446 w 2072446"/>
              <a:gd name="connsiteY3" fmla="*/ 124191 h 1241913"/>
              <a:gd name="connsiteX4" fmla="*/ 2072446 w 2072446"/>
              <a:gd name="connsiteY4" fmla="*/ 1117722 h 1241913"/>
              <a:gd name="connsiteX5" fmla="*/ 1948255 w 2072446"/>
              <a:gd name="connsiteY5" fmla="*/ 1241913 h 1241913"/>
              <a:gd name="connsiteX6" fmla="*/ 124191 w 2072446"/>
              <a:gd name="connsiteY6" fmla="*/ 1241913 h 1241913"/>
              <a:gd name="connsiteX7" fmla="*/ 0 w 2072446"/>
              <a:gd name="connsiteY7" fmla="*/ 1117722 h 1241913"/>
              <a:gd name="connsiteX8" fmla="*/ 0 w 2072446"/>
              <a:gd name="connsiteY8" fmla="*/ 124191 h 1241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2446" h="1241913">
                <a:moveTo>
                  <a:pt x="0" y="124191"/>
                </a:moveTo>
                <a:cubicBezTo>
                  <a:pt x="0" y="55602"/>
                  <a:pt x="55602" y="0"/>
                  <a:pt x="124191" y="0"/>
                </a:cubicBezTo>
                <a:lnTo>
                  <a:pt x="1948255" y="0"/>
                </a:lnTo>
                <a:cubicBezTo>
                  <a:pt x="2016844" y="0"/>
                  <a:pt x="2072446" y="55602"/>
                  <a:pt x="2072446" y="124191"/>
                </a:cubicBezTo>
                <a:lnTo>
                  <a:pt x="2072446" y="1117722"/>
                </a:lnTo>
                <a:cubicBezTo>
                  <a:pt x="2072446" y="1186311"/>
                  <a:pt x="2016844" y="1241913"/>
                  <a:pt x="1948255" y="1241913"/>
                </a:cubicBezTo>
                <a:lnTo>
                  <a:pt x="124191" y="1241913"/>
                </a:lnTo>
                <a:cubicBezTo>
                  <a:pt x="55602" y="1241913"/>
                  <a:pt x="0" y="1186311"/>
                  <a:pt x="0" y="1117722"/>
                </a:cubicBezTo>
                <a:lnTo>
                  <a:pt x="0" y="124191"/>
                </a:lnTo>
                <a:close/>
              </a:path>
            </a:pathLst>
          </a:custGeom>
          <a:solidFill>
            <a:schemeClr val="accent4"/>
          </a:solidFill>
        </p:spPr>
        <p:style>
          <a:lnRef idx="2">
            <a:schemeClr val="lt1">
              <a:hueOff val="0"/>
              <a:satOff val="0"/>
              <a:lumOff val="0"/>
              <a:alphaOff val="0"/>
            </a:schemeClr>
          </a:lnRef>
          <a:fillRef idx="1">
            <a:scrgbClr r="0" g="0" b="0"/>
          </a:fillRef>
          <a:effectRef idx="0">
            <a:schemeClr val="accent3">
              <a:tint val="99000"/>
              <a:hueOff val="0"/>
              <a:satOff val="0"/>
              <a:lumOff val="0"/>
              <a:alphaOff val="0"/>
            </a:schemeClr>
          </a:effectRef>
          <a:fontRef idx="minor">
            <a:schemeClr val="lt1"/>
          </a:fontRef>
        </p:style>
        <p:txBody>
          <a:bodyPr spcFirstLastPara="0" vert="horz" wrap="square" lIns="45899" tIns="45899" rIns="45899" bIns="45899" numCol="1" spcCol="1270" anchor="ctr" anchorCtr="0">
            <a:noAutofit/>
          </a:bodyPr>
          <a:lstStyle/>
          <a:p>
            <a:pPr marL="0" lvl="0" indent="0" algn="ctr" defTabSz="666750">
              <a:lnSpc>
                <a:spcPct val="90000"/>
              </a:lnSpc>
              <a:spcBef>
                <a:spcPct val="0"/>
              </a:spcBef>
              <a:spcAft>
                <a:spcPct val="35000"/>
              </a:spcAft>
              <a:buNone/>
            </a:pPr>
            <a:r>
              <a:rPr lang="en-CA" sz="1500" kern="1200" dirty="0">
                <a:cs typeface="Segoe UI" panose="020B0502040204020203" pitchFamily="34" charset="0"/>
              </a:rPr>
              <a:t>Assessment of provoking factors</a:t>
            </a:r>
          </a:p>
        </p:txBody>
      </p:sp>
      <p:sp>
        <p:nvSpPr>
          <p:cNvPr id="19" name="Freeform: Shape 18">
            <a:extLst>
              <a:ext uri="{FF2B5EF4-FFF2-40B4-BE49-F238E27FC236}">
                <a16:creationId xmlns:a16="http://schemas.microsoft.com/office/drawing/2014/main" id="{8EC88C38-C355-3BD3-96B8-C3EE16199008}"/>
              </a:ext>
            </a:extLst>
          </p:cNvPr>
          <p:cNvSpPr/>
          <p:nvPr/>
        </p:nvSpPr>
        <p:spPr>
          <a:xfrm>
            <a:off x="7572480" y="3723760"/>
            <a:ext cx="2072446" cy="1036223"/>
          </a:xfrm>
          <a:custGeom>
            <a:avLst/>
            <a:gdLst>
              <a:gd name="connsiteX0" fmla="*/ 0 w 2072446"/>
              <a:gd name="connsiteY0" fmla="*/ 103622 h 1036223"/>
              <a:gd name="connsiteX1" fmla="*/ 103622 w 2072446"/>
              <a:gd name="connsiteY1" fmla="*/ 0 h 1036223"/>
              <a:gd name="connsiteX2" fmla="*/ 1968824 w 2072446"/>
              <a:gd name="connsiteY2" fmla="*/ 0 h 1036223"/>
              <a:gd name="connsiteX3" fmla="*/ 2072446 w 2072446"/>
              <a:gd name="connsiteY3" fmla="*/ 103622 h 1036223"/>
              <a:gd name="connsiteX4" fmla="*/ 2072446 w 2072446"/>
              <a:gd name="connsiteY4" fmla="*/ 932601 h 1036223"/>
              <a:gd name="connsiteX5" fmla="*/ 1968824 w 2072446"/>
              <a:gd name="connsiteY5" fmla="*/ 1036223 h 1036223"/>
              <a:gd name="connsiteX6" fmla="*/ 103622 w 2072446"/>
              <a:gd name="connsiteY6" fmla="*/ 1036223 h 1036223"/>
              <a:gd name="connsiteX7" fmla="*/ 0 w 2072446"/>
              <a:gd name="connsiteY7" fmla="*/ 932601 h 1036223"/>
              <a:gd name="connsiteX8" fmla="*/ 0 w 2072446"/>
              <a:gd name="connsiteY8" fmla="*/ 103622 h 1036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2446" h="1036223">
                <a:moveTo>
                  <a:pt x="0" y="103622"/>
                </a:moveTo>
                <a:cubicBezTo>
                  <a:pt x="0" y="46393"/>
                  <a:pt x="46393" y="0"/>
                  <a:pt x="103622" y="0"/>
                </a:cubicBezTo>
                <a:lnTo>
                  <a:pt x="1968824" y="0"/>
                </a:lnTo>
                <a:cubicBezTo>
                  <a:pt x="2026053" y="0"/>
                  <a:pt x="2072446" y="46393"/>
                  <a:pt x="2072446" y="103622"/>
                </a:cubicBezTo>
                <a:lnTo>
                  <a:pt x="2072446" y="932601"/>
                </a:lnTo>
                <a:cubicBezTo>
                  <a:pt x="2072446" y="989830"/>
                  <a:pt x="2026053" y="1036223"/>
                  <a:pt x="1968824" y="1036223"/>
                </a:cubicBezTo>
                <a:lnTo>
                  <a:pt x="103622" y="1036223"/>
                </a:lnTo>
                <a:cubicBezTo>
                  <a:pt x="46393" y="1036223"/>
                  <a:pt x="0" y="989830"/>
                  <a:pt x="0" y="932601"/>
                </a:cubicBezTo>
                <a:lnTo>
                  <a:pt x="0" y="103622"/>
                </a:lnTo>
                <a:close/>
              </a:path>
            </a:pathLst>
          </a:custGeom>
          <a:solidFill>
            <a:schemeClr val="accent6">
              <a:lumMod val="60000"/>
              <a:lumOff val="40000"/>
            </a:schemeClr>
          </a:solidFill>
        </p:spPr>
        <p:style>
          <a:lnRef idx="2">
            <a:schemeClr val="lt1">
              <a:hueOff val="0"/>
              <a:satOff val="0"/>
              <a:lumOff val="0"/>
              <a:alphaOff val="0"/>
            </a:schemeClr>
          </a:lnRef>
          <a:fillRef idx="1">
            <a:scrgbClr r="0" g="0" b="0"/>
          </a:fillRef>
          <a:effectRef idx="0">
            <a:schemeClr val="accent3">
              <a:tint val="80000"/>
              <a:hueOff val="0"/>
              <a:satOff val="0"/>
              <a:lumOff val="0"/>
              <a:alphaOff val="0"/>
            </a:schemeClr>
          </a:effectRef>
          <a:fontRef idx="minor">
            <a:schemeClr val="lt1"/>
          </a:fontRef>
        </p:style>
        <p:txBody>
          <a:bodyPr spcFirstLastPara="0" vert="horz" wrap="square" lIns="39875" tIns="39875" rIns="39875" bIns="39875" numCol="1" spcCol="1270" anchor="ctr" anchorCtr="0">
            <a:noAutofit/>
          </a:bodyPr>
          <a:lstStyle/>
          <a:p>
            <a:pPr marL="0" lvl="0" indent="0" algn="ctr" defTabSz="666750">
              <a:lnSpc>
                <a:spcPct val="90000"/>
              </a:lnSpc>
              <a:spcBef>
                <a:spcPct val="0"/>
              </a:spcBef>
              <a:spcAft>
                <a:spcPct val="35000"/>
              </a:spcAft>
              <a:buNone/>
            </a:pPr>
            <a:r>
              <a:rPr lang="en-CA" sz="1500" kern="1200" dirty="0">
                <a:cs typeface="Segoe UI" panose="020B0502040204020203" pitchFamily="34" charset="0"/>
              </a:rPr>
              <a:t>Transient</a:t>
            </a:r>
          </a:p>
        </p:txBody>
      </p:sp>
      <p:sp>
        <p:nvSpPr>
          <p:cNvPr id="21" name="Freeform: Shape 20">
            <a:extLst>
              <a:ext uri="{FF2B5EF4-FFF2-40B4-BE49-F238E27FC236}">
                <a16:creationId xmlns:a16="http://schemas.microsoft.com/office/drawing/2014/main" id="{61121FDB-D613-E5DF-DB89-AABA8F986A26}"/>
              </a:ext>
            </a:extLst>
          </p:cNvPr>
          <p:cNvSpPr/>
          <p:nvPr/>
        </p:nvSpPr>
        <p:spPr>
          <a:xfrm>
            <a:off x="5212738" y="3723761"/>
            <a:ext cx="2072446" cy="1036223"/>
          </a:xfrm>
          <a:custGeom>
            <a:avLst/>
            <a:gdLst>
              <a:gd name="connsiteX0" fmla="*/ 0 w 2072446"/>
              <a:gd name="connsiteY0" fmla="*/ 103622 h 1036223"/>
              <a:gd name="connsiteX1" fmla="*/ 103622 w 2072446"/>
              <a:gd name="connsiteY1" fmla="*/ 0 h 1036223"/>
              <a:gd name="connsiteX2" fmla="*/ 1968824 w 2072446"/>
              <a:gd name="connsiteY2" fmla="*/ 0 h 1036223"/>
              <a:gd name="connsiteX3" fmla="*/ 2072446 w 2072446"/>
              <a:gd name="connsiteY3" fmla="*/ 103622 h 1036223"/>
              <a:gd name="connsiteX4" fmla="*/ 2072446 w 2072446"/>
              <a:gd name="connsiteY4" fmla="*/ 932601 h 1036223"/>
              <a:gd name="connsiteX5" fmla="*/ 1968824 w 2072446"/>
              <a:gd name="connsiteY5" fmla="*/ 1036223 h 1036223"/>
              <a:gd name="connsiteX6" fmla="*/ 103622 w 2072446"/>
              <a:gd name="connsiteY6" fmla="*/ 1036223 h 1036223"/>
              <a:gd name="connsiteX7" fmla="*/ 0 w 2072446"/>
              <a:gd name="connsiteY7" fmla="*/ 932601 h 1036223"/>
              <a:gd name="connsiteX8" fmla="*/ 0 w 2072446"/>
              <a:gd name="connsiteY8" fmla="*/ 103622 h 1036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2446" h="1036223">
                <a:moveTo>
                  <a:pt x="0" y="103622"/>
                </a:moveTo>
                <a:cubicBezTo>
                  <a:pt x="0" y="46393"/>
                  <a:pt x="46393" y="0"/>
                  <a:pt x="103622" y="0"/>
                </a:cubicBezTo>
                <a:lnTo>
                  <a:pt x="1968824" y="0"/>
                </a:lnTo>
                <a:cubicBezTo>
                  <a:pt x="2026053" y="0"/>
                  <a:pt x="2072446" y="46393"/>
                  <a:pt x="2072446" y="103622"/>
                </a:cubicBezTo>
                <a:lnTo>
                  <a:pt x="2072446" y="932601"/>
                </a:lnTo>
                <a:cubicBezTo>
                  <a:pt x="2072446" y="989830"/>
                  <a:pt x="2026053" y="1036223"/>
                  <a:pt x="1968824" y="1036223"/>
                </a:cubicBezTo>
                <a:lnTo>
                  <a:pt x="103622" y="1036223"/>
                </a:lnTo>
                <a:cubicBezTo>
                  <a:pt x="46393" y="1036223"/>
                  <a:pt x="0" y="989830"/>
                  <a:pt x="0" y="932601"/>
                </a:cubicBezTo>
                <a:lnTo>
                  <a:pt x="0" y="103622"/>
                </a:lnTo>
                <a:close/>
              </a:path>
            </a:pathLst>
          </a:custGeom>
          <a:solidFill>
            <a:schemeClr val="accent6"/>
          </a:solidFill>
        </p:spPr>
        <p:style>
          <a:lnRef idx="2">
            <a:schemeClr val="lt1">
              <a:hueOff val="0"/>
              <a:satOff val="0"/>
              <a:lumOff val="0"/>
              <a:alphaOff val="0"/>
            </a:schemeClr>
          </a:lnRef>
          <a:fillRef idx="1">
            <a:scrgbClr r="0" g="0" b="0"/>
          </a:fillRef>
          <a:effectRef idx="0">
            <a:schemeClr val="accent3">
              <a:tint val="80000"/>
              <a:hueOff val="0"/>
              <a:satOff val="0"/>
              <a:lumOff val="0"/>
              <a:alphaOff val="0"/>
            </a:schemeClr>
          </a:effectRef>
          <a:fontRef idx="minor">
            <a:schemeClr val="lt1"/>
          </a:fontRef>
        </p:style>
        <p:txBody>
          <a:bodyPr spcFirstLastPara="0" vert="horz" wrap="square" lIns="39875" tIns="39875" rIns="39875" bIns="39875" numCol="1" spcCol="1270" anchor="ctr" anchorCtr="0">
            <a:noAutofit/>
          </a:bodyPr>
          <a:lstStyle/>
          <a:p>
            <a:pPr marL="0" lvl="0" indent="0" algn="ctr" defTabSz="666750">
              <a:lnSpc>
                <a:spcPct val="90000"/>
              </a:lnSpc>
              <a:spcBef>
                <a:spcPct val="0"/>
              </a:spcBef>
              <a:spcAft>
                <a:spcPct val="35000"/>
              </a:spcAft>
              <a:buNone/>
            </a:pPr>
            <a:r>
              <a:rPr lang="en-CA" sz="1500" kern="1200">
                <a:cs typeface="Segoe UI" panose="020B0502040204020203" pitchFamily="34" charset="0"/>
              </a:rPr>
              <a:t>Persistent</a:t>
            </a:r>
          </a:p>
        </p:txBody>
      </p:sp>
      <p:sp>
        <p:nvSpPr>
          <p:cNvPr id="23" name="Freeform: Shape 22">
            <a:extLst>
              <a:ext uri="{FF2B5EF4-FFF2-40B4-BE49-F238E27FC236}">
                <a16:creationId xmlns:a16="http://schemas.microsoft.com/office/drawing/2014/main" id="{07D3AC01-6AB9-234C-45A9-4A1ADE3D65CC}"/>
              </a:ext>
            </a:extLst>
          </p:cNvPr>
          <p:cNvSpPr/>
          <p:nvPr/>
        </p:nvSpPr>
        <p:spPr>
          <a:xfrm>
            <a:off x="2911306" y="3723762"/>
            <a:ext cx="2072446" cy="1036223"/>
          </a:xfrm>
          <a:custGeom>
            <a:avLst/>
            <a:gdLst>
              <a:gd name="connsiteX0" fmla="*/ 0 w 2072446"/>
              <a:gd name="connsiteY0" fmla="*/ 103622 h 1036223"/>
              <a:gd name="connsiteX1" fmla="*/ 103622 w 2072446"/>
              <a:gd name="connsiteY1" fmla="*/ 0 h 1036223"/>
              <a:gd name="connsiteX2" fmla="*/ 1968824 w 2072446"/>
              <a:gd name="connsiteY2" fmla="*/ 0 h 1036223"/>
              <a:gd name="connsiteX3" fmla="*/ 2072446 w 2072446"/>
              <a:gd name="connsiteY3" fmla="*/ 103622 h 1036223"/>
              <a:gd name="connsiteX4" fmla="*/ 2072446 w 2072446"/>
              <a:gd name="connsiteY4" fmla="*/ 932601 h 1036223"/>
              <a:gd name="connsiteX5" fmla="*/ 1968824 w 2072446"/>
              <a:gd name="connsiteY5" fmla="*/ 1036223 h 1036223"/>
              <a:gd name="connsiteX6" fmla="*/ 103622 w 2072446"/>
              <a:gd name="connsiteY6" fmla="*/ 1036223 h 1036223"/>
              <a:gd name="connsiteX7" fmla="*/ 0 w 2072446"/>
              <a:gd name="connsiteY7" fmla="*/ 932601 h 1036223"/>
              <a:gd name="connsiteX8" fmla="*/ 0 w 2072446"/>
              <a:gd name="connsiteY8" fmla="*/ 103622 h 1036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2446" h="1036223">
                <a:moveTo>
                  <a:pt x="0" y="103622"/>
                </a:moveTo>
                <a:cubicBezTo>
                  <a:pt x="0" y="46393"/>
                  <a:pt x="46393" y="0"/>
                  <a:pt x="103622" y="0"/>
                </a:cubicBezTo>
                <a:lnTo>
                  <a:pt x="1968824" y="0"/>
                </a:lnTo>
                <a:cubicBezTo>
                  <a:pt x="2026053" y="0"/>
                  <a:pt x="2072446" y="46393"/>
                  <a:pt x="2072446" y="103622"/>
                </a:cubicBezTo>
                <a:lnTo>
                  <a:pt x="2072446" y="932601"/>
                </a:lnTo>
                <a:cubicBezTo>
                  <a:pt x="2072446" y="989830"/>
                  <a:pt x="2026053" y="1036223"/>
                  <a:pt x="1968824" y="1036223"/>
                </a:cubicBezTo>
                <a:lnTo>
                  <a:pt x="103622" y="1036223"/>
                </a:lnTo>
                <a:cubicBezTo>
                  <a:pt x="46393" y="1036223"/>
                  <a:pt x="0" y="989830"/>
                  <a:pt x="0" y="932601"/>
                </a:cubicBezTo>
                <a:lnTo>
                  <a:pt x="0" y="103622"/>
                </a:lnTo>
                <a:close/>
              </a:path>
            </a:pathLst>
          </a:custGeom>
          <a:solidFill>
            <a:schemeClr val="accent6">
              <a:lumMod val="75000"/>
            </a:schemeClr>
          </a:solidFill>
        </p:spPr>
        <p:style>
          <a:lnRef idx="2">
            <a:schemeClr val="lt1">
              <a:hueOff val="0"/>
              <a:satOff val="0"/>
              <a:lumOff val="0"/>
              <a:alphaOff val="0"/>
            </a:schemeClr>
          </a:lnRef>
          <a:fillRef idx="1">
            <a:scrgbClr r="0" g="0" b="0"/>
          </a:fillRef>
          <a:effectRef idx="0">
            <a:schemeClr val="accent3">
              <a:tint val="80000"/>
              <a:hueOff val="0"/>
              <a:satOff val="0"/>
              <a:lumOff val="0"/>
              <a:alphaOff val="0"/>
            </a:schemeClr>
          </a:effectRef>
          <a:fontRef idx="minor">
            <a:schemeClr val="lt1"/>
          </a:fontRef>
        </p:style>
        <p:txBody>
          <a:bodyPr spcFirstLastPara="0" vert="horz" wrap="square" lIns="39875" tIns="39875" rIns="39875" bIns="39875" numCol="1" spcCol="1270" anchor="ctr" anchorCtr="0">
            <a:noAutofit/>
          </a:bodyPr>
          <a:lstStyle/>
          <a:p>
            <a:pPr marL="0" lvl="0" indent="0" algn="ctr" defTabSz="666750">
              <a:lnSpc>
                <a:spcPct val="90000"/>
              </a:lnSpc>
              <a:spcBef>
                <a:spcPct val="0"/>
              </a:spcBef>
              <a:spcAft>
                <a:spcPct val="35000"/>
              </a:spcAft>
              <a:buNone/>
            </a:pPr>
            <a:r>
              <a:rPr lang="en-CA" sz="1500" kern="1200">
                <a:cs typeface="Segoe UI" panose="020B0502040204020203" pitchFamily="34" charset="0"/>
              </a:rPr>
              <a:t>Unprovoked</a:t>
            </a:r>
          </a:p>
        </p:txBody>
      </p:sp>
      <p:sp>
        <p:nvSpPr>
          <p:cNvPr id="3" name="TextBox 2">
            <a:extLst>
              <a:ext uri="{FF2B5EF4-FFF2-40B4-BE49-F238E27FC236}">
                <a16:creationId xmlns:a16="http://schemas.microsoft.com/office/drawing/2014/main" id="{0AB1FE1D-23FC-7472-7EF1-DC5F24ADC8E4}"/>
              </a:ext>
            </a:extLst>
          </p:cNvPr>
          <p:cNvSpPr txBox="1"/>
          <p:nvPr/>
        </p:nvSpPr>
        <p:spPr>
          <a:xfrm>
            <a:off x="286114" y="4119308"/>
            <a:ext cx="2381348"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dirty="0">
                <a:ln>
                  <a:noFill/>
                </a:ln>
                <a:solidFill>
                  <a:prstClr val="black"/>
                </a:solidFill>
                <a:effectLst/>
                <a:uLnTx/>
                <a:uFillTx/>
                <a:cs typeface="Segoe UI" panose="020B0502040204020203" pitchFamily="34" charset="0"/>
              </a:rPr>
              <a:t>Up to 50% of events</a:t>
            </a:r>
          </a:p>
        </p:txBody>
      </p:sp>
      <p:sp>
        <p:nvSpPr>
          <p:cNvPr id="7" name="TextBox 6">
            <a:extLst>
              <a:ext uri="{FF2B5EF4-FFF2-40B4-BE49-F238E27FC236}">
                <a16:creationId xmlns:a16="http://schemas.microsoft.com/office/drawing/2014/main" id="{BBE11735-2BC0-B96A-CB42-7307147B6D10}"/>
              </a:ext>
            </a:extLst>
          </p:cNvPr>
          <p:cNvSpPr txBox="1"/>
          <p:nvPr/>
        </p:nvSpPr>
        <p:spPr>
          <a:xfrm>
            <a:off x="7630002" y="2791061"/>
            <a:ext cx="4029847"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400" dirty="0">
                <a:solidFill>
                  <a:prstClr val="black"/>
                </a:solidFill>
                <a:cs typeface="Segoe UI" panose="020B0502040204020203" pitchFamily="34" charset="0"/>
              </a:rPr>
              <a:t>Determines risk of recurrence off anticoagulation and informs ongoing treatment</a:t>
            </a:r>
            <a:endParaRPr kumimoji="0" lang="en-CA" sz="1400" b="0" i="0" u="none" strike="noStrike" kern="1200" cap="none" spc="0" normalizeH="0" baseline="0" noProof="0" dirty="0">
              <a:ln>
                <a:noFill/>
              </a:ln>
              <a:solidFill>
                <a:prstClr val="black"/>
              </a:solidFill>
              <a:effectLst/>
              <a:uLnTx/>
              <a:uFillTx/>
              <a:cs typeface="Segoe UI" panose="020B0502040204020203" pitchFamily="34" charset="0"/>
            </a:endParaRPr>
          </a:p>
        </p:txBody>
      </p:sp>
      <p:cxnSp>
        <p:nvCxnSpPr>
          <p:cNvPr id="25" name="Straight Arrow Connector 24">
            <a:extLst>
              <a:ext uri="{FF2B5EF4-FFF2-40B4-BE49-F238E27FC236}">
                <a16:creationId xmlns:a16="http://schemas.microsoft.com/office/drawing/2014/main" id="{0D9DCF73-9564-2AE9-9B60-FFCE20A3A33A}"/>
              </a:ext>
            </a:extLst>
          </p:cNvPr>
          <p:cNvCxnSpPr/>
          <p:nvPr/>
        </p:nvCxnSpPr>
        <p:spPr>
          <a:xfrm>
            <a:off x="2453881" y="4271133"/>
            <a:ext cx="4574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0E97B781-BB4D-7F28-FDB2-7E57BC0E4954}"/>
              </a:ext>
            </a:extLst>
          </p:cNvPr>
          <p:cNvCxnSpPr>
            <a:cxnSpLocks/>
          </p:cNvCxnSpPr>
          <p:nvPr/>
        </p:nvCxnSpPr>
        <p:spPr>
          <a:xfrm>
            <a:off x="6217920" y="2515853"/>
            <a:ext cx="0" cy="2179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314629DA-586E-5E47-F1CD-17981A346064}"/>
              </a:ext>
            </a:extLst>
          </p:cNvPr>
          <p:cNvCxnSpPr/>
          <p:nvPr/>
        </p:nvCxnSpPr>
        <p:spPr>
          <a:xfrm>
            <a:off x="6254860" y="3429000"/>
            <a:ext cx="0" cy="2947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05C59B4B-7D30-43A8-272A-E0FC9F4CCA40}"/>
              </a:ext>
            </a:extLst>
          </p:cNvPr>
          <p:cNvCxnSpPr>
            <a:cxnSpLocks/>
          </p:cNvCxnSpPr>
          <p:nvPr/>
        </p:nvCxnSpPr>
        <p:spPr>
          <a:xfrm flipH="1">
            <a:off x="3947529" y="3435647"/>
            <a:ext cx="2270391" cy="2881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D0232297-95AB-7C51-7F76-2B286EB2ECA6}"/>
              </a:ext>
            </a:extLst>
          </p:cNvPr>
          <p:cNvCxnSpPr/>
          <p:nvPr/>
        </p:nvCxnSpPr>
        <p:spPr>
          <a:xfrm>
            <a:off x="6217920" y="3429000"/>
            <a:ext cx="2507226" cy="2947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0D791953-8661-CD8E-6EEF-8E98030CA6D6}"/>
              </a:ext>
            </a:extLst>
          </p:cNvPr>
          <p:cNvCxnSpPr>
            <a:stCxn id="9" idx="1"/>
          </p:cNvCxnSpPr>
          <p:nvPr/>
        </p:nvCxnSpPr>
        <p:spPr>
          <a:xfrm flipH="1" flipV="1">
            <a:off x="7285184" y="3095804"/>
            <a:ext cx="344817"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74975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C0CB9BEB-DEAF-E855-DA05-F7242C65695A}"/>
              </a:ext>
            </a:extLst>
          </p:cNvPr>
          <p:cNvSpPr/>
          <p:nvPr/>
        </p:nvSpPr>
        <p:spPr>
          <a:xfrm>
            <a:off x="7630001" y="2762609"/>
            <a:ext cx="4029847" cy="666391"/>
          </a:xfrm>
          <a:prstGeom prst="roundRect">
            <a:avLst/>
          </a:prstGeom>
          <a:solidFill>
            <a:schemeClr val="accent4">
              <a:lumMod val="20000"/>
              <a:lumOff val="80000"/>
              <a:alpha val="2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100" b="0" i="0" u="none" strike="noStrike" kern="1200" cap="none" spc="0" normalizeH="0" baseline="0" noProof="0" dirty="0">
              <a:ln>
                <a:noFill/>
              </a:ln>
              <a:solidFill>
                <a:prstClr val="white"/>
              </a:solidFill>
              <a:effectLst/>
              <a:uLnTx/>
              <a:uFillTx/>
            </a:endParaRPr>
          </a:p>
        </p:txBody>
      </p:sp>
      <p:sp>
        <p:nvSpPr>
          <p:cNvPr id="6" name="Rectangle: Rounded Corners 5">
            <a:extLst>
              <a:ext uri="{FF2B5EF4-FFF2-40B4-BE49-F238E27FC236}">
                <a16:creationId xmlns:a16="http://schemas.microsoft.com/office/drawing/2014/main" id="{4A2429ED-20AF-B0F0-96CF-78E35064DE5C}"/>
              </a:ext>
            </a:extLst>
          </p:cNvPr>
          <p:cNvSpPr/>
          <p:nvPr/>
        </p:nvSpPr>
        <p:spPr>
          <a:xfrm>
            <a:off x="473910" y="4097274"/>
            <a:ext cx="1979971" cy="348188"/>
          </a:xfrm>
          <a:prstGeom prst="roundRect">
            <a:avLst/>
          </a:prstGeom>
          <a:solidFill>
            <a:schemeClr val="accent4">
              <a:lumMod val="20000"/>
              <a:lumOff val="80000"/>
              <a:alpha val="2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a:ln>
                <a:noFill/>
              </a:ln>
              <a:solidFill>
                <a:prstClr val="white"/>
              </a:solidFill>
              <a:effectLst/>
              <a:uLnTx/>
              <a:uFillTx/>
            </a:endParaRPr>
          </a:p>
        </p:txBody>
      </p:sp>
      <p:sp>
        <p:nvSpPr>
          <p:cNvPr id="2" name="Title 1">
            <a:extLst>
              <a:ext uri="{FF2B5EF4-FFF2-40B4-BE49-F238E27FC236}">
                <a16:creationId xmlns:a16="http://schemas.microsoft.com/office/drawing/2014/main" id="{D88F8B6A-EBD9-4144-9364-92ED5520038E}"/>
              </a:ext>
            </a:extLst>
          </p:cNvPr>
          <p:cNvSpPr>
            <a:spLocks noGrp="1"/>
          </p:cNvSpPr>
          <p:nvPr>
            <p:ph type="title"/>
          </p:nvPr>
        </p:nvSpPr>
        <p:spPr>
          <a:xfrm>
            <a:off x="838200" y="-1"/>
            <a:ext cx="10515600" cy="1105949"/>
          </a:xfrm>
        </p:spPr>
        <p:txBody>
          <a:bodyPr/>
          <a:lstStyle/>
          <a:p>
            <a:r>
              <a:rPr lang="en-CA" dirty="0"/>
              <a:t>Anticoagulation Framework</a:t>
            </a:r>
          </a:p>
        </p:txBody>
      </p:sp>
      <p:sp>
        <p:nvSpPr>
          <p:cNvPr id="15" name="Freeform: Shape 14">
            <a:extLst>
              <a:ext uri="{FF2B5EF4-FFF2-40B4-BE49-F238E27FC236}">
                <a16:creationId xmlns:a16="http://schemas.microsoft.com/office/drawing/2014/main" id="{6FF7B27E-8A95-34C4-32A8-1ACF40E4DF96}"/>
              </a:ext>
            </a:extLst>
          </p:cNvPr>
          <p:cNvSpPr/>
          <p:nvPr/>
        </p:nvSpPr>
        <p:spPr>
          <a:xfrm>
            <a:off x="4799385" y="1590868"/>
            <a:ext cx="2837070" cy="924955"/>
          </a:xfrm>
          <a:custGeom>
            <a:avLst/>
            <a:gdLst>
              <a:gd name="connsiteX0" fmla="*/ 0 w 2072446"/>
              <a:gd name="connsiteY0" fmla="*/ 123465 h 1234649"/>
              <a:gd name="connsiteX1" fmla="*/ 123465 w 2072446"/>
              <a:gd name="connsiteY1" fmla="*/ 0 h 1234649"/>
              <a:gd name="connsiteX2" fmla="*/ 1948981 w 2072446"/>
              <a:gd name="connsiteY2" fmla="*/ 0 h 1234649"/>
              <a:gd name="connsiteX3" fmla="*/ 2072446 w 2072446"/>
              <a:gd name="connsiteY3" fmla="*/ 123465 h 1234649"/>
              <a:gd name="connsiteX4" fmla="*/ 2072446 w 2072446"/>
              <a:gd name="connsiteY4" fmla="*/ 1111184 h 1234649"/>
              <a:gd name="connsiteX5" fmla="*/ 1948981 w 2072446"/>
              <a:gd name="connsiteY5" fmla="*/ 1234649 h 1234649"/>
              <a:gd name="connsiteX6" fmla="*/ 123465 w 2072446"/>
              <a:gd name="connsiteY6" fmla="*/ 1234649 h 1234649"/>
              <a:gd name="connsiteX7" fmla="*/ 0 w 2072446"/>
              <a:gd name="connsiteY7" fmla="*/ 1111184 h 1234649"/>
              <a:gd name="connsiteX8" fmla="*/ 0 w 2072446"/>
              <a:gd name="connsiteY8" fmla="*/ 123465 h 123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2446" h="1234649">
                <a:moveTo>
                  <a:pt x="0" y="123465"/>
                </a:moveTo>
                <a:cubicBezTo>
                  <a:pt x="0" y="55277"/>
                  <a:pt x="55277" y="0"/>
                  <a:pt x="123465" y="0"/>
                </a:cubicBezTo>
                <a:lnTo>
                  <a:pt x="1948981" y="0"/>
                </a:lnTo>
                <a:cubicBezTo>
                  <a:pt x="2017169" y="0"/>
                  <a:pt x="2072446" y="55277"/>
                  <a:pt x="2072446" y="123465"/>
                </a:cubicBezTo>
                <a:lnTo>
                  <a:pt x="2072446" y="1111184"/>
                </a:lnTo>
                <a:cubicBezTo>
                  <a:pt x="2072446" y="1179372"/>
                  <a:pt x="2017169" y="1234649"/>
                  <a:pt x="1948981" y="1234649"/>
                </a:cubicBezTo>
                <a:lnTo>
                  <a:pt x="123465" y="1234649"/>
                </a:lnTo>
                <a:cubicBezTo>
                  <a:pt x="55277" y="1234649"/>
                  <a:pt x="0" y="1179372"/>
                  <a:pt x="0" y="1111184"/>
                </a:cubicBezTo>
                <a:lnTo>
                  <a:pt x="0" y="123465"/>
                </a:lnTo>
                <a:close/>
              </a:path>
            </a:pathLst>
          </a:custGeom>
          <a:solidFill>
            <a:schemeClr val="tx2">
              <a:lumMod val="50000"/>
            </a:schemeClr>
          </a:solidFill>
        </p:spPr>
        <p:style>
          <a:lnRef idx="2">
            <a:schemeClr val="lt1">
              <a:hueOff val="0"/>
              <a:satOff val="0"/>
              <a:lumOff val="0"/>
              <a:alphaOff val="0"/>
            </a:schemeClr>
          </a:lnRef>
          <a:fillRef idx="1">
            <a:scrgbClr r="0" g="0" b="0"/>
          </a:fillRef>
          <a:effectRef idx="0">
            <a:schemeClr val="accent3">
              <a:shade val="80000"/>
              <a:hueOff val="0"/>
              <a:satOff val="0"/>
              <a:lumOff val="0"/>
              <a:alphaOff val="0"/>
            </a:schemeClr>
          </a:effectRef>
          <a:fontRef idx="minor">
            <a:schemeClr val="lt1"/>
          </a:fontRef>
        </p:style>
        <p:txBody>
          <a:bodyPr spcFirstLastPara="0" vert="horz" wrap="square" lIns="45687" tIns="45687" rIns="45687" bIns="45687" numCol="1" spcCol="1270" anchor="ctr" anchorCtr="0">
            <a:noAutofit/>
          </a:bodyPr>
          <a:lstStyle/>
          <a:p>
            <a:pPr marL="0" lvl="0" indent="0" algn="ctr" defTabSz="666750">
              <a:lnSpc>
                <a:spcPct val="90000"/>
              </a:lnSpc>
              <a:spcBef>
                <a:spcPct val="0"/>
              </a:spcBef>
              <a:spcAft>
                <a:spcPct val="35000"/>
              </a:spcAft>
              <a:buNone/>
            </a:pPr>
            <a:r>
              <a:rPr lang="en-CA" sz="1500" kern="1200" dirty="0">
                <a:cs typeface="Segoe UI" panose="020B0502040204020203" pitchFamily="34" charset="0"/>
              </a:rPr>
              <a:t>Completion of primary treatment for DVT and/or PE (3 to 6 months of anticoagulation) </a:t>
            </a:r>
          </a:p>
        </p:txBody>
      </p:sp>
      <p:sp>
        <p:nvSpPr>
          <p:cNvPr id="17" name="Freeform: Shape 16">
            <a:extLst>
              <a:ext uri="{FF2B5EF4-FFF2-40B4-BE49-F238E27FC236}">
                <a16:creationId xmlns:a16="http://schemas.microsoft.com/office/drawing/2014/main" id="{FDA73981-4A2D-0AB9-E202-3AF4D374B52A}"/>
              </a:ext>
            </a:extLst>
          </p:cNvPr>
          <p:cNvSpPr/>
          <p:nvPr/>
        </p:nvSpPr>
        <p:spPr>
          <a:xfrm>
            <a:off x="5212738" y="2733823"/>
            <a:ext cx="2072446" cy="724744"/>
          </a:xfrm>
          <a:custGeom>
            <a:avLst/>
            <a:gdLst>
              <a:gd name="connsiteX0" fmla="*/ 0 w 2072446"/>
              <a:gd name="connsiteY0" fmla="*/ 124191 h 1241913"/>
              <a:gd name="connsiteX1" fmla="*/ 124191 w 2072446"/>
              <a:gd name="connsiteY1" fmla="*/ 0 h 1241913"/>
              <a:gd name="connsiteX2" fmla="*/ 1948255 w 2072446"/>
              <a:gd name="connsiteY2" fmla="*/ 0 h 1241913"/>
              <a:gd name="connsiteX3" fmla="*/ 2072446 w 2072446"/>
              <a:gd name="connsiteY3" fmla="*/ 124191 h 1241913"/>
              <a:gd name="connsiteX4" fmla="*/ 2072446 w 2072446"/>
              <a:gd name="connsiteY4" fmla="*/ 1117722 h 1241913"/>
              <a:gd name="connsiteX5" fmla="*/ 1948255 w 2072446"/>
              <a:gd name="connsiteY5" fmla="*/ 1241913 h 1241913"/>
              <a:gd name="connsiteX6" fmla="*/ 124191 w 2072446"/>
              <a:gd name="connsiteY6" fmla="*/ 1241913 h 1241913"/>
              <a:gd name="connsiteX7" fmla="*/ 0 w 2072446"/>
              <a:gd name="connsiteY7" fmla="*/ 1117722 h 1241913"/>
              <a:gd name="connsiteX8" fmla="*/ 0 w 2072446"/>
              <a:gd name="connsiteY8" fmla="*/ 124191 h 1241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2446" h="1241913">
                <a:moveTo>
                  <a:pt x="0" y="124191"/>
                </a:moveTo>
                <a:cubicBezTo>
                  <a:pt x="0" y="55602"/>
                  <a:pt x="55602" y="0"/>
                  <a:pt x="124191" y="0"/>
                </a:cubicBezTo>
                <a:lnTo>
                  <a:pt x="1948255" y="0"/>
                </a:lnTo>
                <a:cubicBezTo>
                  <a:pt x="2016844" y="0"/>
                  <a:pt x="2072446" y="55602"/>
                  <a:pt x="2072446" y="124191"/>
                </a:cubicBezTo>
                <a:lnTo>
                  <a:pt x="2072446" y="1117722"/>
                </a:lnTo>
                <a:cubicBezTo>
                  <a:pt x="2072446" y="1186311"/>
                  <a:pt x="2016844" y="1241913"/>
                  <a:pt x="1948255" y="1241913"/>
                </a:cubicBezTo>
                <a:lnTo>
                  <a:pt x="124191" y="1241913"/>
                </a:lnTo>
                <a:cubicBezTo>
                  <a:pt x="55602" y="1241913"/>
                  <a:pt x="0" y="1186311"/>
                  <a:pt x="0" y="1117722"/>
                </a:cubicBezTo>
                <a:lnTo>
                  <a:pt x="0" y="124191"/>
                </a:lnTo>
                <a:close/>
              </a:path>
            </a:pathLst>
          </a:custGeom>
          <a:solidFill>
            <a:schemeClr val="accent4"/>
          </a:solidFill>
        </p:spPr>
        <p:style>
          <a:lnRef idx="2">
            <a:schemeClr val="lt1">
              <a:hueOff val="0"/>
              <a:satOff val="0"/>
              <a:lumOff val="0"/>
              <a:alphaOff val="0"/>
            </a:schemeClr>
          </a:lnRef>
          <a:fillRef idx="1">
            <a:scrgbClr r="0" g="0" b="0"/>
          </a:fillRef>
          <a:effectRef idx="0">
            <a:schemeClr val="accent3">
              <a:tint val="99000"/>
              <a:hueOff val="0"/>
              <a:satOff val="0"/>
              <a:lumOff val="0"/>
              <a:alphaOff val="0"/>
            </a:schemeClr>
          </a:effectRef>
          <a:fontRef idx="minor">
            <a:schemeClr val="lt1"/>
          </a:fontRef>
        </p:style>
        <p:txBody>
          <a:bodyPr spcFirstLastPara="0" vert="horz" wrap="square" lIns="45899" tIns="45899" rIns="45899" bIns="45899" numCol="1" spcCol="1270" anchor="ctr" anchorCtr="0">
            <a:noAutofit/>
          </a:bodyPr>
          <a:lstStyle/>
          <a:p>
            <a:pPr marL="0" lvl="0" indent="0" algn="ctr" defTabSz="666750">
              <a:lnSpc>
                <a:spcPct val="90000"/>
              </a:lnSpc>
              <a:spcBef>
                <a:spcPct val="0"/>
              </a:spcBef>
              <a:spcAft>
                <a:spcPct val="35000"/>
              </a:spcAft>
              <a:buNone/>
            </a:pPr>
            <a:r>
              <a:rPr lang="en-CA" sz="1500" kern="1200" dirty="0">
                <a:cs typeface="Segoe UI" panose="020B0502040204020203" pitchFamily="34" charset="0"/>
              </a:rPr>
              <a:t>Assessment of provoking factors</a:t>
            </a:r>
          </a:p>
        </p:txBody>
      </p:sp>
      <p:sp>
        <p:nvSpPr>
          <p:cNvPr id="19" name="Freeform: Shape 18">
            <a:extLst>
              <a:ext uri="{FF2B5EF4-FFF2-40B4-BE49-F238E27FC236}">
                <a16:creationId xmlns:a16="http://schemas.microsoft.com/office/drawing/2014/main" id="{8EC88C38-C355-3BD3-96B8-C3EE16199008}"/>
              </a:ext>
            </a:extLst>
          </p:cNvPr>
          <p:cNvSpPr/>
          <p:nvPr/>
        </p:nvSpPr>
        <p:spPr>
          <a:xfrm>
            <a:off x="7572480" y="3723760"/>
            <a:ext cx="2072446" cy="1036223"/>
          </a:xfrm>
          <a:custGeom>
            <a:avLst/>
            <a:gdLst>
              <a:gd name="connsiteX0" fmla="*/ 0 w 2072446"/>
              <a:gd name="connsiteY0" fmla="*/ 103622 h 1036223"/>
              <a:gd name="connsiteX1" fmla="*/ 103622 w 2072446"/>
              <a:gd name="connsiteY1" fmla="*/ 0 h 1036223"/>
              <a:gd name="connsiteX2" fmla="*/ 1968824 w 2072446"/>
              <a:gd name="connsiteY2" fmla="*/ 0 h 1036223"/>
              <a:gd name="connsiteX3" fmla="*/ 2072446 w 2072446"/>
              <a:gd name="connsiteY3" fmla="*/ 103622 h 1036223"/>
              <a:gd name="connsiteX4" fmla="*/ 2072446 w 2072446"/>
              <a:gd name="connsiteY4" fmla="*/ 932601 h 1036223"/>
              <a:gd name="connsiteX5" fmla="*/ 1968824 w 2072446"/>
              <a:gd name="connsiteY5" fmla="*/ 1036223 h 1036223"/>
              <a:gd name="connsiteX6" fmla="*/ 103622 w 2072446"/>
              <a:gd name="connsiteY6" fmla="*/ 1036223 h 1036223"/>
              <a:gd name="connsiteX7" fmla="*/ 0 w 2072446"/>
              <a:gd name="connsiteY7" fmla="*/ 932601 h 1036223"/>
              <a:gd name="connsiteX8" fmla="*/ 0 w 2072446"/>
              <a:gd name="connsiteY8" fmla="*/ 103622 h 1036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2446" h="1036223">
                <a:moveTo>
                  <a:pt x="0" y="103622"/>
                </a:moveTo>
                <a:cubicBezTo>
                  <a:pt x="0" y="46393"/>
                  <a:pt x="46393" y="0"/>
                  <a:pt x="103622" y="0"/>
                </a:cubicBezTo>
                <a:lnTo>
                  <a:pt x="1968824" y="0"/>
                </a:lnTo>
                <a:cubicBezTo>
                  <a:pt x="2026053" y="0"/>
                  <a:pt x="2072446" y="46393"/>
                  <a:pt x="2072446" y="103622"/>
                </a:cubicBezTo>
                <a:lnTo>
                  <a:pt x="2072446" y="932601"/>
                </a:lnTo>
                <a:cubicBezTo>
                  <a:pt x="2072446" y="989830"/>
                  <a:pt x="2026053" y="1036223"/>
                  <a:pt x="1968824" y="1036223"/>
                </a:cubicBezTo>
                <a:lnTo>
                  <a:pt x="103622" y="1036223"/>
                </a:lnTo>
                <a:cubicBezTo>
                  <a:pt x="46393" y="1036223"/>
                  <a:pt x="0" y="989830"/>
                  <a:pt x="0" y="932601"/>
                </a:cubicBezTo>
                <a:lnTo>
                  <a:pt x="0" y="103622"/>
                </a:lnTo>
                <a:close/>
              </a:path>
            </a:pathLst>
          </a:custGeom>
          <a:solidFill>
            <a:schemeClr val="accent6">
              <a:lumMod val="60000"/>
              <a:lumOff val="40000"/>
            </a:schemeClr>
          </a:solidFill>
        </p:spPr>
        <p:style>
          <a:lnRef idx="2">
            <a:schemeClr val="lt1">
              <a:hueOff val="0"/>
              <a:satOff val="0"/>
              <a:lumOff val="0"/>
              <a:alphaOff val="0"/>
            </a:schemeClr>
          </a:lnRef>
          <a:fillRef idx="1">
            <a:scrgbClr r="0" g="0" b="0"/>
          </a:fillRef>
          <a:effectRef idx="0">
            <a:schemeClr val="accent3">
              <a:tint val="80000"/>
              <a:hueOff val="0"/>
              <a:satOff val="0"/>
              <a:lumOff val="0"/>
              <a:alphaOff val="0"/>
            </a:schemeClr>
          </a:effectRef>
          <a:fontRef idx="minor">
            <a:schemeClr val="lt1"/>
          </a:fontRef>
        </p:style>
        <p:txBody>
          <a:bodyPr spcFirstLastPara="0" vert="horz" wrap="square" lIns="39875" tIns="39875" rIns="39875" bIns="39875" numCol="1" spcCol="1270" anchor="ctr" anchorCtr="0">
            <a:noAutofit/>
          </a:bodyPr>
          <a:lstStyle/>
          <a:p>
            <a:pPr marL="0" lvl="0" indent="0" algn="ctr" defTabSz="666750">
              <a:lnSpc>
                <a:spcPct val="90000"/>
              </a:lnSpc>
              <a:spcBef>
                <a:spcPct val="0"/>
              </a:spcBef>
              <a:spcAft>
                <a:spcPct val="35000"/>
              </a:spcAft>
              <a:buNone/>
            </a:pPr>
            <a:r>
              <a:rPr lang="en-CA" sz="1500" kern="1200" dirty="0">
                <a:cs typeface="Segoe UI" panose="020B0502040204020203" pitchFamily="34" charset="0"/>
              </a:rPr>
              <a:t>Transient</a:t>
            </a:r>
          </a:p>
        </p:txBody>
      </p:sp>
      <p:sp>
        <p:nvSpPr>
          <p:cNvPr id="21" name="Freeform: Shape 20">
            <a:extLst>
              <a:ext uri="{FF2B5EF4-FFF2-40B4-BE49-F238E27FC236}">
                <a16:creationId xmlns:a16="http://schemas.microsoft.com/office/drawing/2014/main" id="{61121FDB-D613-E5DF-DB89-AABA8F986A26}"/>
              </a:ext>
            </a:extLst>
          </p:cNvPr>
          <p:cNvSpPr/>
          <p:nvPr/>
        </p:nvSpPr>
        <p:spPr>
          <a:xfrm>
            <a:off x="5212738" y="3723761"/>
            <a:ext cx="2072446" cy="1036223"/>
          </a:xfrm>
          <a:custGeom>
            <a:avLst/>
            <a:gdLst>
              <a:gd name="connsiteX0" fmla="*/ 0 w 2072446"/>
              <a:gd name="connsiteY0" fmla="*/ 103622 h 1036223"/>
              <a:gd name="connsiteX1" fmla="*/ 103622 w 2072446"/>
              <a:gd name="connsiteY1" fmla="*/ 0 h 1036223"/>
              <a:gd name="connsiteX2" fmla="*/ 1968824 w 2072446"/>
              <a:gd name="connsiteY2" fmla="*/ 0 h 1036223"/>
              <a:gd name="connsiteX3" fmla="*/ 2072446 w 2072446"/>
              <a:gd name="connsiteY3" fmla="*/ 103622 h 1036223"/>
              <a:gd name="connsiteX4" fmla="*/ 2072446 w 2072446"/>
              <a:gd name="connsiteY4" fmla="*/ 932601 h 1036223"/>
              <a:gd name="connsiteX5" fmla="*/ 1968824 w 2072446"/>
              <a:gd name="connsiteY5" fmla="*/ 1036223 h 1036223"/>
              <a:gd name="connsiteX6" fmla="*/ 103622 w 2072446"/>
              <a:gd name="connsiteY6" fmla="*/ 1036223 h 1036223"/>
              <a:gd name="connsiteX7" fmla="*/ 0 w 2072446"/>
              <a:gd name="connsiteY7" fmla="*/ 932601 h 1036223"/>
              <a:gd name="connsiteX8" fmla="*/ 0 w 2072446"/>
              <a:gd name="connsiteY8" fmla="*/ 103622 h 1036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2446" h="1036223">
                <a:moveTo>
                  <a:pt x="0" y="103622"/>
                </a:moveTo>
                <a:cubicBezTo>
                  <a:pt x="0" y="46393"/>
                  <a:pt x="46393" y="0"/>
                  <a:pt x="103622" y="0"/>
                </a:cubicBezTo>
                <a:lnTo>
                  <a:pt x="1968824" y="0"/>
                </a:lnTo>
                <a:cubicBezTo>
                  <a:pt x="2026053" y="0"/>
                  <a:pt x="2072446" y="46393"/>
                  <a:pt x="2072446" y="103622"/>
                </a:cubicBezTo>
                <a:lnTo>
                  <a:pt x="2072446" y="932601"/>
                </a:lnTo>
                <a:cubicBezTo>
                  <a:pt x="2072446" y="989830"/>
                  <a:pt x="2026053" y="1036223"/>
                  <a:pt x="1968824" y="1036223"/>
                </a:cubicBezTo>
                <a:lnTo>
                  <a:pt x="103622" y="1036223"/>
                </a:lnTo>
                <a:cubicBezTo>
                  <a:pt x="46393" y="1036223"/>
                  <a:pt x="0" y="989830"/>
                  <a:pt x="0" y="932601"/>
                </a:cubicBezTo>
                <a:lnTo>
                  <a:pt x="0" y="103622"/>
                </a:lnTo>
                <a:close/>
              </a:path>
            </a:pathLst>
          </a:custGeom>
          <a:solidFill>
            <a:schemeClr val="accent6"/>
          </a:solidFill>
        </p:spPr>
        <p:style>
          <a:lnRef idx="2">
            <a:schemeClr val="lt1">
              <a:hueOff val="0"/>
              <a:satOff val="0"/>
              <a:lumOff val="0"/>
              <a:alphaOff val="0"/>
            </a:schemeClr>
          </a:lnRef>
          <a:fillRef idx="1">
            <a:scrgbClr r="0" g="0" b="0"/>
          </a:fillRef>
          <a:effectRef idx="0">
            <a:schemeClr val="accent3">
              <a:tint val="80000"/>
              <a:hueOff val="0"/>
              <a:satOff val="0"/>
              <a:lumOff val="0"/>
              <a:alphaOff val="0"/>
            </a:schemeClr>
          </a:effectRef>
          <a:fontRef idx="minor">
            <a:schemeClr val="lt1"/>
          </a:fontRef>
        </p:style>
        <p:txBody>
          <a:bodyPr spcFirstLastPara="0" vert="horz" wrap="square" lIns="39875" tIns="39875" rIns="39875" bIns="39875" numCol="1" spcCol="1270" anchor="ctr" anchorCtr="0">
            <a:noAutofit/>
          </a:bodyPr>
          <a:lstStyle/>
          <a:p>
            <a:pPr marL="0" lvl="0" indent="0" algn="ctr" defTabSz="666750">
              <a:lnSpc>
                <a:spcPct val="90000"/>
              </a:lnSpc>
              <a:spcBef>
                <a:spcPct val="0"/>
              </a:spcBef>
              <a:spcAft>
                <a:spcPct val="35000"/>
              </a:spcAft>
              <a:buNone/>
            </a:pPr>
            <a:r>
              <a:rPr lang="en-CA" sz="1500" kern="1200">
                <a:cs typeface="Segoe UI" panose="020B0502040204020203" pitchFamily="34" charset="0"/>
              </a:rPr>
              <a:t>Persistent</a:t>
            </a:r>
          </a:p>
        </p:txBody>
      </p:sp>
      <p:sp>
        <p:nvSpPr>
          <p:cNvPr id="23" name="Freeform: Shape 22">
            <a:extLst>
              <a:ext uri="{FF2B5EF4-FFF2-40B4-BE49-F238E27FC236}">
                <a16:creationId xmlns:a16="http://schemas.microsoft.com/office/drawing/2014/main" id="{07D3AC01-6AB9-234C-45A9-4A1ADE3D65CC}"/>
              </a:ext>
            </a:extLst>
          </p:cNvPr>
          <p:cNvSpPr/>
          <p:nvPr/>
        </p:nvSpPr>
        <p:spPr>
          <a:xfrm>
            <a:off x="2911306" y="3723762"/>
            <a:ext cx="2072446" cy="1036223"/>
          </a:xfrm>
          <a:custGeom>
            <a:avLst/>
            <a:gdLst>
              <a:gd name="connsiteX0" fmla="*/ 0 w 2072446"/>
              <a:gd name="connsiteY0" fmla="*/ 103622 h 1036223"/>
              <a:gd name="connsiteX1" fmla="*/ 103622 w 2072446"/>
              <a:gd name="connsiteY1" fmla="*/ 0 h 1036223"/>
              <a:gd name="connsiteX2" fmla="*/ 1968824 w 2072446"/>
              <a:gd name="connsiteY2" fmla="*/ 0 h 1036223"/>
              <a:gd name="connsiteX3" fmla="*/ 2072446 w 2072446"/>
              <a:gd name="connsiteY3" fmla="*/ 103622 h 1036223"/>
              <a:gd name="connsiteX4" fmla="*/ 2072446 w 2072446"/>
              <a:gd name="connsiteY4" fmla="*/ 932601 h 1036223"/>
              <a:gd name="connsiteX5" fmla="*/ 1968824 w 2072446"/>
              <a:gd name="connsiteY5" fmla="*/ 1036223 h 1036223"/>
              <a:gd name="connsiteX6" fmla="*/ 103622 w 2072446"/>
              <a:gd name="connsiteY6" fmla="*/ 1036223 h 1036223"/>
              <a:gd name="connsiteX7" fmla="*/ 0 w 2072446"/>
              <a:gd name="connsiteY7" fmla="*/ 932601 h 1036223"/>
              <a:gd name="connsiteX8" fmla="*/ 0 w 2072446"/>
              <a:gd name="connsiteY8" fmla="*/ 103622 h 1036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2446" h="1036223">
                <a:moveTo>
                  <a:pt x="0" y="103622"/>
                </a:moveTo>
                <a:cubicBezTo>
                  <a:pt x="0" y="46393"/>
                  <a:pt x="46393" y="0"/>
                  <a:pt x="103622" y="0"/>
                </a:cubicBezTo>
                <a:lnTo>
                  <a:pt x="1968824" y="0"/>
                </a:lnTo>
                <a:cubicBezTo>
                  <a:pt x="2026053" y="0"/>
                  <a:pt x="2072446" y="46393"/>
                  <a:pt x="2072446" y="103622"/>
                </a:cubicBezTo>
                <a:lnTo>
                  <a:pt x="2072446" y="932601"/>
                </a:lnTo>
                <a:cubicBezTo>
                  <a:pt x="2072446" y="989830"/>
                  <a:pt x="2026053" y="1036223"/>
                  <a:pt x="1968824" y="1036223"/>
                </a:cubicBezTo>
                <a:lnTo>
                  <a:pt x="103622" y="1036223"/>
                </a:lnTo>
                <a:cubicBezTo>
                  <a:pt x="46393" y="1036223"/>
                  <a:pt x="0" y="989830"/>
                  <a:pt x="0" y="932601"/>
                </a:cubicBezTo>
                <a:lnTo>
                  <a:pt x="0" y="103622"/>
                </a:lnTo>
                <a:close/>
              </a:path>
            </a:pathLst>
          </a:custGeom>
          <a:solidFill>
            <a:schemeClr val="accent6">
              <a:lumMod val="75000"/>
            </a:schemeClr>
          </a:solidFill>
        </p:spPr>
        <p:style>
          <a:lnRef idx="2">
            <a:schemeClr val="lt1">
              <a:hueOff val="0"/>
              <a:satOff val="0"/>
              <a:lumOff val="0"/>
              <a:alphaOff val="0"/>
            </a:schemeClr>
          </a:lnRef>
          <a:fillRef idx="1">
            <a:scrgbClr r="0" g="0" b="0"/>
          </a:fillRef>
          <a:effectRef idx="0">
            <a:schemeClr val="accent3">
              <a:tint val="80000"/>
              <a:hueOff val="0"/>
              <a:satOff val="0"/>
              <a:lumOff val="0"/>
              <a:alphaOff val="0"/>
            </a:schemeClr>
          </a:effectRef>
          <a:fontRef idx="minor">
            <a:schemeClr val="lt1"/>
          </a:fontRef>
        </p:style>
        <p:txBody>
          <a:bodyPr spcFirstLastPara="0" vert="horz" wrap="square" lIns="39875" tIns="39875" rIns="39875" bIns="39875" numCol="1" spcCol="1270" anchor="ctr" anchorCtr="0">
            <a:noAutofit/>
          </a:bodyPr>
          <a:lstStyle/>
          <a:p>
            <a:pPr marL="0" lvl="0" indent="0" algn="ctr" defTabSz="666750">
              <a:lnSpc>
                <a:spcPct val="90000"/>
              </a:lnSpc>
              <a:spcBef>
                <a:spcPct val="0"/>
              </a:spcBef>
              <a:spcAft>
                <a:spcPct val="35000"/>
              </a:spcAft>
              <a:buNone/>
            </a:pPr>
            <a:r>
              <a:rPr lang="en-CA" sz="1500" kern="1200">
                <a:cs typeface="Segoe UI" panose="020B0502040204020203" pitchFamily="34" charset="0"/>
              </a:rPr>
              <a:t>Unprovoked</a:t>
            </a:r>
          </a:p>
        </p:txBody>
      </p:sp>
      <p:sp>
        <p:nvSpPr>
          <p:cNvPr id="3" name="TextBox 2">
            <a:extLst>
              <a:ext uri="{FF2B5EF4-FFF2-40B4-BE49-F238E27FC236}">
                <a16:creationId xmlns:a16="http://schemas.microsoft.com/office/drawing/2014/main" id="{0AB1FE1D-23FC-7472-7EF1-DC5F24ADC8E4}"/>
              </a:ext>
            </a:extLst>
          </p:cNvPr>
          <p:cNvSpPr txBox="1"/>
          <p:nvPr/>
        </p:nvSpPr>
        <p:spPr>
          <a:xfrm>
            <a:off x="286114" y="4119308"/>
            <a:ext cx="2381348"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dirty="0">
                <a:ln>
                  <a:noFill/>
                </a:ln>
                <a:solidFill>
                  <a:prstClr val="black"/>
                </a:solidFill>
                <a:effectLst/>
                <a:uLnTx/>
                <a:uFillTx/>
                <a:cs typeface="Segoe UI" panose="020B0502040204020203" pitchFamily="34" charset="0"/>
              </a:rPr>
              <a:t>Up to 50% of events</a:t>
            </a:r>
          </a:p>
        </p:txBody>
      </p:sp>
      <p:sp>
        <p:nvSpPr>
          <p:cNvPr id="7" name="TextBox 6">
            <a:extLst>
              <a:ext uri="{FF2B5EF4-FFF2-40B4-BE49-F238E27FC236}">
                <a16:creationId xmlns:a16="http://schemas.microsoft.com/office/drawing/2014/main" id="{BBE11735-2BC0-B96A-CB42-7307147B6D10}"/>
              </a:ext>
            </a:extLst>
          </p:cNvPr>
          <p:cNvSpPr txBox="1"/>
          <p:nvPr/>
        </p:nvSpPr>
        <p:spPr>
          <a:xfrm>
            <a:off x="7630002" y="2791061"/>
            <a:ext cx="4029847"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400" dirty="0">
                <a:solidFill>
                  <a:prstClr val="black"/>
                </a:solidFill>
                <a:cs typeface="Segoe UI" panose="020B0502040204020203" pitchFamily="34" charset="0"/>
              </a:rPr>
              <a:t>Determines risk of recurrence off anticoagulation and informs ongoing treatment</a:t>
            </a:r>
            <a:endParaRPr kumimoji="0" lang="en-CA" sz="1400" b="0" i="0" u="none" strike="noStrike" kern="1200" cap="none" spc="0" normalizeH="0" baseline="0" noProof="0" dirty="0">
              <a:ln>
                <a:noFill/>
              </a:ln>
              <a:solidFill>
                <a:prstClr val="black"/>
              </a:solidFill>
              <a:effectLst/>
              <a:uLnTx/>
              <a:uFillTx/>
              <a:cs typeface="Segoe UI" panose="020B0502040204020203" pitchFamily="34" charset="0"/>
            </a:endParaRPr>
          </a:p>
        </p:txBody>
      </p:sp>
      <p:pic>
        <p:nvPicPr>
          <p:cNvPr id="11" name="Picture 10">
            <a:extLst>
              <a:ext uri="{FF2B5EF4-FFF2-40B4-BE49-F238E27FC236}">
                <a16:creationId xmlns:a16="http://schemas.microsoft.com/office/drawing/2014/main" id="{F25783F5-E32B-9E30-CA12-52C31003F4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34816" y="4955136"/>
            <a:ext cx="4036575" cy="1666260"/>
          </a:xfrm>
          <a:prstGeom prst="rect">
            <a:avLst/>
          </a:prstGeom>
          <a:ln>
            <a:solidFill>
              <a:schemeClr val="tx1"/>
            </a:solidFill>
          </a:ln>
        </p:spPr>
      </p:pic>
      <p:cxnSp>
        <p:nvCxnSpPr>
          <p:cNvPr id="25" name="Straight Arrow Connector 24">
            <a:extLst>
              <a:ext uri="{FF2B5EF4-FFF2-40B4-BE49-F238E27FC236}">
                <a16:creationId xmlns:a16="http://schemas.microsoft.com/office/drawing/2014/main" id="{0D9DCF73-9564-2AE9-9B60-FFCE20A3A33A}"/>
              </a:ext>
            </a:extLst>
          </p:cNvPr>
          <p:cNvCxnSpPr/>
          <p:nvPr/>
        </p:nvCxnSpPr>
        <p:spPr>
          <a:xfrm>
            <a:off x="2453881" y="4271133"/>
            <a:ext cx="4574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0E97B781-BB4D-7F28-FDB2-7E57BC0E4954}"/>
              </a:ext>
            </a:extLst>
          </p:cNvPr>
          <p:cNvCxnSpPr>
            <a:cxnSpLocks/>
          </p:cNvCxnSpPr>
          <p:nvPr/>
        </p:nvCxnSpPr>
        <p:spPr>
          <a:xfrm>
            <a:off x="6217920" y="2515853"/>
            <a:ext cx="0" cy="2179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314629DA-586E-5E47-F1CD-17981A346064}"/>
              </a:ext>
            </a:extLst>
          </p:cNvPr>
          <p:cNvCxnSpPr/>
          <p:nvPr/>
        </p:nvCxnSpPr>
        <p:spPr>
          <a:xfrm>
            <a:off x="6254860" y="3429000"/>
            <a:ext cx="0" cy="2947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05C59B4B-7D30-43A8-272A-E0FC9F4CCA40}"/>
              </a:ext>
            </a:extLst>
          </p:cNvPr>
          <p:cNvCxnSpPr>
            <a:cxnSpLocks/>
          </p:cNvCxnSpPr>
          <p:nvPr/>
        </p:nvCxnSpPr>
        <p:spPr>
          <a:xfrm flipH="1">
            <a:off x="3947529" y="3435647"/>
            <a:ext cx="2270391" cy="2881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D0232297-95AB-7C51-7F76-2B286EB2ECA6}"/>
              </a:ext>
            </a:extLst>
          </p:cNvPr>
          <p:cNvCxnSpPr/>
          <p:nvPr/>
        </p:nvCxnSpPr>
        <p:spPr>
          <a:xfrm>
            <a:off x="6217920" y="3429000"/>
            <a:ext cx="2507226" cy="2947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0D791953-8661-CD8E-6EEF-8E98030CA6D6}"/>
              </a:ext>
            </a:extLst>
          </p:cNvPr>
          <p:cNvCxnSpPr>
            <a:stCxn id="9" idx="1"/>
          </p:cNvCxnSpPr>
          <p:nvPr/>
        </p:nvCxnSpPr>
        <p:spPr>
          <a:xfrm flipH="1" flipV="1">
            <a:off x="7285184" y="3095804"/>
            <a:ext cx="344817"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58199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3BAEE-FB56-4CEA-BA7B-42F22BC78C5D}"/>
              </a:ext>
            </a:extLst>
          </p:cNvPr>
          <p:cNvSpPr>
            <a:spLocks noGrp="1"/>
          </p:cNvSpPr>
          <p:nvPr>
            <p:ph type="title"/>
          </p:nvPr>
        </p:nvSpPr>
        <p:spPr>
          <a:xfrm>
            <a:off x="839788" y="457200"/>
            <a:ext cx="4067878" cy="1600200"/>
          </a:xfrm>
        </p:spPr>
        <p:txBody>
          <a:bodyPr anchor="ctr">
            <a:normAutofit/>
          </a:bodyPr>
          <a:lstStyle/>
          <a:p>
            <a:r>
              <a:rPr lang="en-US" dirty="0"/>
              <a:t>Risk Factors Confer Variable Risk</a:t>
            </a:r>
            <a:endParaRPr lang="en-CA" dirty="0"/>
          </a:p>
        </p:txBody>
      </p:sp>
      <p:pic>
        <p:nvPicPr>
          <p:cNvPr id="4" name="Picture 3">
            <a:extLst>
              <a:ext uri="{FF2B5EF4-FFF2-40B4-BE49-F238E27FC236}">
                <a16:creationId xmlns:a16="http://schemas.microsoft.com/office/drawing/2014/main" id="{9CB23D85-92D7-4E93-A25E-E85CA00CDDA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 r="459"/>
          <a:stretch/>
        </p:blipFill>
        <p:spPr>
          <a:xfrm>
            <a:off x="5264705" y="591334"/>
            <a:ext cx="6008165" cy="5675332"/>
          </a:xfrm>
          <a:prstGeom prst="rect">
            <a:avLst/>
          </a:prstGeom>
          <a:effectLst/>
        </p:spPr>
      </p:pic>
      <p:sp>
        <p:nvSpPr>
          <p:cNvPr id="9" name="Footer Placeholder 8">
            <a:extLst>
              <a:ext uri="{FF2B5EF4-FFF2-40B4-BE49-F238E27FC236}">
                <a16:creationId xmlns:a16="http://schemas.microsoft.com/office/drawing/2014/main" id="{B308BB88-2C61-B11B-1EA4-2E66349F85BB}"/>
              </a:ext>
            </a:extLst>
          </p:cNvPr>
          <p:cNvSpPr>
            <a:spLocks noGrp="1"/>
          </p:cNvSpPr>
          <p:nvPr>
            <p:ph type="ftr" sz="quarter" idx="3"/>
          </p:nvPr>
        </p:nvSpPr>
        <p:spPr/>
        <p:txBody>
          <a:bodyPr/>
          <a:lstStyle/>
          <a:p>
            <a:r>
              <a:rPr lang="en-US" dirty="0"/>
              <a:t>Lentz SR. </a:t>
            </a:r>
            <a:r>
              <a:rPr lang="en-US" i="1" dirty="0"/>
              <a:t>Hematology Am Soc Hematol Educ Program</a:t>
            </a:r>
            <a:r>
              <a:rPr lang="en-US" dirty="0"/>
              <a:t>. 2016;2016(1):180-187.  </a:t>
            </a:r>
          </a:p>
        </p:txBody>
      </p:sp>
    </p:spTree>
    <p:extLst>
      <p:ext uri="{BB962C8B-B14F-4D97-AF65-F5344CB8AC3E}">
        <p14:creationId xmlns:p14="http://schemas.microsoft.com/office/powerpoint/2010/main" val="28670670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343170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MedEd On The Go titled </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3"/>
              </a:rPr>
              <a:t>Primary Prevention, Initial Treatment &amp; Management of VTE, Secondary VTE Prevention Strategies</a:t>
            </a:r>
            <a:endParaRPr kumimoji="0" lang="en-US" sz="1500" b="0" i="0" u="sng"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Discuss patient populations that are particularly susceptible to blood clot development, emphasizing the importance of risk assessment and stratification for the primary prevention of VTE and the secondary prevention of recurrent VTE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Illustrate how to implement evidence-based medicine, clinical guideline statements, and real-world clinical data in clinical practice to improve outcomes for primary prevention of VTE, initial treatment and management of VTE, and the secondary prevention of recurrent VTE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703521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Includes DVT and PE…"/>
          <p:cNvSpPr>
            <a:spLocks noGrp="1"/>
          </p:cNvSpPr>
          <p:nvPr>
            <p:ph idx="1"/>
          </p:nvPr>
        </p:nvSpPr>
        <p:spPr/>
        <p:txBody>
          <a:bodyPr/>
          <a:lstStyle/>
          <a:p>
            <a:r>
              <a:rPr lang="en-US" dirty="0"/>
              <a:t>Includes DVT and PE (and superficial vein thrombosis)</a:t>
            </a:r>
          </a:p>
          <a:p>
            <a:r>
              <a:rPr lang="en-US" dirty="0"/>
              <a:t>Most common cardiovascular illness after acute coronary syndrome and stroke</a:t>
            </a:r>
          </a:p>
          <a:p>
            <a:r>
              <a:rPr lang="en-US" dirty="0"/>
              <a:t>Annual incidence 1 to 2 per 1,000 persons</a:t>
            </a:r>
          </a:p>
        </p:txBody>
      </p:sp>
      <p:sp>
        <p:nvSpPr>
          <p:cNvPr id="121" name="Venous Thromboembolism"/>
          <p:cNvSpPr>
            <a:spLocks noGrp="1"/>
          </p:cNvSpPr>
          <p:nvPr>
            <p:ph type="title"/>
          </p:nvPr>
        </p:nvSpPr>
        <p:spPr/>
        <p:txBody>
          <a:bodyPr/>
          <a:lstStyle/>
          <a:p>
            <a:r>
              <a:rPr lang="en-US" dirty="0"/>
              <a:t>VTE </a:t>
            </a:r>
          </a:p>
        </p:txBody>
      </p:sp>
      <p:graphicFrame>
        <p:nvGraphicFramePr>
          <p:cNvPr id="2" name="Diagram 1"/>
          <p:cNvGraphicFramePr/>
          <p:nvPr>
            <p:extLst>
              <p:ext uri="{D42A27DB-BD31-4B8C-83A1-F6EECF244321}">
                <p14:modId xmlns:p14="http://schemas.microsoft.com/office/powerpoint/2010/main" val="3096858061"/>
              </p:ext>
            </p:extLst>
          </p:nvPr>
        </p:nvGraphicFramePr>
        <p:xfrm>
          <a:off x="738660" y="2833778"/>
          <a:ext cx="11130168" cy="38784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Footer Placeholder 9">
            <a:extLst>
              <a:ext uri="{FF2B5EF4-FFF2-40B4-BE49-F238E27FC236}">
                <a16:creationId xmlns:a16="http://schemas.microsoft.com/office/drawing/2014/main" id="{74A7AF75-FF32-9145-AB22-6C4B59F8640E}"/>
              </a:ext>
            </a:extLst>
          </p:cNvPr>
          <p:cNvSpPr>
            <a:spLocks noGrp="1"/>
          </p:cNvSpPr>
          <p:nvPr>
            <p:ph type="ftr" sz="quarter" idx="3"/>
          </p:nvPr>
        </p:nvSpPr>
        <p:spPr/>
        <p:txBody>
          <a:bodyPr/>
          <a:lstStyle/>
          <a:p>
            <a:r>
              <a:rPr lang="en-US" dirty="0"/>
              <a:t>DVT, deep vein thrombosis; PE, pulmonary embolism; VTE, venous thromboembolism.
Kearon C. </a:t>
            </a:r>
            <a:r>
              <a:rPr lang="en-US" i="1" dirty="0"/>
              <a:t>CMAJ</a:t>
            </a:r>
            <a:r>
              <a:rPr lang="en-US" dirty="0"/>
              <a:t>. 2003;168(2):183.</a:t>
            </a:r>
          </a:p>
        </p:txBody>
      </p:sp>
    </p:spTree>
    <p:extLst>
      <p:ext uri="{BB962C8B-B14F-4D97-AF65-F5344CB8AC3E}">
        <p14:creationId xmlns:p14="http://schemas.microsoft.com/office/powerpoint/2010/main" val="4005532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105949"/>
          </a:xfrm>
        </p:spPr>
        <p:txBody>
          <a:bodyPr/>
          <a:lstStyle/>
          <a:p>
            <a:r>
              <a:rPr lang="en-CA" dirty="0"/>
              <a:t>Trends in VTE Diagnosis</a:t>
            </a:r>
          </a:p>
        </p:txBody>
      </p:sp>
      <p:pic>
        <p:nvPicPr>
          <p:cNvPr id="4" name="Picture 3">
            <a:extLst>
              <a:ext uri="{FF2B5EF4-FFF2-40B4-BE49-F238E27FC236}">
                <a16:creationId xmlns:a16="http://schemas.microsoft.com/office/drawing/2014/main" id="{B3DC4B04-A458-3D58-1C61-2C46C3D5B4C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3215" y="1505562"/>
            <a:ext cx="7458670" cy="4368588"/>
          </a:xfrm>
          <a:prstGeom prst="rect">
            <a:avLst/>
          </a:prstGeom>
          <a:ln>
            <a:solidFill>
              <a:schemeClr val="tx1">
                <a:lumMod val="95000"/>
                <a:lumOff val="5000"/>
              </a:schemeClr>
            </a:solidFill>
          </a:ln>
        </p:spPr>
      </p:pic>
      <p:pic>
        <p:nvPicPr>
          <p:cNvPr id="10" name="Picture 9">
            <a:extLst>
              <a:ext uri="{FF2B5EF4-FFF2-40B4-BE49-F238E27FC236}">
                <a16:creationId xmlns:a16="http://schemas.microsoft.com/office/drawing/2014/main" id="{3E270033-D2FA-ACE3-71A3-BAC4FFE93DFA}"/>
              </a:ext>
            </a:extLst>
          </p:cNvPr>
          <p:cNvPicPr>
            <a:picLocks noChangeAspect="1"/>
          </p:cNvPicPr>
          <p:nvPr/>
        </p:nvPicPr>
        <p:blipFill>
          <a:blip r:embed="rId4"/>
          <a:stretch>
            <a:fillRect/>
          </a:stretch>
        </p:blipFill>
        <p:spPr>
          <a:xfrm>
            <a:off x="8020746" y="1666095"/>
            <a:ext cx="4078656" cy="4047521"/>
          </a:xfrm>
          <a:prstGeom prst="rect">
            <a:avLst/>
          </a:prstGeom>
          <a:ln>
            <a:solidFill>
              <a:schemeClr val="accent3">
                <a:lumMod val="50000"/>
              </a:schemeClr>
            </a:solidFill>
          </a:ln>
        </p:spPr>
      </p:pic>
      <p:sp>
        <p:nvSpPr>
          <p:cNvPr id="7" name="Footer Placeholder 6">
            <a:extLst>
              <a:ext uri="{FF2B5EF4-FFF2-40B4-BE49-F238E27FC236}">
                <a16:creationId xmlns:a16="http://schemas.microsoft.com/office/drawing/2014/main" id="{4D48B71D-1CC3-D99D-18FB-DA0CDD2D6502}"/>
              </a:ext>
            </a:extLst>
          </p:cNvPr>
          <p:cNvSpPr>
            <a:spLocks noGrp="1"/>
          </p:cNvSpPr>
          <p:nvPr>
            <p:ph type="ftr" sz="quarter" idx="3"/>
          </p:nvPr>
        </p:nvSpPr>
        <p:spPr/>
        <p:txBody>
          <a:bodyPr/>
          <a:lstStyle/>
          <a:p>
            <a:r>
              <a:rPr lang="en-US" dirty="0"/>
              <a:t>Heit JA. </a:t>
            </a:r>
            <a:r>
              <a:rPr lang="en-US" i="1" dirty="0"/>
              <a:t>Cardiology</a:t>
            </a:r>
            <a:r>
              <a:rPr lang="en-US" dirty="0"/>
              <a:t>. 2015;12(8):464-474; Heit JA, et al. </a:t>
            </a:r>
            <a:r>
              <a:rPr lang="en-US" i="1" dirty="0"/>
              <a:t>J Thromb</a:t>
            </a:r>
            <a:r>
              <a:rPr lang="en-US" dirty="0"/>
              <a:t>. 2016 ;41(1):3-14; Stevens SM, et al. </a:t>
            </a:r>
            <a:r>
              <a:rPr lang="en-US" i="1" dirty="0"/>
              <a:t>Chest</a:t>
            </a:r>
            <a:r>
              <a:rPr lang="en-US" dirty="0"/>
              <a:t>. 2021;160(6):2247-2259.  </a:t>
            </a:r>
          </a:p>
        </p:txBody>
      </p:sp>
    </p:spTree>
    <p:extLst>
      <p:ext uri="{BB962C8B-B14F-4D97-AF65-F5344CB8AC3E}">
        <p14:creationId xmlns:p14="http://schemas.microsoft.com/office/powerpoint/2010/main" val="3254763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8D73A-99CE-4E86-92C4-073E175DDC09}"/>
              </a:ext>
            </a:extLst>
          </p:cNvPr>
          <p:cNvSpPr>
            <a:spLocks noGrp="1"/>
          </p:cNvSpPr>
          <p:nvPr>
            <p:ph type="title"/>
          </p:nvPr>
        </p:nvSpPr>
        <p:spPr>
          <a:xfrm>
            <a:off x="838200" y="-1"/>
            <a:ext cx="10515600" cy="1105949"/>
          </a:xfrm>
        </p:spPr>
        <p:txBody>
          <a:bodyPr/>
          <a:lstStyle/>
          <a:p>
            <a:r>
              <a:rPr lang="en-CA" dirty="0"/>
              <a:t>Why We Care About VTE</a:t>
            </a:r>
          </a:p>
        </p:txBody>
      </p:sp>
      <p:graphicFrame>
        <p:nvGraphicFramePr>
          <p:cNvPr id="8" name="Diagram 7"/>
          <p:cNvGraphicFramePr/>
          <p:nvPr>
            <p:extLst>
              <p:ext uri="{D42A27DB-BD31-4B8C-83A1-F6EECF244321}">
                <p14:modId xmlns:p14="http://schemas.microsoft.com/office/powerpoint/2010/main" val="2575535944"/>
              </p:ext>
            </p:extLst>
          </p:nvPr>
        </p:nvGraphicFramePr>
        <p:xfrm>
          <a:off x="341523" y="1200354"/>
          <a:ext cx="11762378" cy="50621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5">
            <a:extLst>
              <a:ext uri="{FF2B5EF4-FFF2-40B4-BE49-F238E27FC236}">
                <a16:creationId xmlns:a16="http://schemas.microsoft.com/office/drawing/2014/main" id="{E639B07F-914B-2321-BED7-12807C884A75}"/>
              </a:ext>
            </a:extLst>
          </p:cNvPr>
          <p:cNvSpPr>
            <a:spLocks noGrp="1"/>
          </p:cNvSpPr>
          <p:nvPr>
            <p:ph type="ftr" sz="quarter" idx="3"/>
          </p:nvPr>
        </p:nvSpPr>
        <p:spPr/>
        <p:txBody>
          <a:bodyPr/>
          <a:lstStyle/>
          <a:p>
            <a:r>
              <a:rPr lang="en-US" dirty="0"/>
              <a:t>PTS, post-thrombotic syndrome; CTEPH, chronic thromboembolic pulmonary hypertension.
Kearon C. </a:t>
            </a:r>
            <a:r>
              <a:rPr lang="en-US" i="1" dirty="0"/>
              <a:t>CMAJ</a:t>
            </a:r>
            <a:r>
              <a:rPr lang="en-US" dirty="0"/>
              <a:t>. 2003;168(2):183; Kahn SR &amp; de Wit K. </a:t>
            </a:r>
            <a:r>
              <a:rPr lang="en-US" i="1" dirty="0"/>
              <a:t>NEJM</a:t>
            </a:r>
            <a:r>
              <a:rPr lang="en-US" dirty="0"/>
              <a:t>. 2022;387(1):45-57.</a:t>
            </a:r>
          </a:p>
        </p:txBody>
      </p:sp>
    </p:spTree>
    <p:extLst>
      <p:ext uri="{BB962C8B-B14F-4D97-AF65-F5344CB8AC3E}">
        <p14:creationId xmlns:p14="http://schemas.microsoft.com/office/powerpoint/2010/main" val="3408592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F7CF56-94B5-656A-5473-3AE01D3A9201}"/>
              </a:ext>
            </a:extLst>
          </p:cNvPr>
          <p:cNvSpPr>
            <a:spLocks noGrp="1"/>
          </p:cNvSpPr>
          <p:nvPr>
            <p:ph type="title"/>
          </p:nvPr>
        </p:nvSpPr>
        <p:spPr>
          <a:xfrm>
            <a:off x="838200" y="-1"/>
            <a:ext cx="10515600" cy="1105949"/>
          </a:xfrm>
        </p:spPr>
        <p:txBody>
          <a:bodyPr/>
          <a:lstStyle/>
          <a:p>
            <a:r>
              <a:rPr lang="en-CA" dirty="0"/>
              <a:t>Timeframe for Decisions After VTE Diagnosis</a:t>
            </a:r>
          </a:p>
        </p:txBody>
      </p:sp>
      <p:sp>
        <p:nvSpPr>
          <p:cNvPr id="3" name="Footer Placeholder 2">
            <a:extLst>
              <a:ext uri="{FF2B5EF4-FFF2-40B4-BE49-F238E27FC236}">
                <a16:creationId xmlns:a16="http://schemas.microsoft.com/office/drawing/2014/main" id="{C77C0723-8AB8-3D07-7EE4-C8296A3D7F2F}"/>
              </a:ext>
            </a:extLst>
          </p:cNvPr>
          <p:cNvSpPr>
            <a:spLocks noGrp="1"/>
          </p:cNvSpPr>
          <p:nvPr>
            <p:ph type="ftr" sz="quarter" idx="3"/>
          </p:nvPr>
        </p:nvSpPr>
        <p:spPr>
          <a:xfrm>
            <a:off x="838200" y="6356350"/>
            <a:ext cx="10515600" cy="365125"/>
          </a:xfrm>
        </p:spPr>
        <p:txBody>
          <a:bodyPr/>
          <a:lstStyle/>
          <a:p>
            <a:r>
              <a:rPr lang="en-US" dirty="0"/>
              <a:t>Ortel TL, et al. Blood Adv. 2020;4(19):4693-4738.</a:t>
            </a:r>
          </a:p>
        </p:txBody>
      </p:sp>
      <p:pic>
        <p:nvPicPr>
          <p:cNvPr id="7" name="Picture 6">
            <a:extLst>
              <a:ext uri="{FF2B5EF4-FFF2-40B4-BE49-F238E27FC236}">
                <a16:creationId xmlns:a16="http://schemas.microsoft.com/office/drawing/2014/main" id="{65EFF586-F670-FEBD-106E-F4AFB652770A}"/>
              </a:ext>
            </a:extLst>
          </p:cNvPr>
          <p:cNvPicPr>
            <a:picLocks noChangeAspect="1"/>
          </p:cNvPicPr>
          <p:nvPr/>
        </p:nvPicPr>
        <p:blipFill>
          <a:blip r:embed="rId2"/>
          <a:stretch>
            <a:fillRect/>
          </a:stretch>
        </p:blipFill>
        <p:spPr>
          <a:xfrm>
            <a:off x="1298072" y="1540160"/>
            <a:ext cx="9595856" cy="3777679"/>
          </a:xfrm>
          <a:prstGeom prst="rect">
            <a:avLst/>
          </a:prstGeom>
          <a:ln>
            <a:solidFill>
              <a:schemeClr val="tx1"/>
            </a:solidFill>
          </a:ln>
        </p:spPr>
      </p:pic>
    </p:spTree>
    <p:extLst>
      <p:ext uri="{BB962C8B-B14F-4D97-AF65-F5344CB8AC3E}">
        <p14:creationId xmlns:p14="http://schemas.microsoft.com/office/powerpoint/2010/main" val="368845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017B458-4905-D7F1-23BA-4A6B538C2268}"/>
              </a:ext>
            </a:extLst>
          </p:cNvPr>
          <p:cNvSpPr>
            <a:spLocks noGrp="1"/>
          </p:cNvSpPr>
          <p:nvPr>
            <p:ph idx="1"/>
          </p:nvPr>
        </p:nvSpPr>
        <p:spPr/>
        <p:txBody>
          <a:bodyPr/>
          <a:lstStyle/>
          <a:p>
            <a:endParaRPr lang="en-US"/>
          </a:p>
        </p:txBody>
      </p:sp>
      <p:sp>
        <p:nvSpPr>
          <p:cNvPr id="18" name="Title 17">
            <a:extLst>
              <a:ext uri="{FF2B5EF4-FFF2-40B4-BE49-F238E27FC236}">
                <a16:creationId xmlns:a16="http://schemas.microsoft.com/office/drawing/2014/main" id="{AE051A0E-14D3-4ACA-9FEA-07EA2A300ACC}"/>
              </a:ext>
            </a:extLst>
          </p:cNvPr>
          <p:cNvSpPr>
            <a:spLocks noGrp="1"/>
          </p:cNvSpPr>
          <p:nvPr>
            <p:ph type="title"/>
          </p:nvPr>
        </p:nvSpPr>
        <p:spPr>
          <a:xfrm>
            <a:off x="838200" y="-1"/>
            <a:ext cx="10515600" cy="1105949"/>
          </a:xfrm>
        </p:spPr>
        <p:txBody>
          <a:bodyPr>
            <a:normAutofit/>
          </a:bodyPr>
          <a:lstStyle/>
          <a:p>
            <a:r>
              <a:rPr lang="en-CA" dirty="0"/>
              <a:t>Key Recommendations for Initial Treatment</a:t>
            </a:r>
          </a:p>
        </p:txBody>
      </p:sp>
      <p:sp>
        <p:nvSpPr>
          <p:cNvPr id="2" name="Footer Placeholder 1">
            <a:extLst>
              <a:ext uri="{FF2B5EF4-FFF2-40B4-BE49-F238E27FC236}">
                <a16:creationId xmlns:a16="http://schemas.microsoft.com/office/drawing/2014/main" id="{FF1476E1-5D6D-A6B3-6CFB-CB9C62F8E883}"/>
              </a:ext>
            </a:extLst>
          </p:cNvPr>
          <p:cNvSpPr>
            <a:spLocks noGrp="1"/>
          </p:cNvSpPr>
          <p:nvPr>
            <p:ph type="ftr" sz="quarter" idx="3"/>
          </p:nvPr>
        </p:nvSpPr>
        <p:spPr>
          <a:xfrm>
            <a:off x="838200" y="6356350"/>
            <a:ext cx="10515600" cy="365125"/>
          </a:xfrm>
        </p:spPr>
        <p:txBody>
          <a:bodyPr/>
          <a:lstStyle/>
          <a:p>
            <a:r>
              <a:rPr lang="en-US" dirty="0"/>
              <a:t>Ortel TL, et al. Blood Adv. 2020;4(19):4693-4738.</a:t>
            </a:r>
          </a:p>
        </p:txBody>
      </p:sp>
      <p:graphicFrame>
        <p:nvGraphicFramePr>
          <p:cNvPr id="10" name="Diagram 9">
            <a:extLst>
              <a:ext uri="{FF2B5EF4-FFF2-40B4-BE49-F238E27FC236}">
                <a16:creationId xmlns:a16="http://schemas.microsoft.com/office/drawing/2014/main" id="{9D749CA5-DD47-400D-9178-73439FFCB091}"/>
              </a:ext>
            </a:extLst>
          </p:cNvPr>
          <p:cNvGraphicFramePr/>
          <p:nvPr>
            <p:extLst>
              <p:ext uri="{D42A27DB-BD31-4B8C-83A1-F6EECF244321}">
                <p14:modId xmlns:p14="http://schemas.microsoft.com/office/powerpoint/2010/main" val="186882122"/>
              </p:ext>
            </p:extLst>
          </p:nvPr>
        </p:nvGraphicFramePr>
        <p:xfrm>
          <a:off x="838200" y="1205824"/>
          <a:ext cx="10916498" cy="51819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A logo with red circle and text&#10;&#10;Description automatically generated">
            <a:extLst>
              <a:ext uri="{FF2B5EF4-FFF2-40B4-BE49-F238E27FC236}">
                <a16:creationId xmlns:a16="http://schemas.microsoft.com/office/drawing/2014/main" id="{9F4067E7-BDC4-3850-CB66-10A4832C639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920135" y="266467"/>
            <a:ext cx="834563" cy="839481"/>
          </a:xfrm>
          <a:prstGeom prst="rect">
            <a:avLst/>
          </a:prstGeom>
        </p:spPr>
      </p:pic>
    </p:spTree>
    <p:extLst>
      <p:ext uri="{BB962C8B-B14F-4D97-AF65-F5344CB8AC3E}">
        <p14:creationId xmlns:p14="http://schemas.microsoft.com/office/powerpoint/2010/main" val="3470726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45437-65CD-41B7-B991-A15FEB2B1344}"/>
              </a:ext>
            </a:extLst>
          </p:cNvPr>
          <p:cNvSpPr>
            <a:spLocks noGrp="1"/>
          </p:cNvSpPr>
          <p:nvPr>
            <p:ph type="title"/>
          </p:nvPr>
        </p:nvSpPr>
        <p:spPr>
          <a:xfrm>
            <a:off x="838200" y="-1"/>
            <a:ext cx="10515600" cy="1105949"/>
          </a:xfrm>
        </p:spPr>
        <p:txBody>
          <a:bodyPr>
            <a:normAutofit/>
          </a:bodyPr>
          <a:lstStyle/>
          <a:p>
            <a:r>
              <a:rPr lang="en-CA" dirty="0"/>
              <a:t>Thrombolysis Recommendations for </a:t>
            </a:r>
            <a:br>
              <a:rPr lang="en-CA" dirty="0"/>
            </a:br>
            <a:r>
              <a:rPr lang="en-CA" dirty="0"/>
              <a:t>High-Risk PE</a:t>
            </a:r>
          </a:p>
        </p:txBody>
      </p:sp>
      <p:sp>
        <p:nvSpPr>
          <p:cNvPr id="4" name="Footer Placeholder 3">
            <a:extLst>
              <a:ext uri="{FF2B5EF4-FFF2-40B4-BE49-F238E27FC236}">
                <a16:creationId xmlns:a16="http://schemas.microsoft.com/office/drawing/2014/main" id="{382B6F59-A45B-C529-2195-C212C5501805}"/>
              </a:ext>
            </a:extLst>
          </p:cNvPr>
          <p:cNvSpPr>
            <a:spLocks noGrp="1"/>
          </p:cNvSpPr>
          <p:nvPr>
            <p:ph type="ftr" sz="quarter" idx="3"/>
          </p:nvPr>
        </p:nvSpPr>
        <p:spPr>
          <a:xfrm>
            <a:off x="838200" y="6356350"/>
            <a:ext cx="10515600" cy="365125"/>
          </a:xfrm>
        </p:spPr>
        <p:txBody>
          <a:bodyPr/>
          <a:lstStyle/>
          <a:p>
            <a:r>
              <a:rPr lang="en-US" dirty="0"/>
              <a:t>Stevens SM, et al. Chest. 2021;160(6):2247-2259; Ortel TL, et al. Blood Adv. 2020;4(19):4693-4738.</a:t>
            </a:r>
          </a:p>
        </p:txBody>
      </p:sp>
      <p:sp>
        <p:nvSpPr>
          <p:cNvPr id="5" name="Rectangle 4">
            <a:extLst>
              <a:ext uri="{FF2B5EF4-FFF2-40B4-BE49-F238E27FC236}">
                <a16:creationId xmlns:a16="http://schemas.microsoft.com/office/drawing/2014/main" id="{1D7BC8C3-0E9B-477F-9FF2-2A7F4A5C46B7}"/>
              </a:ext>
            </a:extLst>
          </p:cNvPr>
          <p:cNvSpPr/>
          <p:nvPr/>
        </p:nvSpPr>
        <p:spPr>
          <a:xfrm>
            <a:off x="6345595" y="2298917"/>
            <a:ext cx="914400" cy="932547"/>
          </a:xfrm>
          <a:prstGeom prst="rect">
            <a:avLst/>
          </a:prstGeom>
          <a:blipFill>
            <a:blip r:embed="rId3" cstate="screen">
              <a:extLst>
                <a:ext uri="{28A0092B-C50C-407E-A947-70E740481C1C}">
                  <a14:useLocalDpi xmlns:a14="http://schemas.microsoft.com/office/drawing/2010/main"/>
                </a:ext>
              </a:extLst>
            </a:blip>
            <a:srcRect/>
            <a:stretch>
              <a:fillRect l="-9519" t="-6370" r="-11497" b="-10716"/>
            </a:stretch>
          </a:blipFill>
          <a:ln>
            <a:noFill/>
          </a:ln>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2020104020203"/>
              <a:ea typeface="+mn-ea"/>
              <a:cs typeface="+mn-cs"/>
            </a:endParaRPr>
          </a:p>
        </p:txBody>
      </p:sp>
      <p:sp>
        <p:nvSpPr>
          <p:cNvPr id="6" name="Rectangle 5">
            <a:extLst>
              <a:ext uri="{FF2B5EF4-FFF2-40B4-BE49-F238E27FC236}">
                <a16:creationId xmlns:a16="http://schemas.microsoft.com/office/drawing/2014/main" id="{10466FC1-9C12-4D59-B3F2-4EF99370B678}"/>
              </a:ext>
            </a:extLst>
          </p:cNvPr>
          <p:cNvSpPr/>
          <p:nvPr/>
        </p:nvSpPr>
        <p:spPr>
          <a:xfrm>
            <a:off x="838200" y="2357740"/>
            <a:ext cx="712923" cy="932547"/>
          </a:xfrm>
          <a:prstGeom prst="rect">
            <a:avLst/>
          </a:prstGeom>
          <a:blipFill>
            <a:blip r:embed="rId4" cstate="screen">
              <a:extLst>
                <a:ext uri="{28A0092B-C50C-407E-A947-70E740481C1C}">
                  <a14:useLocalDpi xmlns:a14="http://schemas.microsoft.com/office/drawing/2010/main"/>
                </a:ext>
              </a:extLst>
            </a:blip>
            <a:srcRect/>
            <a:stretch>
              <a:fillRect/>
            </a:stretch>
          </a:blipFill>
          <a:ln>
            <a:noFill/>
          </a:ln>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2020104020203"/>
              <a:ea typeface="+mn-ea"/>
              <a:cs typeface="+mn-cs"/>
            </a:endParaRPr>
          </a:p>
        </p:txBody>
      </p:sp>
      <p:graphicFrame>
        <p:nvGraphicFramePr>
          <p:cNvPr id="3" name="Diagram 2">
            <a:extLst>
              <a:ext uri="{FF2B5EF4-FFF2-40B4-BE49-F238E27FC236}">
                <a16:creationId xmlns:a16="http://schemas.microsoft.com/office/drawing/2014/main" id="{1D058AAF-1692-8333-EA8D-0F488B4D29CB}"/>
              </a:ext>
            </a:extLst>
          </p:cNvPr>
          <p:cNvGraphicFramePr/>
          <p:nvPr>
            <p:extLst>
              <p:ext uri="{D42A27DB-BD31-4B8C-83A1-F6EECF244321}">
                <p14:modId xmlns:p14="http://schemas.microsoft.com/office/powerpoint/2010/main" val="2723034714"/>
              </p:ext>
            </p:extLst>
          </p:nvPr>
        </p:nvGraphicFramePr>
        <p:xfrm>
          <a:off x="619927" y="1495082"/>
          <a:ext cx="10952146" cy="478379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7" name="Picture 6" descr="A logo with red circle and text&#10;&#10;Description automatically generated">
            <a:extLst>
              <a:ext uri="{FF2B5EF4-FFF2-40B4-BE49-F238E27FC236}">
                <a16:creationId xmlns:a16="http://schemas.microsoft.com/office/drawing/2014/main" id="{FF995B0A-4E8C-92CF-CE0E-4F263B0DE6E2}"/>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493791" y="1780570"/>
            <a:ext cx="927084" cy="932547"/>
          </a:xfrm>
          <a:prstGeom prst="rect">
            <a:avLst/>
          </a:prstGeom>
        </p:spPr>
      </p:pic>
      <p:pic>
        <p:nvPicPr>
          <p:cNvPr id="9" name="Picture 8" descr="A logo of a company&#10;&#10;Description automatically generated">
            <a:extLst>
              <a:ext uri="{FF2B5EF4-FFF2-40B4-BE49-F238E27FC236}">
                <a16:creationId xmlns:a16="http://schemas.microsoft.com/office/drawing/2014/main" id="{B669DE99-E5C3-A8DC-8584-D281DB1F9C8A}"/>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38200" y="1780570"/>
            <a:ext cx="641846" cy="932547"/>
          </a:xfrm>
          <a:prstGeom prst="rect">
            <a:avLst/>
          </a:prstGeom>
        </p:spPr>
      </p:pic>
    </p:spTree>
    <p:extLst>
      <p:ext uri="{BB962C8B-B14F-4D97-AF65-F5344CB8AC3E}">
        <p14:creationId xmlns:p14="http://schemas.microsoft.com/office/powerpoint/2010/main" val="863476422"/>
      </p:ext>
    </p:extLst>
  </p:cSld>
  <p:clrMapOvr>
    <a:masterClrMapping/>
  </p:clrMapOvr>
</p:sld>
</file>

<file path=ppt/theme/theme1.xml><?xml version="1.0" encoding="utf-8"?>
<a:theme xmlns:a="http://schemas.openxmlformats.org/drawingml/2006/main" name="DHOTG23">
  <a:themeElements>
    <a:clrScheme name="DHOTG -OFFICIAL-FINAL">
      <a:dk1>
        <a:srgbClr val="000000"/>
      </a:dk1>
      <a:lt1>
        <a:sysClr val="window" lastClr="FFFFFF"/>
      </a:lt1>
      <a:dk2>
        <a:srgbClr val="373648"/>
      </a:dk2>
      <a:lt2>
        <a:srgbClr val="F3F3F3"/>
      </a:lt2>
      <a:accent1>
        <a:srgbClr val="00539B"/>
      </a:accent1>
      <a:accent2>
        <a:srgbClr val="001A57"/>
      </a:accent2>
      <a:accent3>
        <a:srgbClr val="0736A4"/>
      </a:accent3>
      <a:accent4>
        <a:srgbClr val="005587"/>
      </a:accent4>
      <a:accent5>
        <a:srgbClr val="0577B1"/>
      </a:accent5>
      <a:accent6>
        <a:srgbClr val="339898"/>
      </a:accent6>
      <a:hlink>
        <a:srgbClr val="00539B"/>
      </a:hlink>
      <a:folHlink>
        <a:srgbClr val="6666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3" id="{4F8807A5-9D20-CA40-B22D-639EC824FF87}" vid="{0FB61829-1EC4-F14C-8657-B4A34D8BFB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D95586756212B47840914FA42A7DFF7" ma:contentTypeVersion="10" ma:contentTypeDescription="Create a new document." ma:contentTypeScope="" ma:versionID="0677e42cbb7839a32b402a059841ec3f">
  <xsd:schema xmlns:xsd="http://www.w3.org/2001/XMLSchema" xmlns:xs="http://www.w3.org/2001/XMLSchema" xmlns:p="http://schemas.microsoft.com/office/2006/metadata/properties" xmlns:ns2="08a7e203-25bb-4df2-907b-c109ba9c4447" xmlns:ns3="980b2c3f-f7ab-431e-83c5-2586860ecf01" targetNamespace="http://schemas.microsoft.com/office/2006/metadata/properties" ma:root="true" ma:fieldsID="96ebed7a2a8bea515107fb5564f7cd90" ns2:_="" ns3:_="">
    <xsd:import namespace="08a7e203-25bb-4df2-907b-c109ba9c4447"/>
    <xsd:import namespace="980b2c3f-f7ab-431e-83c5-2586860ecf0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GenerationTime" minOccurs="0"/>
                <xsd:element ref="ns2:MediaServiceEventHashCode" minOccurs="0"/>
                <xsd:element ref="ns2:MediaLengthInSeconds" minOccurs="0"/>
                <xsd:element ref="ns2:MediaServiceDateTake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a7e203-25bb-4df2-907b-c109ba9c444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80b2c3f-f7ab-431e-83c5-2586860ecf0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FC5359B-EB2E-426C-B291-10EE47433AFB}">
  <ds:schemaRefs>
    <ds:schemaRef ds:uri="http://schemas.microsoft.com/sharepoint/v3/contenttype/forms"/>
  </ds:schemaRefs>
</ds:datastoreItem>
</file>

<file path=customXml/itemProps2.xml><?xml version="1.0" encoding="utf-8"?>
<ds:datastoreItem xmlns:ds="http://schemas.openxmlformats.org/officeDocument/2006/customXml" ds:itemID="{AB407559-A7B7-47B6-942F-BA942C77EB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a7e203-25bb-4df2-907b-c109ba9c4447"/>
    <ds:schemaRef ds:uri="980b2c3f-f7ab-431e-83c5-2586860ecf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6E407A7-98C0-441F-89F5-990F1A49A711}">
  <ds:schemaRefs>
    <ds:schemaRef ds:uri="http://schemas.openxmlformats.org/package/2006/metadata/core-properties"/>
    <ds:schemaRef ds:uri="http://schemas.microsoft.com/office/2006/documentManagement/types"/>
    <ds:schemaRef ds:uri="http://schemas.microsoft.com/office/2006/metadata/properties"/>
    <ds:schemaRef ds:uri="http://purl.org/dc/terms/"/>
    <ds:schemaRef ds:uri="http://purl.org/dc/dcmitype/"/>
    <ds:schemaRef ds:uri="http://www.w3.org/XML/1998/namespace"/>
    <ds:schemaRef ds:uri="http://purl.org/dc/elements/1.1/"/>
    <ds:schemaRef ds:uri="http://schemas.microsoft.com/office/infopath/2007/PartnerControls"/>
    <ds:schemaRef ds:uri="980b2c3f-f7ab-431e-83c5-2586860ecf01"/>
    <ds:schemaRef ds:uri="08a7e203-25bb-4df2-907b-c109ba9c4447"/>
  </ds:schemaRefs>
</ds:datastoreItem>
</file>

<file path=docProps/app.xml><?xml version="1.0" encoding="utf-8"?>
<Properties xmlns="http://schemas.openxmlformats.org/officeDocument/2006/extended-properties" xmlns:vt="http://schemas.openxmlformats.org/officeDocument/2006/docPropsVTypes">
  <Template>Theme3</Template>
  <TotalTime>823</TotalTime>
  <Words>1423</Words>
  <Application>Microsoft Office PowerPoint</Application>
  <PresentationFormat>Widescreen</PresentationFormat>
  <Paragraphs>163</Paragraphs>
  <Slides>18</Slides>
  <Notes>16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18</vt:i4>
      </vt:variant>
    </vt:vector>
  </HeadingPairs>
  <TitlesOfParts>
    <vt:vector size="28" baseType="lpstr">
      <vt:lpstr>Arial</vt:lpstr>
      <vt:lpstr>Calibri</vt:lpstr>
      <vt:lpstr>Calibri Light</vt:lpstr>
      <vt:lpstr>Century Gothic</vt:lpstr>
      <vt:lpstr>Franklin Gothic Book</vt:lpstr>
      <vt:lpstr>Segoe UI</vt:lpstr>
      <vt:lpstr>Tenorite</vt:lpstr>
      <vt:lpstr>Trebuchet MS</vt:lpstr>
      <vt:lpstr>DHOTG23</vt:lpstr>
      <vt:lpstr>Office Theme</vt:lpstr>
      <vt:lpstr>How Do We Effectively Integrate the Latest VTE Treatment and Secondary Prevention Guidelines Into Clinical Practice?</vt:lpstr>
      <vt:lpstr>PowerPoint Presentation</vt:lpstr>
      <vt:lpstr>Disclaimer</vt:lpstr>
      <vt:lpstr>VTE </vt:lpstr>
      <vt:lpstr>Trends in VTE Diagnosis</vt:lpstr>
      <vt:lpstr>Why We Care About VTE</vt:lpstr>
      <vt:lpstr>Timeframe for Decisions After VTE Diagnosis</vt:lpstr>
      <vt:lpstr>Key Recommendations for Initial Treatment</vt:lpstr>
      <vt:lpstr>Thrombolysis Recommendations for  High-Risk PE</vt:lpstr>
      <vt:lpstr>Type of Thrombolysis for High-Risk PE</vt:lpstr>
      <vt:lpstr>Recommendations for Intermediate-Risk PE</vt:lpstr>
      <vt:lpstr>DOAC Dosing for VTE May be Different  Than Afib</vt:lpstr>
      <vt:lpstr>Anticoagulation Framework</vt:lpstr>
      <vt:lpstr>Anticoagulation Framework</vt:lpstr>
      <vt:lpstr>Anticoagulation Framework</vt:lpstr>
      <vt:lpstr>Anticoagulation Framework</vt:lpstr>
      <vt:lpstr>Risk Factors Confer Variable Risk</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Do We Effectively Integrate the Latest VTE Treatment and Secondary Prevention Guidelines Into Clinical Practice?</dc:title>
  <dc:subject/>
  <dc:creator>MedEd On The Go</dc:creator>
  <cp:keywords/>
  <dc:description/>
  <cp:lastModifiedBy>Susan Diaz</cp:lastModifiedBy>
  <cp:revision>68</cp:revision>
  <dcterms:created xsi:type="dcterms:W3CDTF">2017-09-06T16:07:56Z</dcterms:created>
  <dcterms:modified xsi:type="dcterms:W3CDTF">2024-03-29T20:30:09Z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0x0101009D95586756212B47840914FA42A7DFF7</vt:lpwstr>
  </property>
</Properties>
</file>