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Lst>
  <p:notesMasterIdLst>
    <p:notesMasterId r:id="rId20"/>
  </p:notesMasterIdLst>
  <p:sldIdLst>
    <p:sldId id="2141411963" r:id="rId4"/>
    <p:sldId id="265" r:id="rId5"/>
    <p:sldId id="256" r:id="rId6"/>
    <p:sldId id="2145707646" r:id="rId7"/>
    <p:sldId id="2145707634" r:id="rId8"/>
    <p:sldId id="2145707635" r:id="rId9"/>
    <p:sldId id="2145707636" r:id="rId10"/>
    <p:sldId id="2145707637" r:id="rId11"/>
    <p:sldId id="2145707638" r:id="rId12"/>
    <p:sldId id="2145707640" r:id="rId13"/>
    <p:sldId id="274" r:id="rId14"/>
    <p:sldId id="2145707642" r:id="rId15"/>
    <p:sldId id="2145707643" r:id="rId16"/>
    <p:sldId id="2145707644" r:id="rId17"/>
    <p:sldId id="2145707645" r:id="rId18"/>
    <p:sldId id="26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634391-5F65-7D45-FB3F-D1EF4E8F513D}" name="Caitlin Roat" initials="CR" userId="0dad00d9dd685b97" providerId="Windows Live"/>
  <p188:author id="{52C4C9BB-C807-8705-0B08-A3DF41A8D64B}" name="Moriah Diethorn" initials="MD" userId="Moriah Diethorn"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6327"/>
  </p:normalViewPr>
  <p:slideViewPr>
    <p:cSldViewPr snapToGrid="0">
      <p:cViewPr varScale="1">
        <p:scale>
          <a:sx n="119" d="100"/>
          <a:sy n="119" d="100"/>
        </p:scale>
        <p:origin x="760"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148EDB-1526-B942-9A3A-86E97DAC0215}" type="datetimeFigureOut">
              <a:rPr lang="en-US" smtClean="0"/>
              <a:t>10/16/23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81F541-F1D8-FA47-9B37-D193B1CE38F7}" type="slidenum">
              <a:rPr lang="en-US" smtClean="0"/>
              <a:t>‹#›</a:t>
            </a:fld>
            <a:endParaRPr lang="en-US"/>
          </a:p>
        </p:txBody>
      </p:sp>
    </p:spTree>
    <p:extLst>
      <p:ext uri="{BB962C8B-B14F-4D97-AF65-F5344CB8AC3E}">
        <p14:creationId xmlns:p14="http://schemas.microsoft.com/office/powerpoint/2010/main" val="1357864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65F76-0011-CA4E-92EC-80CC7B89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154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65F76-0011-CA4E-92EC-80CC7B89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477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ACE3D-F891-78A0-7C9E-251EDBB305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BF7CDF-E5BA-7DF3-B142-7C26D52150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4E99D6-69E8-05E1-D35C-0CE491518D4F}"/>
              </a:ext>
            </a:extLst>
          </p:cNvPr>
          <p:cNvSpPr>
            <a:spLocks noGrp="1"/>
          </p:cNvSpPr>
          <p:nvPr>
            <p:ph type="dt" sz="half" idx="10"/>
          </p:nvPr>
        </p:nvSpPr>
        <p:spPr/>
        <p:txBody>
          <a:bodyPr/>
          <a:lstStyle/>
          <a:p>
            <a:fld id="{DA9BB6E6-C5B5-4940-A4DD-16FBC1827BD6}" type="datetimeFigureOut">
              <a:rPr lang="en-US" smtClean="0"/>
              <a:t>10/16/23</a:t>
            </a:fld>
            <a:endParaRPr lang="en-US"/>
          </a:p>
        </p:txBody>
      </p:sp>
      <p:sp>
        <p:nvSpPr>
          <p:cNvPr id="5" name="Footer Placeholder 4">
            <a:extLst>
              <a:ext uri="{FF2B5EF4-FFF2-40B4-BE49-F238E27FC236}">
                <a16:creationId xmlns:a16="http://schemas.microsoft.com/office/drawing/2014/main" id="{ACBD3677-23D8-6B15-3F70-5E2973060C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233A7-8F48-FEBF-D05F-D45FDD017C00}"/>
              </a:ext>
            </a:extLst>
          </p:cNvPr>
          <p:cNvSpPr>
            <a:spLocks noGrp="1"/>
          </p:cNvSpPr>
          <p:nvPr>
            <p:ph type="sldNum" sz="quarter" idx="12"/>
          </p:nvPr>
        </p:nvSpPr>
        <p:spPr/>
        <p:txBody>
          <a:bodyPr/>
          <a:lstStyle/>
          <a:p>
            <a:fld id="{EA3ED359-9AD2-F44A-9D5C-1B1F7A4517EE}" type="slidenum">
              <a:rPr lang="en-US" smtClean="0"/>
              <a:t>‹#›</a:t>
            </a:fld>
            <a:endParaRPr lang="en-US"/>
          </a:p>
        </p:txBody>
      </p:sp>
    </p:spTree>
    <p:extLst>
      <p:ext uri="{BB962C8B-B14F-4D97-AF65-F5344CB8AC3E}">
        <p14:creationId xmlns:p14="http://schemas.microsoft.com/office/powerpoint/2010/main" val="3747247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130BD-DEA7-141F-06D7-0523B8E8EC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200371-0D4C-03A7-AB66-0A965FF707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EBDF88-A4BF-65E4-4C1E-A2BAEF105509}"/>
              </a:ext>
            </a:extLst>
          </p:cNvPr>
          <p:cNvSpPr>
            <a:spLocks noGrp="1"/>
          </p:cNvSpPr>
          <p:nvPr>
            <p:ph type="dt" sz="half" idx="10"/>
          </p:nvPr>
        </p:nvSpPr>
        <p:spPr/>
        <p:txBody>
          <a:bodyPr/>
          <a:lstStyle/>
          <a:p>
            <a:fld id="{DA9BB6E6-C5B5-4940-A4DD-16FBC1827BD6}" type="datetimeFigureOut">
              <a:rPr lang="en-US" smtClean="0"/>
              <a:t>10/16/23</a:t>
            </a:fld>
            <a:endParaRPr lang="en-US"/>
          </a:p>
        </p:txBody>
      </p:sp>
      <p:sp>
        <p:nvSpPr>
          <p:cNvPr id="5" name="Footer Placeholder 4">
            <a:extLst>
              <a:ext uri="{FF2B5EF4-FFF2-40B4-BE49-F238E27FC236}">
                <a16:creationId xmlns:a16="http://schemas.microsoft.com/office/drawing/2014/main" id="{2AF90795-B15C-AAD5-3196-12F684875A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EAE39C-608C-710B-9580-1BBBFFF8E5ED}"/>
              </a:ext>
            </a:extLst>
          </p:cNvPr>
          <p:cNvSpPr>
            <a:spLocks noGrp="1"/>
          </p:cNvSpPr>
          <p:nvPr>
            <p:ph type="sldNum" sz="quarter" idx="12"/>
          </p:nvPr>
        </p:nvSpPr>
        <p:spPr/>
        <p:txBody>
          <a:bodyPr/>
          <a:lstStyle/>
          <a:p>
            <a:fld id="{EA3ED359-9AD2-F44A-9D5C-1B1F7A4517EE}" type="slidenum">
              <a:rPr lang="en-US" smtClean="0"/>
              <a:t>‹#›</a:t>
            </a:fld>
            <a:endParaRPr lang="en-US"/>
          </a:p>
        </p:txBody>
      </p:sp>
    </p:spTree>
    <p:extLst>
      <p:ext uri="{BB962C8B-B14F-4D97-AF65-F5344CB8AC3E}">
        <p14:creationId xmlns:p14="http://schemas.microsoft.com/office/powerpoint/2010/main" val="1974232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6B3DFC-C9B0-A3E5-F82A-9D63E2AAE1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BC3D49-40AB-F840-A5A8-02568DB501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F2479-0923-E279-DCDF-94A332974B7D}"/>
              </a:ext>
            </a:extLst>
          </p:cNvPr>
          <p:cNvSpPr>
            <a:spLocks noGrp="1"/>
          </p:cNvSpPr>
          <p:nvPr>
            <p:ph type="dt" sz="half" idx="10"/>
          </p:nvPr>
        </p:nvSpPr>
        <p:spPr/>
        <p:txBody>
          <a:bodyPr/>
          <a:lstStyle/>
          <a:p>
            <a:fld id="{DA9BB6E6-C5B5-4940-A4DD-16FBC1827BD6}" type="datetimeFigureOut">
              <a:rPr lang="en-US" smtClean="0"/>
              <a:t>10/16/23</a:t>
            </a:fld>
            <a:endParaRPr lang="en-US"/>
          </a:p>
        </p:txBody>
      </p:sp>
      <p:sp>
        <p:nvSpPr>
          <p:cNvPr id="5" name="Footer Placeholder 4">
            <a:extLst>
              <a:ext uri="{FF2B5EF4-FFF2-40B4-BE49-F238E27FC236}">
                <a16:creationId xmlns:a16="http://schemas.microsoft.com/office/drawing/2014/main" id="{C3C35DE7-E9EC-67D9-2591-8C80FB5D23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B62FCC-0518-872B-1A66-04B1D6E172CD}"/>
              </a:ext>
            </a:extLst>
          </p:cNvPr>
          <p:cNvSpPr>
            <a:spLocks noGrp="1"/>
          </p:cNvSpPr>
          <p:nvPr>
            <p:ph type="sldNum" sz="quarter" idx="12"/>
          </p:nvPr>
        </p:nvSpPr>
        <p:spPr/>
        <p:txBody>
          <a:bodyPr/>
          <a:lstStyle/>
          <a:p>
            <a:fld id="{EA3ED359-9AD2-F44A-9D5C-1B1F7A4517EE}" type="slidenum">
              <a:rPr lang="en-US" smtClean="0"/>
              <a:t>‹#›</a:t>
            </a:fld>
            <a:endParaRPr lang="en-US"/>
          </a:p>
        </p:txBody>
      </p:sp>
    </p:spTree>
    <p:extLst>
      <p:ext uri="{BB962C8B-B14F-4D97-AF65-F5344CB8AC3E}">
        <p14:creationId xmlns:p14="http://schemas.microsoft.com/office/powerpoint/2010/main" val="4159560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609601" y="1709738"/>
            <a:ext cx="10515600" cy="2852737"/>
          </a:xfrm>
        </p:spPr>
        <p:txBody>
          <a:bodyPr anchor="ctr">
            <a:normAutofit/>
          </a:bodyPr>
          <a:lstStyle>
            <a:lvl1pPr>
              <a:defRPr sz="4800"/>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609601" y="4589463"/>
            <a:ext cx="10515600" cy="1500187"/>
          </a:xfrm>
          <a:prstGeom prst="rect">
            <a:avLst/>
          </a:prstGeo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Footer Placeholder 4">
            <a:extLst>
              <a:ext uri="{FF2B5EF4-FFF2-40B4-BE49-F238E27FC236}">
                <a16:creationId xmlns:a16="http://schemas.microsoft.com/office/drawing/2014/main" id="{5CD80B2F-AB86-4AC5-ADB1-2230734739B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pic>
        <p:nvPicPr>
          <p:cNvPr id="8" name="Picture 7">
            <a:extLst>
              <a:ext uri="{FF2B5EF4-FFF2-40B4-BE49-F238E27FC236}">
                <a16:creationId xmlns:a16="http://schemas.microsoft.com/office/drawing/2014/main" id="{46147BEB-DBFC-41AF-8A4B-718D90B9AB6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975360"/>
          </a:xfrm>
          <a:prstGeom prst="rect">
            <a:avLst/>
          </a:prstGeom>
        </p:spPr>
      </p:pic>
      <p:pic>
        <p:nvPicPr>
          <p:cNvPr id="10" name="Picture 9">
            <a:extLst>
              <a:ext uri="{FF2B5EF4-FFF2-40B4-BE49-F238E27FC236}">
                <a16:creationId xmlns:a16="http://schemas.microsoft.com/office/drawing/2014/main" id="{1AA4465C-7E8E-47D9-93EC-E2ADB99327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 y="93853"/>
            <a:ext cx="1537746" cy="787653"/>
          </a:xfrm>
          <a:prstGeom prst="rect">
            <a:avLst/>
          </a:prstGeom>
        </p:spPr>
      </p:pic>
    </p:spTree>
    <p:extLst>
      <p:ext uri="{BB962C8B-B14F-4D97-AF65-F5344CB8AC3E}">
        <p14:creationId xmlns:p14="http://schemas.microsoft.com/office/powerpoint/2010/main" val="1040095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Episode Titl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609601" y="1709738"/>
            <a:ext cx="10515600" cy="2852737"/>
          </a:xfrm>
        </p:spPr>
        <p:txBody>
          <a:bodyPr anchor="b">
            <a:normAutofit/>
          </a:bodyPr>
          <a:lstStyle>
            <a:lvl1pPr algn="r">
              <a:defRPr sz="3600"/>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609601" y="4589463"/>
            <a:ext cx="10515600" cy="1500187"/>
          </a:xfrm>
          <a:prstGeom prst="rect">
            <a:avLst/>
          </a:prstGeo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Footer Placeholder 4">
            <a:extLst>
              <a:ext uri="{FF2B5EF4-FFF2-40B4-BE49-F238E27FC236}">
                <a16:creationId xmlns:a16="http://schemas.microsoft.com/office/drawing/2014/main" id="{5CD80B2F-AB86-4AC5-ADB1-2230734739B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200">
                <a:solidFill>
                  <a:schemeClr val="tx1">
                    <a:tint val="75000"/>
                  </a:schemeClr>
                </a:solidFill>
              </a:defRPr>
            </a:lvl1pPr>
          </a:lstStyle>
          <a:p>
            <a:endParaRPr lang="en-US"/>
          </a:p>
        </p:txBody>
      </p:sp>
      <p:pic>
        <p:nvPicPr>
          <p:cNvPr id="8" name="Picture 7">
            <a:extLst>
              <a:ext uri="{FF2B5EF4-FFF2-40B4-BE49-F238E27FC236}">
                <a16:creationId xmlns:a16="http://schemas.microsoft.com/office/drawing/2014/main" id="{DF5F5FB5-B40D-470D-8C41-B7CE27E5193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975360"/>
          </a:xfrm>
          <a:prstGeom prst="rect">
            <a:avLst/>
          </a:prstGeom>
        </p:spPr>
      </p:pic>
      <p:pic>
        <p:nvPicPr>
          <p:cNvPr id="7" name="Picture 6">
            <a:extLst>
              <a:ext uri="{FF2B5EF4-FFF2-40B4-BE49-F238E27FC236}">
                <a16:creationId xmlns:a16="http://schemas.microsoft.com/office/drawing/2014/main" id="{9F979B0B-4A4D-4553-BE93-A1959FB58E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 y="93853"/>
            <a:ext cx="1537746" cy="787653"/>
          </a:xfrm>
          <a:prstGeom prst="rect">
            <a:avLst/>
          </a:prstGeom>
        </p:spPr>
      </p:pic>
    </p:spTree>
    <p:extLst>
      <p:ext uri="{BB962C8B-B14F-4D97-AF65-F5344CB8AC3E}">
        <p14:creationId xmlns:p14="http://schemas.microsoft.com/office/powerpoint/2010/main" val="2395064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iagram Layout">
    <p:bg>
      <p:bgPr>
        <a:gradFill flip="none" rotWithShape="1">
          <a:gsLst>
            <a:gs pos="0">
              <a:schemeClr val="bg1"/>
            </a:gs>
            <a:gs pos="100000">
              <a:srgbClr val="EBEBEB"/>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88FA194F-9E80-4991-A301-2D14D459B8B6}"/>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1793010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d Diagram Layout">
    <p:bg>
      <p:bgPr>
        <a:gradFill flip="none" rotWithShape="1">
          <a:gsLst>
            <a:gs pos="0">
              <a:schemeClr val="bg1"/>
            </a:gs>
            <a:gs pos="100000">
              <a:srgbClr val="EBEBEB"/>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74E47-6B81-4DA6-BC35-65E2DCA474B0}"/>
              </a:ext>
            </a:extLst>
          </p:cNvPr>
          <p:cNvSpPr>
            <a:spLocks noGrp="1"/>
          </p:cNvSpPr>
          <p:nvPr>
            <p:ph type="title"/>
          </p:nvPr>
        </p:nvSpPr>
        <p:spPr/>
        <p:txBody>
          <a:bodyPr/>
          <a:lstStyle/>
          <a:p>
            <a:r>
              <a:rPr lang="en-US"/>
              <a:t>Click to edit Master title style</a:t>
            </a:r>
          </a:p>
        </p:txBody>
      </p:sp>
      <p:sp>
        <p:nvSpPr>
          <p:cNvPr id="3" name="Footer Placeholder 4">
            <a:extLst>
              <a:ext uri="{FF2B5EF4-FFF2-40B4-BE49-F238E27FC236}">
                <a16:creationId xmlns:a16="http://schemas.microsoft.com/office/drawing/2014/main" id="{2F70BFC7-62AB-4097-AE5E-3ACB64158A6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1826828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bg>
      <p:bgPr>
        <a:solidFill>
          <a:srgbClr val="FFFFFF"/>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F68C6A00-68E4-474E-9AA8-0891DD87D051}"/>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
        <p:nvSpPr>
          <p:cNvPr id="6" name="Title Placeholder 1">
            <a:extLst>
              <a:ext uri="{FF2B5EF4-FFF2-40B4-BE49-F238E27FC236}">
                <a16:creationId xmlns:a16="http://schemas.microsoft.com/office/drawing/2014/main" id="{C3A58A5E-CE8B-4381-B491-4E79B68F618B}"/>
              </a:ext>
            </a:extLst>
          </p:cNvPr>
          <p:cNvSpPr>
            <a:spLocks noGrp="1"/>
          </p:cNvSpPr>
          <p:nvPr>
            <p:ph type="title"/>
          </p:nvPr>
        </p:nvSpPr>
        <p:spPr>
          <a:xfrm>
            <a:off x="609600" y="199505"/>
            <a:ext cx="10744200" cy="1185577"/>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B8793117-580E-4BE7-82EC-6BE8CEEDED56}"/>
              </a:ext>
            </a:extLst>
          </p:cNvPr>
          <p:cNvSpPr>
            <a:spLocks noGrp="1"/>
          </p:cNvSpPr>
          <p:nvPr>
            <p:ph idx="1"/>
          </p:nvPr>
        </p:nvSpPr>
        <p:spPr>
          <a:xfrm>
            <a:off x="609600" y="1477906"/>
            <a:ext cx="10744200" cy="47224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9631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F8544-5F66-42F5-A339-E46C7881EF7F}"/>
              </a:ext>
            </a:extLst>
          </p:cNvPr>
          <p:cNvSpPr>
            <a:spLocks noGrp="1"/>
          </p:cNvSpPr>
          <p:nvPr>
            <p:ph type="title"/>
          </p:nvPr>
        </p:nvSpPr>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98E0E9-1525-4AB4-A8AF-8BF10D89D4E7}"/>
              </a:ext>
            </a:extLst>
          </p:cNvPr>
          <p:cNvSpPr>
            <a:spLocks noGrp="1"/>
          </p:cNvSpPr>
          <p:nvPr>
            <p:ph sz="half" idx="1"/>
          </p:nvPr>
        </p:nvSpPr>
        <p:spPr>
          <a:xfrm>
            <a:off x="609600" y="1496291"/>
            <a:ext cx="5181600" cy="46806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FA8448F-6F16-4184-A898-7F06CF6766C6}"/>
              </a:ext>
            </a:extLst>
          </p:cNvPr>
          <p:cNvSpPr>
            <a:spLocks noGrp="1"/>
          </p:cNvSpPr>
          <p:nvPr>
            <p:ph sz="half" idx="2"/>
          </p:nvPr>
        </p:nvSpPr>
        <p:spPr>
          <a:xfrm>
            <a:off x="5943600" y="1496291"/>
            <a:ext cx="5181600" cy="46806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DE44C219-F83B-4E76-BAE0-A183B8940696}"/>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17717723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22D2BB-B893-45AC-B4B9-21CF5F89EABD}"/>
              </a:ext>
            </a:extLst>
          </p:cNvPr>
          <p:cNvSpPr>
            <a:spLocks noGrp="1"/>
          </p:cNvSpPr>
          <p:nvPr>
            <p:ph type="body" idx="1"/>
          </p:nvPr>
        </p:nvSpPr>
        <p:spPr>
          <a:xfrm>
            <a:off x="609601" y="1459896"/>
            <a:ext cx="5157787" cy="651538"/>
          </a:xfrm>
          <a:prstGeom prst="rect">
            <a:avLst/>
          </a:prstGeo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27EFEE-C04A-49BE-8AC8-1C93672FAC03}"/>
              </a:ext>
            </a:extLst>
          </p:cNvPr>
          <p:cNvSpPr>
            <a:spLocks noGrp="1"/>
          </p:cNvSpPr>
          <p:nvPr>
            <p:ph sz="half" idx="2"/>
          </p:nvPr>
        </p:nvSpPr>
        <p:spPr>
          <a:xfrm>
            <a:off x="609601" y="2111434"/>
            <a:ext cx="5157787" cy="3956856"/>
          </a:xfrm>
          <a:prstGeom prst="rect">
            <a:avLst/>
          </a:prstGeom>
        </p:spPr>
        <p:txBody>
          <a:bodyPr/>
          <a:lstStyle>
            <a:lvl1pPr marL="228600" indent="-228600">
              <a:buClr>
                <a:schemeClr val="accent1"/>
              </a:buClr>
              <a:buSzPct val="100000"/>
              <a:buFont typeface="Arial" panose="020B0604020202020204" pitchFamily="34" charset="0"/>
              <a:buChar char="•"/>
              <a:defRPr/>
            </a:lvl1pPr>
            <a:lvl2pPr marL="685800" indent="-228600">
              <a:buClr>
                <a:schemeClr val="accent1"/>
              </a:buClr>
              <a:buSzPct val="100000"/>
              <a:buFont typeface="Arial" panose="020B0604020202020204" pitchFamily="34" charset="0"/>
              <a:buChar char="•"/>
              <a:defRPr/>
            </a:lvl2pPr>
            <a:lvl3pPr marL="1143000" indent="-228600">
              <a:buClr>
                <a:schemeClr val="accent1"/>
              </a:buClr>
              <a:buSzPct val="100000"/>
              <a:buFont typeface="Arial" panose="020B0604020202020204" pitchFamily="34" charset="0"/>
              <a:buChar char="•"/>
              <a:defRPr/>
            </a:lvl3pPr>
            <a:lvl4pPr marL="1600200" indent="-228600">
              <a:buClr>
                <a:schemeClr val="accent1"/>
              </a:buClr>
              <a:buSzPct val="100000"/>
              <a:buFont typeface="Arial" panose="020B0604020202020204" pitchFamily="34" charset="0"/>
              <a:buChar char="•"/>
              <a:defRPr/>
            </a:lvl4pPr>
            <a:lvl5pPr marL="2057400" indent="-228600">
              <a:buClr>
                <a:schemeClr val="accent1"/>
              </a:buClr>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3B977BB-61BD-47AD-991E-2E6E5CEC0643}"/>
              </a:ext>
            </a:extLst>
          </p:cNvPr>
          <p:cNvSpPr>
            <a:spLocks noGrp="1"/>
          </p:cNvSpPr>
          <p:nvPr>
            <p:ph type="body" sz="quarter" idx="3"/>
          </p:nvPr>
        </p:nvSpPr>
        <p:spPr>
          <a:xfrm>
            <a:off x="5942013" y="1459896"/>
            <a:ext cx="5183188" cy="651538"/>
          </a:xfrm>
          <a:prstGeom prst="rect">
            <a:avLst/>
          </a:prstGeo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B34560-D90F-4AA9-86F0-EA373D1678B8}"/>
              </a:ext>
            </a:extLst>
          </p:cNvPr>
          <p:cNvSpPr>
            <a:spLocks noGrp="1"/>
          </p:cNvSpPr>
          <p:nvPr>
            <p:ph sz="quarter" idx="4"/>
          </p:nvPr>
        </p:nvSpPr>
        <p:spPr>
          <a:xfrm>
            <a:off x="5942013" y="2111434"/>
            <a:ext cx="5183188" cy="3956856"/>
          </a:xfrm>
          <a:prstGeom prst="rect">
            <a:avLst/>
          </a:prstGeom>
        </p:spPr>
        <p:txBody>
          <a:bodyPr/>
          <a:lstStyle>
            <a:lvl1pPr marL="228600" indent="-228600">
              <a:buClr>
                <a:schemeClr val="accent3"/>
              </a:buClr>
              <a:buFont typeface="Arial" panose="020B0604020202020204" pitchFamily="34" charset="0"/>
              <a:buChar char="•"/>
              <a:defRPr/>
            </a:lvl1pPr>
            <a:lvl2pPr marL="685800" indent="-228600">
              <a:buClr>
                <a:schemeClr val="accent3"/>
              </a:buClr>
              <a:buFont typeface="Arial" panose="020B0604020202020204" pitchFamily="34" charset="0"/>
              <a:buChar char="•"/>
              <a:defRPr/>
            </a:lvl2pPr>
            <a:lvl3pPr marL="1143000" indent="-228600">
              <a:buClr>
                <a:schemeClr val="accent3"/>
              </a:buClr>
              <a:buFont typeface="Arial" panose="020B0604020202020204" pitchFamily="34" charset="0"/>
              <a:buChar char="•"/>
              <a:defRPr/>
            </a:lvl3pPr>
            <a:lvl4pPr marL="1600200" indent="-228600">
              <a:buClr>
                <a:schemeClr val="accent3"/>
              </a:buClr>
              <a:buFont typeface="Arial" panose="020B0604020202020204" pitchFamily="34" charset="0"/>
              <a:buChar char="•"/>
              <a:defRPr/>
            </a:lvl4pPr>
            <a:lvl5pPr marL="2057400" indent="-228600">
              <a:buClr>
                <a:schemeClr val="accent3"/>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a:extLst>
              <a:ext uri="{FF2B5EF4-FFF2-40B4-BE49-F238E27FC236}">
                <a16:creationId xmlns:a16="http://schemas.microsoft.com/office/drawing/2014/main" id="{1994057A-1166-4C4D-AF69-0BF68EE85991}"/>
              </a:ext>
            </a:extLst>
          </p:cNvPr>
          <p:cNvSpPr>
            <a:spLocks noGrp="1"/>
          </p:cNvSpPr>
          <p:nvPr>
            <p:ph type="ftr" sz="quarter" idx="12"/>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
        <p:nvSpPr>
          <p:cNvPr id="10" name="Title 1">
            <a:extLst>
              <a:ext uri="{FF2B5EF4-FFF2-40B4-BE49-F238E27FC236}">
                <a16:creationId xmlns:a16="http://schemas.microsoft.com/office/drawing/2014/main" id="{DAD82D1D-D8EA-40A0-9D3E-9683300C0F61}"/>
              </a:ext>
            </a:extLst>
          </p:cNvPr>
          <p:cNvSpPr>
            <a:spLocks noGrp="1"/>
          </p:cNvSpPr>
          <p:nvPr>
            <p:ph type="title"/>
          </p:nvPr>
        </p:nvSpPr>
        <p:spPr>
          <a:xfrm>
            <a:off x="609600" y="199505"/>
            <a:ext cx="10744200" cy="1185577"/>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1973929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2062-0692-44AF-80AA-510E920DCD1B}"/>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2D517FC-F71A-47DC-8036-78E7C8941DC5}"/>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2457494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7C282-C719-385B-8908-A351EC48D4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773A4B-4D25-2C1D-560A-915BBCAB7E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7FFEF6-2790-2AAA-5630-8B273955D528}"/>
              </a:ext>
            </a:extLst>
          </p:cNvPr>
          <p:cNvSpPr>
            <a:spLocks noGrp="1"/>
          </p:cNvSpPr>
          <p:nvPr>
            <p:ph type="dt" sz="half" idx="10"/>
          </p:nvPr>
        </p:nvSpPr>
        <p:spPr/>
        <p:txBody>
          <a:bodyPr/>
          <a:lstStyle/>
          <a:p>
            <a:fld id="{DA9BB6E6-C5B5-4940-A4DD-16FBC1827BD6}" type="datetimeFigureOut">
              <a:rPr lang="en-US" smtClean="0"/>
              <a:t>10/16/23</a:t>
            </a:fld>
            <a:endParaRPr lang="en-US"/>
          </a:p>
        </p:txBody>
      </p:sp>
      <p:sp>
        <p:nvSpPr>
          <p:cNvPr id="5" name="Footer Placeholder 4">
            <a:extLst>
              <a:ext uri="{FF2B5EF4-FFF2-40B4-BE49-F238E27FC236}">
                <a16:creationId xmlns:a16="http://schemas.microsoft.com/office/drawing/2014/main" id="{8BFD15EC-88D9-D2A6-D7CE-1B20EBEE84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2FCF97-D622-7C8E-8CE2-3279057B16C3}"/>
              </a:ext>
            </a:extLst>
          </p:cNvPr>
          <p:cNvSpPr>
            <a:spLocks noGrp="1"/>
          </p:cNvSpPr>
          <p:nvPr>
            <p:ph type="sldNum" sz="quarter" idx="12"/>
          </p:nvPr>
        </p:nvSpPr>
        <p:spPr/>
        <p:txBody>
          <a:bodyPr/>
          <a:lstStyle/>
          <a:p>
            <a:fld id="{EA3ED359-9AD2-F44A-9D5C-1B1F7A4517EE}" type="slidenum">
              <a:rPr lang="en-US" smtClean="0"/>
              <a:t>‹#›</a:t>
            </a:fld>
            <a:endParaRPr lang="en-US"/>
          </a:p>
        </p:txBody>
      </p:sp>
    </p:spTree>
    <p:extLst>
      <p:ext uri="{BB962C8B-B14F-4D97-AF65-F5344CB8AC3E}">
        <p14:creationId xmlns:p14="http://schemas.microsoft.com/office/powerpoint/2010/main" val="30575242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B2F6B2D7-D2F9-4F1B-8FB7-00DCD968C2C6}"/>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2361455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26E8-50A6-47D6-B45F-134145E07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5C1316-9B30-4E35-91A7-4F8799CAE8F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B594DE-1DED-4824-B3AF-6D8B99419F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67258FC2-34FC-49D0-A161-40DD5BA51713}"/>
              </a:ext>
            </a:extLst>
          </p:cNvPr>
          <p:cNvSpPr>
            <a:spLocks noGrp="1"/>
          </p:cNvSpPr>
          <p:nvPr>
            <p:ph type="ftr" sz="quarter" idx="3"/>
          </p:nvPr>
        </p:nvSpPr>
        <p:spPr>
          <a:xfrm>
            <a:off x="609601" y="6356350"/>
            <a:ext cx="9020174"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960630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0E2D-A488-4CA5-B001-14767B8D02A8}"/>
              </a:ext>
            </a:extLst>
          </p:cNvPr>
          <p:cNvSpPr>
            <a:spLocks noGrp="1"/>
          </p:cNvSpPr>
          <p:nvPr>
            <p:ph type="title"/>
          </p:nvPr>
        </p:nvSpPr>
        <p:spPr>
          <a:xfrm>
            <a:off x="382588" y="457199"/>
            <a:ext cx="4272539" cy="4015047"/>
          </a:xfrm>
        </p:spPr>
        <p:txBody>
          <a:bodyPr anchor="ct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FDA90-9E3C-451C-9A65-E0C0C3E6FB0A}"/>
              </a:ext>
            </a:extLst>
          </p:cNvPr>
          <p:cNvSpPr>
            <a:spLocks noGrp="1"/>
          </p:cNvSpPr>
          <p:nvPr>
            <p:ph type="pic" idx="1"/>
          </p:nvPr>
        </p:nvSpPr>
        <p:spPr>
          <a:xfrm>
            <a:off x="5183188" y="606829"/>
            <a:ext cx="6172200" cy="52542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Footer Placeholder 4">
            <a:extLst>
              <a:ext uri="{FF2B5EF4-FFF2-40B4-BE49-F238E27FC236}">
                <a16:creationId xmlns:a16="http://schemas.microsoft.com/office/drawing/2014/main" id="{9FB64453-E8A2-48FD-8B67-B9DC2A133255}"/>
              </a:ext>
            </a:extLst>
          </p:cNvPr>
          <p:cNvSpPr>
            <a:spLocks noGrp="1"/>
          </p:cNvSpPr>
          <p:nvPr>
            <p:ph type="ftr" sz="quarter" idx="3"/>
          </p:nvPr>
        </p:nvSpPr>
        <p:spPr>
          <a:xfrm>
            <a:off x="609601" y="6356350"/>
            <a:ext cx="9020174"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35776670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0E2D-A488-4CA5-B001-14767B8D0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FDA90-9E3C-451C-9A65-E0C0C3E6F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E26C3D8-9015-40F4-B59B-697F126094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9FB64453-E8A2-48FD-8B67-B9DC2A133255}"/>
              </a:ext>
            </a:extLst>
          </p:cNvPr>
          <p:cNvSpPr>
            <a:spLocks noGrp="1"/>
          </p:cNvSpPr>
          <p:nvPr>
            <p:ph type="ftr" sz="quarter" idx="3"/>
          </p:nvPr>
        </p:nvSpPr>
        <p:spPr>
          <a:xfrm>
            <a:off x="609601" y="6356350"/>
            <a:ext cx="9020174"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42340243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609601" y="1709738"/>
            <a:ext cx="10515600" cy="2852737"/>
          </a:xfrm>
        </p:spPr>
        <p:txBody>
          <a:bodyPr anchor="ctr">
            <a:normAutofit/>
          </a:bodyPr>
          <a:lstStyle>
            <a:lvl1pPr>
              <a:defRPr sz="4800"/>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609601" y="4589463"/>
            <a:ext cx="10515600" cy="1500187"/>
          </a:xfrm>
          <a:prstGeom prst="rect">
            <a:avLst/>
          </a:prstGeo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Footer Placeholder 4">
            <a:extLst>
              <a:ext uri="{FF2B5EF4-FFF2-40B4-BE49-F238E27FC236}">
                <a16:creationId xmlns:a16="http://schemas.microsoft.com/office/drawing/2014/main" id="{5CD80B2F-AB86-4AC5-ADB1-2230734739B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pic>
        <p:nvPicPr>
          <p:cNvPr id="8" name="Picture 7">
            <a:extLst>
              <a:ext uri="{FF2B5EF4-FFF2-40B4-BE49-F238E27FC236}">
                <a16:creationId xmlns:a16="http://schemas.microsoft.com/office/drawing/2014/main" id="{46147BEB-DBFC-41AF-8A4B-718D90B9AB6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975360"/>
          </a:xfrm>
          <a:prstGeom prst="rect">
            <a:avLst/>
          </a:prstGeom>
        </p:spPr>
      </p:pic>
      <p:pic>
        <p:nvPicPr>
          <p:cNvPr id="10" name="Picture 9">
            <a:extLst>
              <a:ext uri="{FF2B5EF4-FFF2-40B4-BE49-F238E27FC236}">
                <a16:creationId xmlns:a16="http://schemas.microsoft.com/office/drawing/2014/main" id="{1AA4465C-7E8E-47D9-93EC-E2ADB99327A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9600" y="93853"/>
            <a:ext cx="1537746" cy="787653"/>
          </a:xfrm>
          <a:prstGeom prst="rect">
            <a:avLst/>
          </a:prstGeom>
        </p:spPr>
      </p:pic>
    </p:spTree>
    <p:extLst>
      <p:ext uri="{BB962C8B-B14F-4D97-AF65-F5344CB8AC3E}">
        <p14:creationId xmlns:p14="http://schemas.microsoft.com/office/powerpoint/2010/main" val="6733939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609601" y="1709738"/>
            <a:ext cx="10515600" cy="2852737"/>
          </a:xfrm>
        </p:spPr>
        <p:txBody>
          <a:bodyPr anchor="b">
            <a:normAutofit/>
          </a:bodyPr>
          <a:lstStyle>
            <a:lvl1pPr algn="r">
              <a:defRPr sz="3600"/>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609601" y="4589463"/>
            <a:ext cx="10515600" cy="1500187"/>
          </a:xfrm>
          <a:prstGeom prst="rect">
            <a:avLst/>
          </a:prstGeo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Footer Placeholder 4">
            <a:extLst>
              <a:ext uri="{FF2B5EF4-FFF2-40B4-BE49-F238E27FC236}">
                <a16:creationId xmlns:a16="http://schemas.microsoft.com/office/drawing/2014/main" id="{5CD80B2F-AB86-4AC5-ADB1-2230734739B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200">
                <a:solidFill>
                  <a:schemeClr val="tx1">
                    <a:tint val="75000"/>
                  </a:schemeClr>
                </a:solidFill>
              </a:defRPr>
            </a:lvl1pPr>
          </a:lstStyle>
          <a:p>
            <a:endParaRPr lang="en-US"/>
          </a:p>
        </p:txBody>
      </p:sp>
      <p:pic>
        <p:nvPicPr>
          <p:cNvPr id="8" name="Picture 7">
            <a:extLst>
              <a:ext uri="{FF2B5EF4-FFF2-40B4-BE49-F238E27FC236}">
                <a16:creationId xmlns:a16="http://schemas.microsoft.com/office/drawing/2014/main" id="{DF5F5FB5-B40D-470D-8C41-B7CE27E519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975360"/>
          </a:xfrm>
          <a:prstGeom prst="rect">
            <a:avLst/>
          </a:prstGeom>
        </p:spPr>
      </p:pic>
      <p:pic>
        <p:nvPicPr>
          <p:cNvPr id="7" name="Picture 6">
            <a:extLst>
              <a:ext uri="{FF2B5EF4-FFF2-40B4-BE49-F238E27FC236}">
                <a16:creationId xmlns:a16="http://schemas.microsoft.com/office/drawing/2014/main" id="{9F979B0B-4A4D-4553-BE93-A1959FB58E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9600" y="93853"/>
            <a:ext cx="1537746" cy="787653"/>
          </a:xfrm>
          <a:prstGeom prst="rect">
            <a:avLst/>
          </a:prstGeom>
        </p:spPr>
      </p:pic>
    </p:spTree>
    <p:extLst>
      <p:ext uri="{BB962C8B-B14F-4D97-AF65-F5344CB8AC3E}">
        <p14:creationId xmlns:p14="http://schemas.microsoft.com/office/powerpoint/2010/main" val="186717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iagram Layout">
    <p:bg>
      <p:bgPr>
        <a:gradFill flip="none" rotWithShape="1">
          <a:gsLst>
            <a:gs pos="0">
              <a:schemeClr val="bg1"/>
            </a:gs>
            <a:gs pos="100000">
              <a:srgbClr val="EBEBEB"/>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88FA194F-9E80-4991-A301-2D14D459B8B6}"/>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30194785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d Diagram Layout">
    <p:bg>
      <p:bgPr>
        <a:gradFill flip="none" rotWithShape="1">
          <a:gsLst>
            <a:gs pos="0">
              <a:schemeClr val="bg1"/>
            </a:gs>
            <a:gs pos="100000">
              <a:srgbClr val="EBEBEB"/>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74E47-6B81-4DA6-BC35-65E2DCA474B0}"/>
              </a:ext>
            </a:extLst>
          </p:cNvPr>
          <p:cNvSpPr>
            <a:spLocks noGrp="1"/>
          </p:cNvSpPr>
          <p:nvPr>
            <p:ph type="title"/>
          </p:nvPr>
        </p:nvSpPr>
        <p:spPr/>
        <p:txBody>
          <a:bodyPr/>
          <a:lstStyle/>
          <a:p>
            <a:r>
              <a:rPr lang="en-US"/>
              <a:t>Click to edit Master title style</a:t>
            </a:r>
          </a:p>
        </p:txBody>
      </p:sp>
      <p:sp>
        <p:nvSpPr>
          <p:cNvPr id="3" name="Footer Placeholder 4">
            <a:extLst>
              <a:ext uri="{FF2B5EF4-FFF2-40B4-BE49-F238E27FC236}">
                <a16:creationId xmlns:a16="http://schemas.microsoft.com/office/drawing/2014/main" id="{2F70BFC7-62AB-4097-AE5E-3ACB64158A6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dirty="0"/>
          </a:p>
        </p:txBody>
      </p:sp>
    </p:spTree>
    <p:extLst>
      <p:ext uri="{BB962C8B-B14F-4D97-AF65-F5344CB8AC3E}">
        <p14:creationId xmlns:p14="http://schemas.microsoft.com/office/powerpoint/2010/main" val="9343076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
    <p:bg>
      <p:bgPr>
        <a:solidFill>
          <a:srgbClr val="FFFFFF"/>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F68C6A00-68E4-474E-9AA8-0891DD87D051}"/>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
        <p:nvSpPr>
          <p:cNvPr id="6" name="Title Placeholder 1">
            <a:extLst>
              <a:ext uri="{FF2B5EF4-FFF2-40B4-BE49-F238E27FC236}">
                <a16:creationId xmlns:a16="http://schemas.microsoft.com/office/drawing/2014/main" id="{C3A58A5E-CE8B-4381-B491-4E79B68F618B}"/>
              </a:ext>
            </a:extLst>
          </p:cNvPr>
          <p:cNvSpPr>
            <a:spLocks noGrp="1"/>
          </p:cNvSpPr>
          <p:nvPr>
            <p:ph type="title"/>
          </p:nvPr>
        </p:nvSpPr>
        <p:spPr>
          <a:xfrm>
            <a:off x="609600" y="199505"/>
            <a:ext cx="10744200" cy="1185577"/>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B8793117-580E-4BE7-82EC-6BE8CEEDED56}"/>
              </a:ext>
            </a:extLst>
          </p:cNvPr>
          <p:cNvSpPr>
            <a:spLocks noGrp="1"/>
          </p:cNvSpPr>
          <p:nvPr>
            <p:ph idx="1"/>
          </p:nvPr>
        </p:nvSpPr>
        <p:spPr>
          <a:xfrm>
            <a:off x="609600" y="1477906"/>
            <a:ext cx="10744200" cy="47224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3482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F8544-5F66-42F5-A339-E46C7881EF7F}"/>
              </a:ext>
            </a:extLst>
          </p:cNvPr>
          <p:cNvSpPr>
            <a:spLocks noGrp="1"/>
          </p:cNvSpPr>
          <p:nvPr>
            <p:ph type="title"/>
          </p:nvPr>
        </p:nvSpPr>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98E0E9-1525-4AB4-A8AF-8BF10D89D4E7}"/>
              </a:ext>
            </a:extLst>
          </p:cNvPr>
          <p:cNvSpPr>
            <a:spLocks noGrp="1"/>
          </p:cNvSpPr>
          <p:nvPr>
            <p:ph sz="half" idx="1"/>
          </p:nvPr>
        </p:nvSpPr>
        <p:spPr>
          <a:xfrm>
            <a:off x="609600" y="1496291"/>
            <a:ext cx="5181600" cy="46806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FA8448F-6F16-4184-A898-7F06CF6766C6}"/>
              </a:ext>
            </a:extLst>
          </p:cNvPr>
          <p:cNvSpPr>
            <a:spLocks noGrp="1"/>
          </p:cNvSpPr>
          <p:nvPr>
            <p:ph sz="half" idx="2"/>
          </p:nvPr>
        </p:nvSpPr>
        <p:spPr>
          <a:xfrm>
            <a:off x="5943600" y="1496291"/>
            <a:ext cx="5181600" cy="46806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DE44C219-F83B-4E76-BAE0-A183B8940696}"/>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21768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93CB4-FD60-64F8-34D5-297BBBBB66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7DB802-53CC-9178-82DD-AF83CBD4A0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70E5B8-FBF8-1EEA-7C23-66C44A0DEB92}"/>
              </a:ext>
            </a:extLst>
          </p:cNvPr>
          <p:cNvSpPr>
            <a:spLocks noGrp="1"/>
          </p:cNvSpPr>
          <p:nvPr>
            <p:ph type="dt" sz="half" idx="10"/>
          </p:nvPr>
        </p:nvSpPr>
        <p:spPr/>
        <p:txBody>
          <a:bodyPr/>
          <a:lstStyle/>
          <a:p>
            <a:fld id="{DA9BB6E6-C5B5-4940-A4DD-16FBC1827BD6}" type="datetimeFigureOut">
              <a:rPr lang="en-US" smtClean="0"/>
              <a:t>10/16/23</a:t>
            </a:fld>
            <a:endParaRPr lang="en-US"/>
          </a:p>
        </p:txBody>
      </p:sp>
      <p:sp>
        <p:nvSpPr>
          <p:cNvPr id="5" name="Footer Placeholder 4">
            <a:extLst>
              <a:ext uri="{FF2B5EF4-FFF2-40B4-BE49-F238E27FC236}">
                <a16:creationId xmlns:a16="http://schemas.microsoft.com/office/drawing/2014/main" id="{6E3D8C1F-7CA4-959B-8959-34CBEDD55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C530C8-B78C-DBF7-80A1-077821898A4F}"/>
              </a:ext>
            </a:extLst>
          </p:cNvPr>
          <p:cNvSpPr>
            <a:spLocks noGrp="1"/>
          </p:cNvSpPr>
          <p:nvPr>
            <p:ph type="sldNum" sz="quarter" idx="12"/>
          </p:nvPr>
        </p:nvSpPr>
        <p:spPr/>
        <p:txBody>
          <a:bodyPr/>
          <a:lstStyle/>
          <a:p>
            <a:fld id="{EA3ED359-9AD2-F44A-9D5C-1B1F7A4517EE}" type="slidenum">
              <a:rPr lang="en-US" smtClean="0"/>
              <a:t>‹#›</a:t>
            </a:fld>
            <a:endParaRPr lang="en-US"/>
          </a:p>
        </p:txBody>
      </p:sp>
    </p:spTree>
    <p:extLst>
      <p:ext uri="{BB962C8B-B14F-4D97-AF65-F5344CB8AC3E}">
        <p14:creationId xmlns:p14="http://schemas.microsoft.com/office/powerpoint/2010/main" val="11605099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22D2BB-B893-45AC-B4B9-21CF5F89EABD}"/>
              </a:ext>
            </a:extLst>
          </p:cNvPr>
          <p:cNvSpPr>
            <a:spLocks noGrp="1"/>
          </p:cNvSpPr>
          <p:nvPr>
            <p:ph type="body" idx="1"/>
          </p:nvPr>
        </p:nvSpPr>
        <p:spPr>
          <a:xfrm>
            <a:off x="609601" y="1459896"/>
            <a:ext cx="5157787" cy="651538"/>
          </a:xfrm>
          <a:prstGeom prst="rect">
            <a:avLst/>
          </a:prstGeo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27EFEE-C04A-49BE-8AC8-1C93672FAC03}"/>
              </a:ext>
            </a:extLst>
          </p:cNvPr>
          <p:cNvSpPr>
            <a:spLocks noGrp="1"/>
          </p:cNvSpPr>
          <p:nvPr>
            <p:ph sz="half" idx="2"/>
          </p:nvPr>
        </p:nvSpPr>
        <p:spPr>
          <a:xfrm>
            <a:off x="609601" y="2111434"/>
            <a:ext cx="5157787" cy="3956856"/>
          </a:xfrm>
          <a:prstGeom prst="rect">
            <a:avLst/>
          </a:prstGeom>
        </p:spPr>
        <p:txBody>
          <a:bodyPr/>
          <a:lstStyle>
            <a:lvl1pPr marL="228600" indent="-228600">
              <a:buClr>
                <a:schemeClr val="accent1"/>
              </a:buClr>
              <a:buSzPct val="100000"/>
              <a:buFont typeface="Arial" panose="020B0604020202020204" pitchFamily="34" charset="0"/>
              <a:buChar char="•"/>
              <a:defRPr/>
            </a:lvl1pPr>
            <a:lvl2pPr marL="685800" indent="-228600">
              <a:buClr>
                <a:schemeClr val="accent1"/>
              </a:buClr>
              <a:buSzPct val="100000"/>
              <a:buFont typeface="Arial" panose="020B0604020202020204" pitchFamily="34" charset="0"/>
              <a:buChar char="•"/>
              <a:defRPr/>
            </a:lvl2pPr>
            <a:lvl3pPr marL="1143000" indent="-228600">
              <a:buClr>
                <a:schemeClr val="accent1"/>
              </a:buClr>
              <a:buSzPct val="100000"/>
              <a:buFont typeface="Arial" panose="020B0604020202020204" pitchFamily="34" charset="0"/>
              <a:buChar char="•"/>
              <a:defRPr/>
            </a:lvl3pPr>
            <a:lvl4pPr marL="1600200" indent="-228600">
              <a:buClr>
                <a:schemeClr val="accent1"/>
              </a:buClr>
              <a:buSzPct val="100000"/>
              <a:buFont typeface="Arial" panose="020B0604020202020204" pitchFamily="34" charset="0"/>
              <a:buChar char="•"/>
              <a:defRPr/>
            </a:lvl4pPr>
            <a:lvl5pPr marL="2057400" indent="-228600">
              <a:buClr>
                <a:schemeClr val="accent1"/>
              </a:buClr>
              <a:buSzPct val="100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3B977BB-61BD-47AD-991E-2E6E5CEC0643}"/>
              </a:ext>
            </a:extLst>
          </p:cNvPr>
          <p:cNvSpPr>
            <a:spLocks noGrp="1"/>
          </p:cNvSpPr>
          <p:nvPr>
            <p:ph type="body" sz="quarter" idx="3"/>
          </p:nvPr>
        </p:nvSpPr>
        <p:spPr>
          <a:xfrm>
            <a:off x="5942013" y="1459896"/>
            <a:ext cx="5183188" cy="651538"/>
          </a:xfrm>
          <a:prstGeom prst="rect">
            <a:avLst/>
          </a:prstGeo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B34560-D90F-4AA9-86F0-EA373D1678B8}"/>
              </a:ext>
            </a:extLst>
          </p:cNvPr>
          <p:cNvSpPr>
            <a:spLocks noGrp="1"/>
          </p:cNvSpPr>
          <p:nvPr>
            <p:ph sz="quarter" idx="4"/>
          </p:nvPr>
        </p:nvSpPr>
        <p:spPr>
          <a:xfrm>
            <a:off x="5942013" y="2111434"/>
            <a:ext cx="5183188" cy="3956856"/>
          </a:xfrm>
          <a:prstGeom prst="rect">
            <a:avLst/>
          </a:prstGeom>
        </p:spPr>
        <p:txBody>
          <a:bodyPr/>
          <a:lstStyle>
            <a:lvl1pPr marL="228600" indent="-228600">
              <a:buClr>
                <a:schemeClr val="accent3"/>
              </a:buClr>
              <a:buFont typeface="Arial" panose="020B0604020202020204" pitchFamily="34" charset="0"/>
              <a:buChar char="•"/>
              <a:defRPr/>
            </a:lvl1pPr>
            <a:lvl2pPr marL="685800" indent="-228600">
              <a:buClr>
                <a:schemeClr val="accent3"/>
              </a:buClr>
              <a:buFont typeface="Arial" panose="020B0604020202020204" pitchFamily="34" charset="0"/>
              <a:buChar char="•"/>
              <a:defRPr/>
            </a:lvl2pPr>
            <a:lvl3pPr marL="1143000" indent="-228600">
              <a:buClr>
                <a:schemeClr val="accent3"/>
              </a:buClr>
              <a:buFont typeface="Arial" panose="020B0604020202020204" pitchFamily="34" charset="0"/>
              <a:buChar char="•"/>
              <a:defRPr/>
            </a:lvl3pPr>
            <a:lvl4pPr marL="1600200" indent="-228600">
              <a:buClr>
                <a:schemeClr val="accent3"/>
              </a:buClr>
              <a:buFont typeface="Arial" panose="020B0604020202020204" pitchFamily="34" charset="0"/>
              <a:buChar char="•"/>
              <a:defRPr/>
            </a:lvl4pPr>
            <a:lvl5pPr marL="2057400" indent="-228600">
              <a:buClr>
                <a:schemeClr val="accent3"/>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1994057A-1166-4C4D-AF69-0BF68EE85991}"/>
              </a:ext>
            </a:extLst>
          </p:cNvPr>
          <p:cNvSpPr>
            <a:spLocks noGrp="1"/>
          </p:cNvSpPr>
          <p:nvPr>
            <p:ph type="ftr" sz="quarter" idx="12"/>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dirty="0"/>
          </a:p>
        </p:txBody>
      </p:sp>
      <p:sp>
        <p:nvSpPr>
          <p:cNvPr id="10" name="Title 1">
            <a:extLst>
              <a:ext uri="{FF2B5EF4-FFF2-40B4-BE49-F238E27FC236}">
                <a16:creationId xmlns:a16="http://schemas.microsoft.com/office/drawing/2014/main" id="{DAD82D1D-D8EA-40A0-9D3E-9683300C0F61}"/>
              </a:ext>
            </a:extLst>
          </p:cNvPr>
          <p:cNvSpPr>
            <a:spLocks noGrp="1"/>
          </p:cNvSpPr>
          <p:nvPr>
            <p:ph type="title"/>
          </p:nvPr>
        </p:nvSpPr>
        <p:spPr>
          <a:xfrm>
            <a:off x="609600" y="199505"/>
            <a:ext cx="10744200" cy="1185577"/>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1212698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2062-0692-44AF-80AA-510E920DCD1B}"/>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2D517FC-F71A-47DC-8036-78E7C8941DC5}"/>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926498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B2F6B2D7-D2F9-4F1B-8FB7-00DCD968C2C6}"/>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13264299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26E8-50A6-47D6-B45F-134145E07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5C1316-9B30-4E35-91A7-4F8799CAE8F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B594DE-1DED-4824-B3AF-6D8B99419F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67258FC2-34FC-49D0-A161-40DD5BA51713}"/>
              </a:ext>
            </a:extLst>
          </p:cNvPr>
          <p:cNvSpPr>
            <a:spLocks noGrp="1"/>
          </p:cNvSpPr>
          <p:nvPr>
            <p:ph type="ftr" sz="quarter" idx="3"/>
          </p:nvPr>
        </p:nvSpPr>
        <p:spPr>
          <a:xfrm>
            <a:off x="609601" y="6356350"/>
            <a:ext cx="9020174"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16325628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0E2D-A488-4CA5-B001-14767B8D02A8}"/>
              </a:ext>
            </a:extLst>
          </p:cNvPr>
          <p:cNvSpPr>
            <a:spLocks noGrp="1"/>
          </p:cNvSpPr>
          <p:nvPr>
            <p:ph type="title"/>
          </p:nvPr>
        </p:nvSpPr>
        <p:spPr>
          <a:xfrm>
            <a:off x="382588" y="457199"/>
            <a:ext cx="4272539" cy="4015047"/>
          </a:xfrm>
        </p:spPr>
        <p:txBody>
          <a:bodyPr anchor="ct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FDA90-9E3C-451C-9A65-E0C0C3E6FB0A}"/>
              </a:ext>
            </a:extLst>
          </p:cNvPr>
          <p:cNvSpPr>
            <a:spLocks noGrp="1"/>
          </p:cNvSpPr>
          <p:nvPr>
            <p:ph type="pic" idx="1"/>
          </p:nvPr>
        </p:nvSpPr>
        <p:spPr>
          <a:xfrm>
            <a:off x="5183188" y="606829"/>
            <a:ext cx="6172200" cy="52542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Footer Placeholder 4">
            <a:extLst>
              <a:ext uri="{FF2B5EF4-FFF2-40B4-BE49-F238E27FC236}">
                <a16:creationId xmlns:a16="http://schemas.microsoft.com/office/drawing/2014/main" id="{9FB64453-E8A2-48FD-8B67-B9DC2A133255}"/>
              </a:ext>
            </a:extLst>
          </p:cNvPr>
          <p:cNvSpPr>
            <a:spLocks noGrp="1"/>
          </p:cNvSpPr>
          <p:nvPr>
            <p:ph type="ftr" sz="quarter" idx="3"/>
          </p:nvPr>
        </p:nvSpPr>
        <p:spPr>
          <a:xfrm>
            <a:off x="609601" y="6356350"/>
            <a:ext cx="9020174"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1365224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0E2D-A488-4CA5-B001-14767B8D0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FDA90-9E3C-451C-9A65-E0C0C3E6F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E26C3D8-9015-40F4-B59B-697F126094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9FB64453-E8A2-48FD-8B67-B9DC2A133255}"/>
              </a:ext>
            </a:extLst>
          </p:cNvPr>
          <p:cNvSpPr>
            <a:spLocks noGrp="1"/>
          </p:cNvSpPr>
          <p:nvPr>
            <p:ph type="ftr" sz="quarter" idx="3"/>
          </p:nvPr>
        </p:nvSpPr>
        <p:spPr>
          <a:xfrm>
            <a:off x="609601" y="6356350"/>
            <a:ext cx="9020174"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2109840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graphi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367" y="378458"/>
            <a:ext cx="10145760" cy="387798"/>
          </a:xfrm>
        </p:spPr>
        <p:txBody>
          <a:bodyPr/>
          <a:lstStyle>
            <a:lvl1pPr>
              <a:defRPr sz="2800">
                <a:solidFill>
                  <a:schemeClr val="tx1"/>
                </a:solidFill>
              </a:defRPr>
            </a:lvl1pPr>
          </a:lstStyle>
          <a:p>
            <a:r>
              <a:rPr lang="en-US"/>
              <a:t>Click to edit Master title style</a:t>
            </a:r>
          </a:p>
        </p:txBody>
      </p:sp>
      <p:sp>
        <p:nvSpPr>
          <p:cNvPr id="7" name="Content Placeholder 11"/>
          <p:cNvSpPr>
            <a:spLocks noGrp="1"/>
          </p:cNvSpPr>
          <p:nvPr>
            <p:ph sz="quarter" idx="15" hasCustomPrompt="1"/>
          </p:nvPr>
        </p:nvSpPr>
        <p:spPr>
          <a:xfrm>
            <a:off x="601601" y="1713178"/>
            <a:ext cx="10985780" cy="4169411"/>
          </a:xfrm>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534437" marR="0"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marL="234147" marR="0" lvl="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37" marR="0" lvl="1"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91" marR="0" lvl="2"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236" marR="0" lvl="3"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905" marR="0" lvl="4"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9" name="Slide Number Placeholder 5"/>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D816501-AAE5-214E-B100-00C3DC5F5E3F}" type="slidenum">
              <a:rPr kumimoji="0" lang="en-US" sz="800" b="0" i="0" u="none" strike="noStrike" kern="1200" cap="none" spc="0" normalizeH="0" baseline="0" noProof="0" smtClean="0">
                <a:ln>
                  <a:noFill/>
                </a:ln>
                <a:solidFill>
                  <a:srgbClr val="646464"/>
                </a:solidFill>
                <a:effectLst/>
                <a:uLnTx/>
                <a:uFillTx/>
                <a:latin typeface="Verdana" panose="020B0604030504040204" pitchFamily="34" charset="0"/>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646464"/>
              </a:solidFill>
              <a:effectLst/>
              <a:uLnTx/>
              <a:uFillTx/>
              <a:latin typeface="Verdana" panose="020B0604030504040204" pitchFamily="34" charset="0"/>
              <a:ea typeface="Verdana" panose="020B0604030504040204" pitchFamily="34" charset="0"/>
            </a:endParaRPr>
          </a:p>
        </p:txBody>
      </p:sp>
      <p:sp>
        <p:nvSpPr>
          <p:cNvPr id="6" name="Text Placeholder 1">
            <a:extLst>
              <a:ext uri="{FF2B5EF4-FFF2-40B4-BE49-F238E27FC236}">
                <a16:creationId xmlns:a16="http://schemas.microsoft.com/office/drawing/2014/main" id="{96D72E1E-B984-4549-A167-F13A2D8494E7}"/>
              </a:ext>
            </a:extLst>
          </p:cNvPr>
          <p:cNvSpPr>
            <a:spLocks noGrp="1"/>
          </p:cNvSpPr>
          <p:nvPr>
            <p:ph type="body" sz="quarter" idx="16"/>
          </p:nvPr>
        </p:nvSpPr>
        <p:spPr>
          <a:xfrm>
            <a:off x="601663" y="5943600"/>
            <a:ext cx="6430962" cy="354013"/>
          </a:xfrm>
        </p:spPr>
        <p:txBody>
          <a:bodyPr anchor="b"/>
          <a:lstStyle>
            <a:lvl1pPr marL="0" indent="0">
              <a:buNone/>
              <a:defRPr sz="700"/>
            </a:lvl1pPr>
          </a:lstStyle>
          <a:p>
            <a:endParaRPr lang="en-GB"/>
          </a:p>
        </p:txBody>
      </p:sp>
    </p:spTree>
    <p:extLst>
      <p:ext uri="{BB962C8B-B14F-4D97-AF65-F5344CB8AC3E}">
        <p14:creationId xmlns:p14="http://schemas.microsoft.com/office/powerpoint/2010/main" val="331316136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with Bullets" userDrawn="1">
  <p:cSld name="Two Content with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a:t>Click to edit master title style</a:t>
            </a:r>
          </a:p>
        </p:txBody>
      </p:sp>
      <p:sp>
        <p:nvSpPr>
          <p:cNvPr id="11" name="Slide Number Placeholder 5">
            <a:extLst>
              <a:ext uri="{FF2B5EF4-FFF2-40B4-BE49-F238E27FC236}">
                <a16:creationId xmlns:a16="http://schemas.microsoft.com/office/drawing/2014/main" id="{AE238903-07E3-49CC-ABDE-8C6954453005}"/>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D816501-AAE5-214E-B100-00C3DC5F5E3F}" type="slidenum">
              <a:rPr kumimoji="0" lang="en-US" sz="800" b="0" i="0" u="none" strike="noStrike" kern="1200" cap="none" spc="0" normalizeH="0" baseline="0" noProof="0" smtClean="0">
                <a:ln>
                  <a:noFill/>
                </a:ln>
                <a:solidFill>
                  <a:srgbClr val="646464"/>
                </a:solidFill>
                <a:effectLst/>
                <a:uLnTx/>
                <a:uFillTx/>
                <a:latin typeface="Verdana" panose="020B0604030504040204" pitchFamily="34" charset="0"/>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646464"/>
              </a:solidFill>
              <a:effectLst/>
              <a:uLnTx/>
              <a:uFillTx/>
              <a:latin typeface="Verdana" panose="020B0604030504040204" pitchFamily="34" charset="0"/>
              <a:ea typeface="Verdana" panose="020B0604030504040204" pitchFamily="34" charset="0"/>
            </a:endParaRPr>
          </a:p>
        </p:txBody>
      </p:sp>
      <p:sp>
        <p:nvSpPr>
          <p:cNvPr id="12" name="Text Placeholder 1">
            <a:extLst>
              <a:ext uri="{FF2B5EF4-FFF2-40B4-BE49-F238E27FC236}">
                <a16:creationId xmlns:a16="http://schemas.microsoft.com/office/drawing/2014/main" id="{348EBD5C-6878-45FE-9945-06F39BD9BE16}"/>
              </a:ext>
            </a:extLst>
          </p:cNvPr>
          <p:cNvSpPr>
            <a:spLocks noGrp="1"/>
          </p:cNvSpPr>
          <p:nvPr>
            <p:ph type="body" sz="quarter" idx="16"/>
          </p:nvPr>
        </p:nvSpPr>
        <p:spPr>
          <a:xfrm>
            <a:off x="601663" y="5943600"/>
            <a:ext cx="6430962" cy="354013"/>
          </a:xfrm>
        </p:spPr>
        <p:txBody>
          <a:bodyPr anchor="b"/>
          <a:lstStyle>
            <a:lvl1pPr marL="0" indent="0">
              <a:buNone/>
              <a:defRPr sz="700"/>
            </a:lvl1pPr>
          </a:lstStyle>
          <a:p>
            <a:endParaRPr lang="en-GB"/>
          </a:p>
        </p:txBody>
      </p:sp>
      <p:sp>
        <p:nvSpPr>
          <p:cNvPr id="13" name="Text Placeholder 4">
            <a:extLst>
              <a:ext uri="{FF2B5EF4-FFF2-40B4-BE49-F238E27FC236}">
                <a16:creationId xmlns:a16="http://schemas.microsoft.com/office/drawing/2014/main" id="{A8225904-4AA4-4609-BE38-9DC0EC66D33E}"/>
              </a:ext>
            </a:extLst>
          </p:cNvPr>
          <p:cNvSpPr>
            <a:spLocks noGrp="1"/>
          </p:cNvSpPr>
          <p:nvPr>
            <p:ph type="body" sz="quarter" idx="10"/>
          </p:nvPr>
        </p:nvSpPr>
        <p:spPr>
          <a:xfrm>
            <a:off x="605367" y="974216"/>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rgbClr val="1C75BC"/>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4" name="Content Placeholder 11">
            <a:extLst>
              <a:ext uri="{FF2B5EF4-FFF2-40B4-BE49-F238E27FC236}">
                <a16:creationId xmlns:a16="http://schemas.microsoft.com/office/drawing/2014/main" id="{796FC22E-45FF-4421-9195-07C0D6D92CFB}"/>
              </a:ext>
            </a:extLst>
          </p:cNvPr>
          <p:cNvSpPr>
            <a:spLocks noGrp="1"/>
          </p:cNvSpPr>
          <p:nvPr>
            <p:ph sz="quarter" idx="15" hasCustomPrompt="1"/>
          </p:nvPr>
        </p:nvSpPr>
        <p:spPr>
          <a:xfrm>
            <a:off x="601601" y="1713178"/>
            <a:ext cx="5299883" cy="4169411"/>
          </a:xfrm>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rgbClr val="1C75BC"/>
                </a:solidFill>
              </a:defRPr>
            </a:lvl1pPr>
            <a:lvl2pPr marL="534437" marR="0"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47" marR="0" lvl="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37" marR="0" lvl="1"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91" marR="0" lvl="2"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236" marR="0" lvl="3"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905" marR="0" lvl="4"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15" name="Content Placeholder 11">
            <a:extLst>
              <a:ext uri="{FF2B5EF4-FFF2-40B4-BE49-F238E27FC236}">
                <a16:creationId xmlns:a16="http://schemas.microsoft.com/office/drawing/2014/main" id="{BD32F0CF-F076-47E1-A933-D854B083F31A}"/>
              </a:ext>
            </a:extLst>
          </p:cNvPr>
          <p:cNvSpPr>
            <a:spLocks noGrp="1"/>
          </p:cNvSpPr>
          <p:nvPr>
            <p:ph sz="quarter" idx="17" hasCustomPrompt="1"/>
          </p:nvPr>
        </p:nvSpPr>
        <p:spPr>
          <a:xfrm>
            <a:off x="6290518" y="1713178"/>
            <a:ext cx="5299883" cy="4169411"/>
          </a:xfrm>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rgbClr val="1C75BC"/>
                </a:solidFill>
              </a:defRPr>
            </a:lvl1pPr>
            <a:lvl2pPr marL="534437" marR="0"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47" marR="0" lvl="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37" marR="0" lvl="1"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91" marR="0" lvl="2"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236" marR="0" lvl="3"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905" marR="0" lvl="4"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Tree>
    <p:extLst>
      <p:ext uri="{BB962C8B-B14F-4D97-AF65-F5344CB8AC3E}">
        <p14:creationId xmlns:p14="http://schemas.microsoft.com/office/powerpoint/2010/main" val="397427333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Text Placeholder 7"/>
          <p:cNvSpPr>
            <a:spLocks noGrp="1"/>
          </p:cNvSpPr>
          <p:nvPr>
            <p:ph type="body" sz="quarter" idx="11"/>
          </p:nvPr>
        </p:nvSpPr>
        <p:spPr>
          <a:xfrm>
            <a:off x="624421" y="6450962"/>
            <a:ext cx="10272116" cy="191014"/>
          </a:xfrm>
        </p:spPr>
        <p:txBody>
          <a:bodyPr anchor="b" anchorCtr="0"/>
          <a:lstStyle>
            <a:lvl1pPr marL="0" indent="0">
              <a:spcBef>
                <a:spcPts val="0"/>
              </a:spcBef>
              <a:spcAft>
                <a:spcPts val="0"/>
              </a:spcAft>
              <a:buNone/>
              <a:defRPr sz="675"/>
            </a:lvl1pPr>
          </a:lstStyle>
          <a:p>
            <a:endParaRPr lang="en-GB" dirty="0"/>
          </a:p>
        </p:txBody>
      </p:sp>
    </p:spTree>
    <p:extLst>
      <p:ext uri="{BB962C8B-B14F-4D97-AF65-F5344CB8AC3E}">
        <p14:creationId xmlns:p14="http://schemas.microsoft.com/office/powerpoint/2010/main" val="40408644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D209E9A-4831-674D-B689-9CFEB35C807D}"/>
              </a:ext>
            </a:extLst>
          </p:cNvPr>
          <p:cNvSpPr>
            <a:spLocks noGrp="1"/>
          </p:cNvSpPr>
          <p:nvPr>
            <p:ph type="body" sz="quarter" idx="13" hasCustomPrompt="1"/>
          </p:nvPr>
        </p:nvSpPr>
        <p:spPr>
          <a:xfrm>
            <a:off x="609603" y="347913"/>
            <a:ext cx="9105900" cy="618631"/>
          </a:xfrm>
          <a:prstGeom prst="rect">
            <a:avLst/>
          </a:prstGeom>
        </p:spPr>
        <p:txBody>
          <a:bodyPr vert="horz"/>
          <a:lstStyle>
            <a:lvl1pPr marL="0" indent="0">
              <a:buNone/>
              <a:defRPr sz="2100" b="1" i="0">
                <a:solidFill>
                  <a:srgbClr val="FFFFFF"/>
                </a:solidFill>
                <a:latin typeface="+mj-lt"/>
                <a:cs typeface="Avenir" panose="02000503020000020003" pitchFamily="2" charset="0"/>
              </a:defRPr>
            </a:lvl1pPr>
          </a:lstStyle>
          <a:p>
            <a:pPr lvl="0"/>
            <a:r>
              <a:rPr lang="en-US" sz="1500">
                <a:solidFill>
                  <a:schemeClr val="bg1"/>
                </a:solidFill>
              </a:rPr>
              <a:t>Presentation Title:</a:t>
            </a:r>
            <a:br>
              <a:rPr lang="en-US" sz="1500">
                <a:solidFill>
                  <a:schemeClr val="bg1"/>
                </a:solidFill>
              </a:rPr>
            </a:br>
            <a:endParaRPr lang="en-US"/>
          </a:p>
        </p:txBody>
      </p:sp>
      <p:sp>
        <p:nvSpPr>
          <p:cNvPr id="9" name="Footer Placeholder 4">
            <a:extLst>
              <a:ext uri="{FF2B5EF4-FFF2-40B4-BE49-F238E27FC236}">
                <a16:creationId xmlns:a16="http://schemas.microsoft.com/office/drawing/2014/main" id="{B8A44CCF-765E-AE41-AEE5-B632510953B9}"/>
              </a:ext>
            </a:extLst>
          </p:cNvPr>
          <p:cNvSpPr>
            <a:spLocks noGrp="1"/>
          </p:cNvSpPr>
          <p:nvPr>
            <p:ph type="ftr" sz="quarter" idx="11"/>
          </p:nvPr>
        </p:nvSpPr>
        <p:spPr>
          <a:xfrm>
            <a:off x="3049894" y="6310057"/>
            <a:ext cx="5526157" cy="365125"/>
          </a:xfrm>
          <a:prstGeom prst="rect">
            <a:avLst/>
          </a:prstGeom>
        </p:spPr>
        <p:txBody>
          <a:bodyPr/>
          <a:lstStyle>
            <a:lvl1pPr algn="ctr">
              <a:defRPr>
                <a:solidFill>
                  <a:schemeClr val="bg1"/>
                </a:solidFill>
                <a:latin typeface="Avenir" panose="02000503020000020003" pitchFamily="2" charset="0"/>
              </a:defRPr>
            </a:lvl1pP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venir" panose="02000503020000020003" pitchFamily="2" charset="0"/>
              <a:ea typeface="+mn-ea"/>
              <a:cs typeface="+mn-cs"/>
            </a:endParaRPr>
          </a:p>
        </p:txBody>
      </p:sp>
      <p:sp>
        <p:nvSpPr>
          <p:cNvPr id="10" name="Slide Number Placeholder 5">
            <a:extLst>
              <a:ext uri="{FF2B5EF4-FFF2-40B4-BE49-F238E27FC236}">
                <a16:creationId xmlns:a16="http://schemas.microsoft.com/office/drawing/2014/main" id="{5C3148AD-061B-9443-A41E-68E1D41B7330}"/>
              </a:ext>
            </a:extLst>
          </p:cNvPr>
          <p:cNvSpPr>
            <a:spLocks noGrp="1"/>
          </p:cNvSpPr>
          <p:nvPr>
            <p:ph type="sldNum" sz="quarter" idx="12"/>
          </p:nvPr>
        </p:nvSpPr>
        <p:spPr>
          <a:xfrm>
            <a:off x="10849337" y="347913"/>
            <a:ext cx="1095736" cy="455513"/>
          </a:xfrm>
          <a:prstGeom prst="rect">
            <a:avLst/>
          </a:prstGeom>
        </p:spPr>
        <p:txBody>
          <a:bodyPr/>
          <a:lstStyle>
            <a:lvl1pPr algn="r">
              <a:defRPr sz="1500">
                <a:solidFill>
                  <a:schemeClr val="bg1"/>
                </a:solidFill>
                <a:latin typeface="Avenir" panose="02000503020000020003" pitchFamily="2" charset="0"/>
              </a:defRPr>
            </a:lvl1pPr>
          </a:lstStyle>
          <a:p>
            <a:pPr marL="0" marR="0" lvl="0" indent="0" algn="r" defTabSz="342892" rtl="0" eaLnBrk="1" fontAlgn="auto" latinLnBrk="0" hangingPunct="1">
              <a:lnSpc>
                <a:spcPct val="100000"/>
              </a:lnSpc>
              <a:spcBef>
                <a:spcPts val="0"/>
              </a:spcBef>
              <a:spcAft>
                <a:spcPts val="0"/>
              </a:spcAft>
              <a:buClrTx/>
              <a:buSzTx/>
              <a:buFontTx/>
              <a:buNone/>
              <a:tabLst/>
              <a:defRPr/>
            </a:pPr>
            <a:fld id="{53C088C4-67FF-804C-B04E-8A504E18F696}" type="slidenum">
              <a:rPr kumimoji="0" lang="en-US" sz="1500" b="0" i="0" u="none" strike="noStrike" kern="1200" cap="none" spc="0" normalizeH="0" baseline="0" noProof="0" smtClean="0">
                <a:ln>
                  <a:noFill/>
                </a:ln>
                <a:solidFill>
                  <a:srgbClr val="FFFFFF"/>
                </a:solidFill>
                <a:effectLst/>
                <a:uLnTx/>
                <a:uFillTx/>
                <a:latin typeface="Avenir" panose="02000503020000020003" pitchFamily="2" charset="0"/>
                <a:ea typeface="+mn-ea"/>
                <a:cs typeface="+mn-cs"/>
              </a:rPr>
              <a:pPr marL="0" marR="0" lvl="0" indent="0" algn="r" defTabSz="342892" rtl="0" eaLnBrk="1" fontAlgn="auto" latinLnBrk="0" hangingPunct="1">
                <a:lnSpc>
                  <a:spcPct val="100000"/>
                </a:lnSpc>
                <a:spcBef>
                  <a:spcPts val="0"/>
                </a:spcBef>
                <a:spcAft>
                  <a:spcPts val="0"/>
                </a:spcAft>
                <a:buClrTx/>
                <a:buSzTx/>
                <a:buFontTx/>
                <a:buNone/>
                <a:tabLst/>
                <a:defRPr/>
              </a:pPr>
              <a:t>‹#›</a:t>
            </a:fld>
            <a:endParaRPr kumimoji="0" lang="en-US" sz="1500" b="0" i="0" u="none" strike="noStrike" kern="1200" cap="none" spc="0" normalizeH="0" baseline="0" noProof="0">
              <a:ln>
                <a:noFill/>
              </a:ln>
              <a:solidFill>
                <a:srgbClr val="FFFFFF"/>
              </a:solidFill>
              <a:effectLst/>
              <a:uLnTx/>
              <a:uFillTx/>
              <a:latin typeface="Avenir" panose="02000503020000020003" pitchFamily="2" charset="0"/>
              <a:ea typeface="+mn-ea"/>
              <a:cs typeface="+mn-cs"/>
            </a:endParaRPr>
          </a:p>
        </p:txBody>
      </p:sp>
    </p:spTree>
    <p:extLst>
      <p:ext uri="{BB962C8B-B14F-4D97-AF65-F5344CB8AC3E}">
        <p14:creationId xmlns:p14="http://schemas.microsoft.com/office/powerpoint/2010/main" val="1279641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A3A9A-F916-6134-F126-42425FD537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B9A6BF-B285-D16A-6264-F26941261C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424B1B-CD6B-4096-BF70-3635239AEC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15A7EC-7724-B89F-2398-53DA1464ED90}"/>
              </a:ext>
            </a:extLst>
          </p:cNvPr>
          <p:cNvSpPr>
            <a:spLocks noGrp="1"/>
          </p:cNvSpPr>
          <p:nvPr>
            <p:ph type="dt" sz="half" idx="10"/>
          </p:nvPr>
        </p:nvSpPr>
        <p:spPr/>
        <p:txBody>
          <a:bodyPr/>
          <a:lstStyle/>
          <a:p>
            <a:fld id="{DA9BB6E6-C5B5-4940-A4DD-16FBC1827BD6}" type="datetimeFigureOut">
              <a:rPr lang="en-US" smtClean="0"/>
              <a:t>10/16/23</a:t>
            </a:fld>
            <a:endParaRPr lang="en-US"/>
          </a:p>
        </p:txBody>
      </p:sp>
      <p:sp>
        <p:nvSpPr>
          <p:cNvPr id="6" name="Footer Placeholder 5">
            <a:extLst>
              <a:ext uri="{FF2B5EF4-FFF2-40B4-BE49-F238E27FC236}">
                <a16:creationId xmlns:a16="http://schemas.microsoft.com/office/drawing/2014/main" id="{ED28726E-D960-33F9-3082-F8D2955E9B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DABC03-2D4C-199D-6C7D-90541FCB9149}"/>
              </a:ext>
            </a:extLst>
          </p:cNvPr>
          <p:cNvSpPr>
            <a:spLocks noGrp="1"/>
          </p:cNvSpPr>
          <p:nvPr>
            <p:ph type="sldNum" sz="quarter" idx="12"/>
          </p:nvPr>
        </p:nvSpPr>
        <p:spPr/>
        <p:txBody>
          <a:bodyPr/>
          <a:lstStyle/>
          <a:p>
            <a:fld id="{EA3ED359-9AD2-F44A-9D5C-1B1F7A4517EE}" type="slidenum">
              <a:rPr lang="en-US" smtClean="0"/>
              <a:t>‹#›</a:t>
            </a:fld>
            <a:endParaRPr lang="en-US"/>
          </a:p>
        </p:txBody>
      </p:sp>
    </p:spTree>
    <p:extLst>
      <p:ext uri="{BB962C8B-B14F-4D97-AF65-F5344CB8AC3E}">
        <p14:creationId xmlns:p14="http://schemas.microsoft.com/office/powerpoint/2010/main" val="36480497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4ECD12-20E6-8142-BD1C-79A96DA4634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BE12D83-A962-AA4A-B06D-FB0849F3C8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C94B991-EFCC-124F-B3A3-088E24E7C16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5E8902-5306-E446-8558-48BD51606B57}" type="datetimeFigureOut">
              <a:rPr kumimoji="0" lang="fr-FR" sz="1800" b="0" i="0" u="none" strike="noStrike" kern="1200" cap="none" spc="0" normalizeH="0" baseline="0" noProof="0" smtClean="0">
                <a:ln>
                  <a:noFill/>
                </a:ln>
                <a:solidFill>
                  <a:srgbClr val="3F3F3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16/10/2023</a:t>
            </a:fld>
            <a:endParaRPr kumimoji="0" lang="fr-FR"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5" name="Espace réservé du pied de page 4">
            <a:extLst>
              <a:ext uri="{FF2B5EF4-FFF2-40B4-BE49-F238E27FC236}">
                <a16:creationId xmlns:a16="http://schemas.microsoft.com/office/drawing/2014/main" id="{DBB7BBCC-18C1-724C-B065-4952F31DC85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srgbClr val="3F3F3F">
                  <a:tint val="75000"/>
                </a:srgbClr>
              </a:solidFill>
              <a:effectLst/>
              <a:uLnTx/>
              <a:uFillTx/>
              <a:latin typeface="Arial" panose="020B0604020202020204"/>
              <a:ea typeface="+mn-ea"/>
              <a:cs typeface="+mn-cs"/>
            </a:endParaRPr>
          </a:p>
        </p:txBody>
      </p:sp>
      <p:sp>
        <p:nvSpPr>
          <p:cNvPr id="6" name="Espace réservé du numéro de diapositive 5">
            <a:extLst>
              <a:ext uri="{FF2B5EF4-FFF2-40B4-BE49-F238E27FC236}">
                <a16:creationId xmlns:a16="http://schemas.microsoft.com/office/drawing/2014/main" id="{257C0ACD-8029-C14E-AF3E-1FEB233917F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2893A4-F7A4-024C-A8DF-C7A93727ED3E}" type="slidenum">
              <a:rPr kumimoji="0" lang="fr-FR" sz="1800" b="0" i="0" u="none" strike="noStrike" kern="1200" cap="none" spc="0" normalizeH="0" baseline="0" noProof="0" smtClean="0">
                <a:ln>
                  <a:noFill/>
                </a:ln>
                <a:solidFill>
                  <a:srgbClr val="3F3F3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FR"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Tree>
    <p:extLst>
      <p:ext uri="{BB962C8B-B14F-4D97-AF65-F5344CB8AC3E}">
        <p14:creationId xmlns:p14="http://schemas.microsoft.com/office/powerpoint/2010/main" val="503162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8C641-32DD-7616-B8A2-6103E72DE8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A8E01E-71C3-E7D3-C938-EC07F1C862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1603C7-73E4-8448-C7AD-F7BF92E6B8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74AA3F-BECE-8F35-1CC1-D16989FDC0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28FADA-C026-7EFA-58F6-AB6EF81665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AE5412-3058-383F-EFD6-014929753B89}"/>
              </a:ext>
            </a:extLst>
          </p:cNvPr>
          <p:cNvSpPr>
            <a:spLocks noGrp="1"/>
          </p:cNvSpPr>
          <p:nvPr>
            <p:ph type="dt" sz="half" idx="10"/>
          </p:nvPr>
        </p:nvSpPr>
        <p:spPr/>
        <p:txBody>
          <a:bodyPr/>
          <a:lstStyle/>
          <a:p>
            <a:fld id="{DA9BB6E6-C5B5-4940-A4DD-16FBC1827BD6}" type="datetimeFigureOut">
              <a:rPr lang="en-US" smtClean="0"/>
              <a:t>10/16/23</a:t>
            </a:fld>
            <a:endParaRPr lang="en-US"/>
          </a:p>
        </p:txBody>
      </p:sp>
      <p:sp>
        <p:nvSpPr>
          <p:cNvPr id="8" name="Footer Placeholder 7">
            <a:extLst>
              <a:ext uri="{FF2B5EF4-FFF2-40B4-BE49-F238E27FC236}">
                <a16:creationId xmlns:a16="http://schemas.microsoft.com/office/drawing/2014/main" id="{4098C299-AE67-861E-8B86-F9C15951DD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CD8B8D-9FD0-B1F3-A235-3D52D003BD03}"/>
              </a:ext>
            </a:extLst>
          </p:cNvPr>
          <p:cNvSpPr>
            <a:spLocks noGrp="1"/>
          </p:cNvSpPr>
          <p:nvPr>
            <p:ph type="sldNum" sz="quarter" idx="12"/>
          </p:nvPr>
        </p:nvSpPr>
        <p:spPr/>
        <p:txBody>
          <a:bodyPr/>
          <a:lstStyle/>
          <a:p>
            <a:fld id="{EA3ED359-9AD2-F44A-9D5C-1B1F7A4517EE}" type="slidenum">
              <a:rPr lang="en-US" smtClean="0"/>
              <a:t>‹#›</a:t>
            </a:fld>
            <a:endParaRPr lang="en-US"/>
          </a:p>
        </p:txBody>
      </p:sp>
    </p:spTree>
    <p:extLst>
      <p:ext uri="{BB962C8B-B14F-4D97-AF65-F5344CB8AC3E}">
        <p14:creationId xmlns:p14="http://schemas.microsoft.com/office/powerpoint/2010/main" val="1482887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C9556-6B17-88C3-DF78-4BFCD683A5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36A572-BCD4-5EAF-A0B2-9D46BDE07E0A}"/>
              </a:ext>
            </a:extLst>
          </p:cNvPr>
          <p:cNvSpPr>
            <a:spLocks noGrp="1"/>
          </p:cNvSpPr>
          <p:nvPr>
            <p:ph type="dt" sz="half" idx="10"/>
          </p:nvPr>
        </p:nvSpPr>
        <p:spPr/>
        <p:txBody>
          <a:bodyPr/>
          <a:lstStyle/>
          <a:p>
            <a:fld id="{DA9BB6E6-C5B5-4940-A4DD-16FBC1827BD6}" type="datetimeFigureOut">
              <a:rPr lang="en-US" smtClean="0"/>
              <a:t>10/16/23</a:t>
            </a:fld>
            <a:endParaRPr lang="en-US"/>
          </a:p>
        </p:txBody>
      </p:sp>
      <p:sp>
        <p:nvSpPr>
          <p:cNvPr id="4" name="Footer Placeholder 3">
            <a:extLst>
              <a:ext uri="{FF2B5EF4-FFF2-40B4-BE49-F238E27FC236}">
                <a16:creationId xmlns:a16="http://schemas.microsoft.com/office/drawing/2014/main" id="{1974E78E-D452-826A-5FA8-980A93C2AA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000DB5-B59B-6BC4-CF74-CE847064DDD0}"/>
              </a:ext>
            </a:extLst>
          </p:cNvPr>
          <p:cNvSpPr>
            <a:spLocks noGrp="1"/>
          </p:cNvSpPr>
          <p:nvPr>
            <p:ph type="sldNum" sz="quarter" idx="12"/>
          </p:nvPr>
        </p:nvSpPr>
        <p:spPr/>
        <p:txBody>
          <a:bodyPr/>
          <a:lstStyle/>
          <a:p>
            <a:fld id="{EA3ED359-9AD2-F44A-9D5C-1B1F7A4517EE}" type="slidenum">
              <a:rPr lang="en-US" smtClean="0"/>
              <a:t>‹#›</a:t>
            </a:fld>
            <a:endParaRPr lang="en-US"/>
          </a:p>
        </p:txBody>
      </p:sp>
    </p:spTree>
    <p:extLst>
      <p:ext uri="{BB962C8B-B14F-4D97-AF65-F5344CB8AC3E}">
        <p14:creationId xmlns:p14="http://schemas.microsoft.com/office/powerpoint/2010/main" val="1660029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07445D-C9B0-25C7-74CC-C18DEA83B185}"/>
              </a:ext>
            </a:extLst>
          </p:cNvPr>
          <p:cNvSpPr>
            <a:spLocks noGrp="1"/>
          </p:cNvSpPr>
          <p:nvPr>
            <p:ph type="dt" sz="half" idx="10"/>
          </p:nvPr>
        </p:nvSpPr>
        <p:spPr/>
        <p:txBody>
          <a:bodyPr/>
          <a:lstStyle/>
          <a:p>
            <a:fld id="{DA9BB6E6-C5B5-4940-A4DD-16FBC1827BD6}" type="datetimeFigureOut">
              <a:rPr lang="en-US" smtClean="0"/>
              <a:t>10/16/23</a:t>
            </a:fld>
            <a:endParaRPr lang="en-US"/>
          </a:p>
        </p:txBody>
      </p:sp>
      <p:sp>
        <p:nvSpPr>
          <p:cNvPr id="3" name="Footer Placeholder 2">
            <a:extLst>
              <a:ext uri="{FF2B5EF4-FFF2-40B4-BE49-F238E27FC236}">
                <a16:creationId xmlns:a16="http://schemas.microsoft.com/office/drawing/2014/main" id="{A72718BA-F079-CD47-436D-57D682E196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A6683E-B063-990E-1B8A-316308C68056}"/>
              </a:ext>
            </a:extLst>
          </p:cNvPr>
          <p:cNvSpPr>
            <a:spLocks noGrp="1"/>
          </p:cNvSpPr>
          <p:nvPr>
            <p:ph type="sldNum" sz="quarter" idx="12"/>
          </p:nvPr>
        </p:nvSpPr>
        <p:spPr/>
        <p:txBody>
          <a:bodyPr/>
          <a:lstStyle/>
          <a:p>
            <a:fld id="{EA3ED359-9AD2-F44A-9D5C-1B1F7A4517EE}" type="slidenum">
              <a:rPr lang="en-US" smtClean="0"/>
              <a:t>‹#›</a:t>
            </a:fld>
            <a:endParaRPr lang="en-US"/>
          </a:p>
        </p:txBody>
      </p:sp>
    </p:spTree>
    <p:extLst>
      <p:ext uri="{BB962C8B-B14F-4D97-AF65-F5344CB8AC3E}">
        <p14:creationId xmlns:p14="http://schemas.microsoft.com/office/powerpoint/2010/main" val="2943172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0DFA-623A-0AAC-E939-7B82A99DC5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B8E6F5-C49D-10DD-2150-99B8AF638B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676983-9AE4-F39F-11AB-E49CD38D11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27E5B9-2F34-718A-0475-BC3D0B8D0EEA}"/>
              </a:ext>
            </a:extLst>
          </p:cNvPr>
          <p:cNvSpPr>
            <a:spLocks noGrp="1"/>
          </p:cNvSpPr>
          <p:nvPr>
            <p:ph type="dt" sz="half" idx="10"/>
          </p:nvPr>
        </p:nvSpPr>
        <p:spPr/>
        <p:txBody>
          <a:bodyPr/>
          <a:lstStyle/>
          <a:p>
            <a:fld id="{DA9BB6E6-C5B5-4940-A4DD-16FBC1827BD6}" type="datetimeFigureOut">
              <a:rPr lang="en-US" smtClean="0"/>
              <a:t>10/16/23</a:t>
            </a:fld>
            <a:endParaRPr lang="en-US"/>
          </a:p>
        </p:txBody>
      </p:sp>
      <p:sp>
        <p:nvSpPr>
          <p:cNvPr id="6" name="Footer Placeholder 5">
            <a:extLst>
              <a:ext uri="{FF2B5EF4-FFF2-40B4-BE49-F238E27FC236}">
                <a16:creationId xmlns:a16="http://schemas.microsoft.com/office/drawing/2014/main" id="{6573A61F-680F-AC3F-0E93-6628272710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13C40-7267-4601-FC35-3F3AAAFBA407}"/>
              </a:ext>
            </a:extLst>
          </p:cNvPr>
          <p:cNvSpPr>
            <a:spLocks noGrp="1"/>
          </p:cNvSpPr>
          <p:nvPr>
            <p:ph type="sldNum" sz="quarter" idx="12"/>
          </p:nvPr>
        </p:nvSpPr>
        <p:spPr/>
        <p:txBody>
          <a:bodyPr/>
          <a:lstStyle/>
          <a:p>
            <a:fld id="{EA3ED359-9AD2-F44A-9D5C-1B1F7A4517EE}" type="slidenum">
              <a:rPr lang="en-US" smtClean="0"/>
              <a:t>‹#›</a:t>
            </a:fld>
            <a:endParaRPr lang="en-US"/>
          </a:p>
        </p:txBody>
      </p:sp>
    </p:spTree>
    <p:extLst>
      <p:ext uri="{BB962C8B-B14F-4D97-AF65-F5344CB8AC3E}">
        <p14:creationId xmlns:p14="http://schemas.microsoft.com/office/powerpoint/2010/main" val="2269033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58C21-B51A-3DE2-8F4E-CA3126428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757C8E-8FA6-29B8-4506-9CEF5EA65D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BD92B3-FB6E-10B8-B295-4108F46B51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5A4D36-9E2B-813D-E922-BBB65FB67046}"/>
              </a:ext>
            </a:extLst>
          </p:cNvPr>
          <p:cNvSpPr>
            <a:spLocks noGrp="1"/>
          </p:cNvSpPr>
          <p:nvPr>
            <p:ph type="dt" sz="half" idx="10"/>
          </p:nvPr>
        </p:nvSpPr>
        <p:spPr/>
        <p:txBody>
          <a:bodyPr/>
          <a:lstStyle/>
          <a:p>
            <a:fld id="{DA9BB6E6-C5B5-4940-A4DD-16FBC1827BD6}" type="datetimeFigureOut">
              <a:rPr lang="en-US" smtClean="0"/>
              <a:t>10/16/23</a:t>
            </a:fld>
            <a:endParaRPr lang="en-US"/>
          </a:p>
        </p:txBody>
      </p:sp>
      <p:sp>
        <p:nvSpPr>
          <p:cNvPr id="6" name="Footer Placeholder 5">
            <a:extLst>
              <a:ext uri="{FF2B5EF4-FFF2-40B4-BE49-F238E27FC236}">
                <a16:creationId xmlns:a16="http://schemas.microsoft.com/office/drawing/2014/main" id="{66ECB245-5EEE-87A7-5B4C-639A2959DA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395F97-258E-04B5-BEB5-0E4D08917680}"/>
              </a:ext>
            </a:extLst>
          </p:cNvPr>
          <p:cNvSpPr>
            <a:spLocks noGrp="1"/>
          </p:cNvSpPr>
          <p:nvPr>
            <p:ph type="sldNum" sz="quarter" idx="12"/>
          </p:nvPr>
        </p:nvSpPr>
        <p:spPr/>
        <p:txBody>
          <a:bodyPr/>
          <a:lstStyle/>
          <a:p>
            <a:fld id="{EA3ED359-9AD2-F44A-9D5C-1B1F7A4517EE}" type="slidenum">
              <a:rPr lang="en-US" smtClean="0"/>
              <a:t>‹#›</a:t>
            </a:fld>
            <a:endParaRPr lang="en-US"/>
          </a:p>
        </p:txBody>
      </p:sp>
    </p:spTree>
    <p:extLst>
      <p:ext uri="{BB962C8B-B14F-4D97-AF65-F5344CB8AC3E}">
        <p14:creationId xmlns:p14="http://schemas.microsoft.com/office/powerpoint/2010/main" val="2933392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ADE959-14C4-F9D8-C999-6280900665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5BC55D-F3E0-C07D-0EB6-1405B0B3E6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4707BE-3A0F-6948-533A-64A3FCF739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9BB6E6-C5B5-4940-A4DD-16FBC1827BD6}" type="datetimeFigureOut">
              <a:rPr lang="en-US" smtClean="0"/>
              <a:t>10/16/23</a:t>
            </a:fld>
            <a:endParaRPr lang="en-US"/>
          </a:p>
        </p:txBody>
      </p:sp>
      <p:sp>
        <p:nvSpPr>
          <p:cNvPr id="5" name="Footer Placeholder 4">
            <a:extLst>
              <a:ext uri="{FF2B5EF4-FFF2-40B4-BE49-F238E27FC236}">
                <a16:creationId xmlns:a16="http://schemas.microsoft.com/office/drawing/2014/main" id="{0CECCA56-85CA-1351-1F8E-04E5AF8058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671527-C57A-C697-36E5-F7B687C25E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3ED359-9AD2-F44A-9D5C-1B1F7A4517EE}" type="slidenum">
              <a:rPr lang="en-US" smtClean="0"/>
              <a:t>‹#›</a:t>
            </a:fld>
            <a:endParaRPr lang="en-US"/>
          </a:p>
        </p:txBody>
      </p:sp>
    </p:spTree>
    <p:extLst>
      <p:ext uri="{BB962C8B-B14F-4D97-AF65-F5344CB8AC3E}">
        <p14:creationId xmlns:p14="http://schemas.microsoft.com/office/powerpoint/2010/main" val="510237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BE5A1C-F765-4923-B698-01CBA0052385}"/>
              </a:ext>
            </a:extLst>
          </p:cNvPr>
          <p:cNvSpPr>
            <a:spLocks noGrp="1"/>
          </p:cNvSpPr>
          <p:nvPr>
            <p:ph type="title"/>
          </p:nvPr>
        </p:nvSpPr>
        <p:spPr>
          <a:xfrm>
            <a:off x="609600" y="199505"/>
            <a:ext cx="10744200" cy="1185577"/>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E3F89C-32B6-4955-824F-31AA77424000}"/>
              </a:ext>
            </a:extLst>
          </p:cNvPr>
          <p:cNvSpPr>
            <a:spLocks noGrp="1"/>
          </p:cNvSpPr>
          <p:nvPr>
            <p:ph type="body" idx="1"/>
          </p:nvPr>
        </p:nvSpPr>
        <p:spPr>
          <a:xfrm>
            <a:off x="609600" y="1477906"/>
            <a:ext cx="10744200" cy="47224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300410A-8F64-41F0-A611-DD8C96B97C6E}"/>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
        <p:nvSpPr>
          <p:cNvPr id="6" name="Rectangle 5">
            <a:extLst>
              <a:ext uri="{FF2B5EF4-FFF2-40B4-BE49-F238E27FC236}">
                <a16:creationId xmlns:a16="http://schemas.microsoft.com/office/drawing/2014/main" id="{4B5D83E7-F2B7-417F-9348-222F18A74341}"/>
              </a:ext>
            </a:extLst>
          </p:cNvPr>
          <p:cNvSpPr/>
          <p:nvPr/>
        </p:nvSpPr>
        <p:spPr>
          <a:xfrm>
            <a:off x="0" y="-1"/>
            <a:ext cx="12192000" cy="106681"/>
          </a:xfrm>
          <a:prstGeom prst="rect">
            <a:avLst/>
          </a:prstGeom>
          <a:gradFill flip="none" rotWithShape="1">
            <a:gsLst>
              <a:gs pos="99000">
                <a:srgbClr val="173057"/>
              </a:gs>
              <a:gs pos="0">
                <a:srgbClr val="0258A6">
                  <a:lumMod val="10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96736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100000"/>
        </a:lnSpc>
        <a:spcBef>
          <a:spcPct val="0"/>
        </a:spcBef>
        <a:buNone/>
        <a:defRPr sz="3200" b="1" i="0" kern="1200">
          <a:solidFill>
            <a:srgbClr val="4D4E4D"/>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8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864">
          <p15:clr>
            <a:srgbClr val="F26B43"/>
          </p15:clr>
        </p15:guide>
        <p15:guide id="4" orient="horz" pos="1056">
          <p15:clr>
            <a:srgbClr val="F26B43"/>
          </p15:clr>
        </p15:guide>
        <p15:guide id="5" pos="6168">
          <p15:clr>
            <a:srgbClr val="F26B43"/>
          </p15:clr>
        </p15:guide>
        <p15:guide id="6" pos="607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BE5A1C-F765-4923-B698-01CBA0052385}"/>
              </a:ext>
            </a:extLst>
          </p:cNvPr>
          <p:cNvSpPr>
            <a:spLocks noGrp="1"/>
          </p:cNvSpPr>
          <p:nvPr>
            <p:ph type="title"/>
          </p:nvPr>
        </p:nvSpPr>
        <p:spPr>
          <a:xfrm>
            <a:off x="609600" y="199505"/>
            <a:ext cx="10744200" cy="1185577"/>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E3F89C-32B6-4955-824F-31AA77424000}"/>
              </a:ext>
            </a:extLst>
          </p:cNvPr>
          <p:cNvSpPr>
            <a:spLocks noGrp="1"/>
          </p:cNvSpPr>
          <p:nvPr>
            <p:ph type="body" idx="1"/>
          </p:nvPr>
        </p:nvSpPr>
        <p:spPr>
          <a:xfrm>
            <a:off x="609600" y="1477906"/>
            <a:ext cx="10744200" cy="472247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300410A-8F64-41F0-A611-DD8C96B97C6E}"/>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dirty="0"/>
          </a:p>
        </p:txBody>
      </p:sp>
      <p:sp>
        <p:nvSpPr>
          <p:cNvPr id="4" name="Rectangle 3">
            <a:extLst>
              <a:ext uri="{FF2B5EF4-FFF2-40B4-BE49-F238E27FC236}">
                <a16:creationId xmlns:a16="http://schemas.microsoft.com/office/drawing/2014/main" id="{144EE67E-B296-9E65-F862-0F60C31B2F9C}"/>
              </a:ext>
            </a:extLst>
          </p:cNvPr>
          <p:cNvSpPr/>
          <p:nvPr userDrawn="1"/>
        </p:nvSpPr>
        <p:spPr>
          <a:xfrm>
            <a:off x="0" y="-1"/>
            <a:ext cx="12192000" cy="106681"/>
          </a:xfrm>
          <a:prstGeom prst="rect">
            <a:avLst/>
          </a:prstGeom>
          <a:gradFill flip="none" rotWithShape="1">
            <a:gsLst>
              <a:gs pos="99000">
                <a:srgbClr val="173057"/>
              </a:gs>
              <a:gs pos="0">
                <a:srgbClr val="0258A6">
                  <a:lumMod val="10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445274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p:txStyles>
    <p:titleStyle>
      <a:lvl1pPr algn="l" defTabSz="914400" rtl="0" eaLnBrk="1" latinLnBrk="0" hangingPunct="1">
        <a:lnSpc>
          <a:spcPct val="100000"/>
        </a:lnSpc>
        <a:spcBef>
          <a:spcPct val="0"/>
        </a:spcBef>
        <a:buNone/>
        <a:defRPr sz="3200" b="1" i="0" kern="1200">
          <a:solidFill>
            <a:srgbClr val="4D4E4D"/>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8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864">
          <p15:clr>
            <a:srgbClr val="F26B43"/>
          </p15:clr>
        </p15:guide>
        <p15:guide id="4" orient="horz" pos="1056">
          <p15:clr>
            <a:srgbClr val="F26B43"/>
          </p15:clr>
        </p15:guide>
        <p15:guide id="5" pos="6168">
          <p15:clr>
            <a:srgbClr val="F26B43"/>
          </p15:clr>
        </p15:guide>
        <p15:guide id="6" pos="6072">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6.sv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microsoft.com/office/2007/relationships/media" Target="../media/media4.mov"/><Relationship Id="rId7" Type="http://schemas.openxmlformats.org/officeDocument/2006/relationships/image" Target="../media/image28.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27.png"/><Relationship Id="rId5" Type="http://schemas.openxmlformats.org/officeDocument/2006/relationships/slideLayout" Target="../slideLayouts/slideLayout32.xml"/><Relationship Id="rId4" Type="http://schemas.openxmlformats.org/officeDocument/2006/relationships/video" Target="../media/media4.mov"/></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8" Type="http://schemas.openxmlformats.org/officeDocument/2006/relationships/hyperlink" Target="http://www.mededotg.com/" TargetMode="External"/><Relationship Id="rId3" Type="http://schemas.openxmlformats.org/officeDocument/2006/relationships/image" Target="../media/image32.png"/><Relationship Id="rId7" Type="http://schemas.openxmlformats.org/officeDocument/2006/relationships/hyperlink" Target="http://www.mededonthego.co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7.svg"/><Relationship Id="rId4" Type="http://schemas.openxmlformats.org/officeDocument/2006/relationships/image" Target="../media/image33.sv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mededonthego.com/Video/program/968" TargetMode="External"/><Relationship Id="rId7"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hyperlink" Target="mailto:support@MedEdOTG.com" TargetMode="External"/><Relationship Id="rId10" Type="http://schemas.openxmlformats.org/officeDocument/2006/relationships/image" Target="../media/image16.png"/><Relationship Id="rId4" Type="http://schemas.openxmlformats.org/officeDocument/2006/relationships/hyperlink" Target="http://www.mededonthego.com/" TargetMode="External"/><Relationship Id="rId9" Type="http://schemas.openxmlformats.org/officeDocument/2006/relationships/image" Target="../media/image15.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0.xml"/><Relationship Id="rId5" Type="http://schemas.openxmlformats.org/officeDocument/2006/relationships/image" Target="../media/image9.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8.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8.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white blurry background&#10;&#10;Description automatically generated">
            <a:extLst>
              <a:ext uri="{FF2B5EF4-FFF2-40B4-BE49-F238E27FC236}">
                <a16:creationId xmlns:a16="http://schemas.microsoft.com/office/drawing/2014/main" id="{9BF08945-34A3-E5F2-4BAF-7983BE49AFD6}"/>
              </a:ext>
            </a:extLst>
          </p:cNvPr>
          <p:cNvPicPr>
            <a:picLocks noChangeAspect="1"/>
          </p:cNvPicPr>
          <p:nvPr/>
        </p:nvPicPr>
        <p:blipFill>
          <a:blip r:embed="rId2"/>
          <a:stretch>
            <a:fillRect/>
          </a:stretch>
        </p:blipFill>
        <p:spPr>
          <a:xfrm>
            <a:off x="0" y="0"/>
            <a:ext cx="12192000" cy="6858000"/>
          </a:xfrm>
          <a:prstGeom prst="rect">
            <a:avLst/>
          </a:prstGeom>
        </p:spPr>
      </p:pic>
      <p:sp>
        <p:nvSpPr>
          <p:cNvPr id="13" name="Rounded Rectangle 12">
            <a:extLst>
              <a:ext uri="{FF2B5EF4-FFF2-40B4-BE49-F238E27FC236}">
                <a16:creationId xmlns:a16="http://schemas.microsoft.com/office/drawing/2014/main" id="{75343E5B-A693-2FAA-D3E6-8D4900539CEB}"/>
              </a:ext>
            </a:extLst>
          </p:cNvPr>
          <p:cNvSpPr/>
          <p:nvPr/>
        </p:nvSpPr>
        <p:spPr>
          <a:xfrm>
            <a:off x="371153" y="358028"/>
            <a:ext cx="11483788" cy="6141944"/>
          </a:xfrm>
          <a:prstGeom prst="roundRect">
            <a:avLst>
              <a:gd name="adj" fmla="val 5617"/>
            </a:avLst>
          </a:prstGeom>
          <a:gradFill flip="none" rotWithShape="1">
            <a:gsLst>
              <a:gs pos="99000">
                <a:srgbClr val="173057"/>
              </a:gs>
              <a:gs pos="0">
                <a:srgbClr val="0258A6">
                  <a:lumMod val="10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13">
            <a:extLst>
              <a:ext uri="{FF2B5EF4-FFF2-40B4-BE49-F238E27FC236}">
                <a16:creationId xmlns:a16="http://schemas.microsoft.com/office/drawing/2014/main" id="{6F7485AE-8111-BA54-282E-6E7337310E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9350" y="569898"/>
            <a:ext cx="5473299" cy="2747135"/>
          </a:xfrm>
          <a:prstGeom prst="rect">
            <a:avLst/>
          </a:prstGeom>
        </p:spPr>
      </p:pic>
      <p:sp>
        <p:nvSpPr>
          <p:cNvPr id="15" name="Text Placeholder 4">
            <a:extLst>
              <a:ext uri="{FF2B5EF4-FFF2-40B4-BE49-F238E27FC236}">
                <a16:creationId xmlns:a16="http://schemas.microsoft.com/office/drawing/2014/main" id="{9BDAA57A-7B75-B6FF-C407-ABDBD17ECC61}"/>
              </a:ext>
            </a:extLst>
          </p:cNvPr>
          <p:cNvSpPr txBox="1">
            <a:spLocks/>
          </p:cNvSpPr>
          <p:nvPr/>
        </p:nvSpPr>
        <p:spPr>
          <a:xfrm>
            <a:off x="2779024" y="3636296"/>
            <a:ext cx="6668046" cy="1721492"/>
          </a:xfrm>
          <a:prstGeom prst="roundRect">
            <a:avLst>
              <a:gd name="adj" fmla="val 23876"/>
            </a:avLst>
          </a:prstGeom>
          <a:solidFill>
            <a:schemeClr val="bg1"/>
          </a:solidFill>
        </p:spPr>
        <p:txBody>
          <a:bodyPr anchor="ctr">
            <a:normAutofit fontScale="92500"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8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
                <a:srgbClr val="ED7D31"/>
              </a:buClr>
              <a:buSzTx/>
              <a:buFont typeface="Arial" panose="020B0604020202020204" pitchFamily="34" charset="0"/>
              <a:buNone/>
              <a:tabLst/>
              <a:defRPr/>
            </a:pPr>
            <a:r>
              <a:rPr kumimoji="0" lang="en-US" sz="2800" b="1" i="0" u="none" strike="noStrike" kern="1200" cap="none" spc="0" normalizeH="0" baseline="0" noProof="0" dirty="0">
                <a:ln>
                  <a:noFill/>
                </a:ln>
                <a:solidFill>
                  <a:srgbClr val="03549F"/>
                </a:solidFill>
                <a:effectLst/>
                <a:uLnTx/>
                <a:uFillTx/>
                <a:latin typeface="Century Gothic" panose="020B0502020202020204" pitchFamily="34" charset="0"/>
                <a:ea typeface="+mn-ea"/>
                <a:cs typeface="+mn-cs"/>
              </a:rPr>
              <a:t>Saturday, September 9, 2023 </a:t>
            </a:r>
            <a:br>
              <a:rPr kumimoji="0" lang="en-US" sz="2800" b="1" i="0" u="none" strike="noStrike" kern="1200" cap="none" spc="0" normalizeH="0" baseline="0" noProof="0" dirty="0">
                <a:ln>
                  <a:noFill/>
                </a:ln>
                <a:solidFill>
                  <a:srgbClr val="03549F"/>
                </a:solidFill>
                <a:effectLst/>
                <a:uLnTx/>
                <a:uFillTx/>
                <a:latin typeface="Century Gothic" panose="020B0502020202020204" pitchFamily="34" charset="0"/>
                <a:ea typeface="+mn-ea"/>
                <a:cs typeface="+mn-cs"/>
              </a:rPr>
            </a:br>
            <a:r>
              <a:rPr kumimoji="0" lang="en-US" sz="2800" b="1" i="0" u="none" strike="noStrike" kern="1200" cap="none" spc="0" normalizeH="0" baseline="0" noProof="0" dirty="0">
                <a:ln>
                  <a:noFill/>
                </a:ln>
                <a:solidFill>
                  <a:srgbClr val="03549F"/>
                </a:solidFill>
                <a:effectLst/>
                <a:uLnTx/>
                <a:uFillTx/>
                <a:latin typeface="Century Gothic" panose="020B0502020202020204" pitchFamily="34" charset="0"/>
                <a:ea typeface="+mn-ea"/>
                <a:cs typeface="+mn-cs"/>
              </a:rPr>
              <a:t>9:00am – 3:00pm PT </a:t>
            </a:r>
          </a:p>
          <a:p>
            <a:pPr marL="0" marR="0" lvl="0" indent="0" algn="ctr" defTabSz="914400" rtl="0" eaLnBrk="1" fontAlgn="auto" latinLnBrk="0" hangingPunct="1">
              <a:lnSpc>
                <a:spcPct val="120000"/>
              </a:lnSpc>
              <a:spcBef>
                <a:spcPts val="1000"/>
              </a:spcBef>
              <a:spcAft>
                <a:spcPts val="600"/>
              </a:spcAft>
              <a:buClr>
                <a:srgbClr val="ED7D31"/>
              </a:buClr>
              <a:buSzTx/>
              <a:buFont typeface="Arial" panose="020B0604020202020204" pitchFamily="34" charset="0"/>
              <a:buNone/>
              <a:tabLst/>
              <a:defRPr/>
            </a:pPr>
            <a:r>
              <a:rPr kumimoji="0" lang="en-US" sz="2000" b="0" i="0" u="none" strike="noStrike" kern="1200" cap="none" spc="0" normalizeH="0" baseline="0" noProof="0" dirty="0">
                <a:ln>
                  <a:noFill/>
                </a:ln>
                <a:solidFill>
                  <a:srgbClr val="03549F"/>
                </a:solidFill>
                <a:effectLst/>
                <a:uLnTx/>
                <a:uFillTx/>
                <a:latin typeface="Century Gothic" panose="020B0502020202020204" pitchFamily="34" charset="0"/>
                <a:ea typeface="+mn-ea"/>
                <a:cs typeface="+mn-cs"/>
              </a:rPr>
              <a:t>UCLA </a:t>
            </a:r>
            <a:r>
              <a:rPr kumimoji="0" lang="en-US" sz="2000" b="0" i="0" u="none" strike="noStrike" kern="1200" cap="none" spc="0" normalizeH="0" baseline="0" noProof="0" dirty="0" err="1">
                <a:ln>
                  <a:noFill/>
                </a:ln>
                <a:solidFill>
                  <a:srgbClr val="03549F"/>
                </a:solidFill>
                <a:effectLst/>
                <a:uLnTx/>
                <a:uFillTx/>
                <a:latin typeface="Century Gothic" panose="020B0502020202020204" pitchFamily="34" charset="0"/>
                <a:ea typeface="+mn-ea"/>
                <a:cs typeface="+mn-cs"/>
              </a:rPr>
              <a:t>Covel</a:t>
            </a:r>
            <a:r>
              <a:rPr kumimoji="0" lang="en-US" sz="2000" b="0" i="0" u="none" strike="noStrike" kern="1200" cap="none" spc="0" normalizeH="0" baseline="0" noProof="0" dirty="0">
                <a:ln>
                  <a:noFill/>
                </a:ln>
                <a:solidFill>
                  <a:srgbClr val="03549F"/>
                </a:solidFill>
                <a:effectLst/>
                <a:uLnTx/>
                <a:uFillTx/>
                <a:latin typeface="Century Gothic" panose="020B0502020202020204" pitchFamily="34" charset="0"/>
                <a:ea typeface="+mn-ea"/>
                <a:cs typeface="+mn-cs"/>
              </a:rPr>
              <a:t> Commons  |   Los Angeles, CA</a:t>
            </a:r>
          </a:p>
        </p:txBody>
      </p:sp>
      <p:pic>
        <p:nvPicPr>
          <p:cNvPr id="20" name="Graphic 19">
            <a:extLst>
              <a:ext uri="{FF2B5EF4-FFF2-40B4-BE49-F238E27FC236}">
                <a16:creationId xmlns:a16="http://schemas.microsoft.com/office/drawing/2014/main" id="{BBC76106-1ECE-2681-43E6-14092E2777F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461326" y="5782647"/>
            <a:ext cx="913945" cy="443125"/>
          </a:xfrm>
          <a:prstGeom prst="rect">
            <a:avLst/>
          </a:prstGeom>
        </p:spPr>
      </p:pic>
      <p:sp>
        <p:nvSpPr>
          <p:cNvPr id="21" name="TextBox 20">
            <a:extLst>
              <a:ext uri="{FF2B5EF4-FFF2-40B4-BE49-F238E27FC236}">
                <a16:creationId xmlns:a16="http://schemas.microsoft.com/office/drawing/2014/main" id="{CC9FF750-37FB-61C7-B7B7-50EC6E352E9A}"/>
              </a:ext>
            </a:extLst>
          </p:cNvPr>
          <p:cNvSpPr txBox="1"/>
          <p:nvPr/>
        </p:nvSpPr>
        <p:spPr>
          <a:xfrm>
            <a:off x="4547555" y="5715816"/>
            <a:ext cx="5419406"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This activity is supported by independent educational grants from Actelion Pharmaceuticals US, Division of Janssen Pharmaceuticals and United Therapeutics Corporation. </a:t>
            </a:r>
            <a:b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Jointly provided by the Global Learning Collaborative (GLC) and Total CME, LLC.</a:t>
            </a:r>
          </a:p>
        </p:txBody>
      </p:sp>
      <p:pic>
        <p:nvPicPr>
          <p:cNvPr id="3" name="Picture 2" descr="A blue lines on a black background&#10;&#10;Description automatically generated">
            <a:extLst>
              <a:ext uri="{FF2B5EF4-FFF2-40B4-BE49-F238E27FC236}">
                <a16:creationId xmlns:a16="http://schemas.microsoft.com/office/drawing/2014/main" id="{59733E4D-2A77-8BFD-43D9-37831A69670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0800000">
            <a:off x="0" y="0"/>
            <a:ext cx="4927834" cy="1383323"/>
          </a:xfrm>
          <a:prstGeom prst="rect">
            <a:avLst/>
          </a:prstGeom>
        </p:spPr>
      </p:pic>
      <p:pic>
        <p:nvPicPr>
          <p:cNvPr id="4" name="Picture 3" descr="A blue lines on a black background&#10;&#10;Description automatically generated">
            <a:extLst>
              <a:ext uri="{FF2B5EF4-FFF2-40B4-BE49-F238E27FC236}">
                <a16:creationId xmlns:a16="http://schemas.microsoft.com/office/drawing/2014/main" id="{1F25BDDD-14CD-0EB9-5E3A-066489E3428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688482" y="5357788"/>
            <a:ext cx="4503517" cy="1500212"/>
          </a:xfrm>
          <a:prstGeom prst="rect">
            <a:avLst/>
          </a:prstGeom>
        </p:spPr>
      </p:pic>
      <p:pic>
        <p:nvPicPr>
          <p:cNvPr id="5" name="Picture 4" descr="A blue and white logo&#10;&#10;Description automatically generated">
            <a:extLst>
              <a:ext uri="{FF2B5EF4-FFF2-40B4-BE49-F238E27FC236}">
                <a16:creationId xmlns:a16="http://schemas.microsoft.com/office/drawing/2014/main" id="{1A9EFDB0-C121-323C-880B-EF5F9E9E1B15}"/>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contrast="100000"/>
                    </a14:imgEffect>
                  </a14:imgLayer>
                </a14:imgProps>
              </a:ext>
            </a:extLst>
          </a:blip>
          <a:stretch>
            <a:fillRect/>
          </a:stretch>
        </p:blipFill>
        <p:spPr>
          <a:xfrm>
            <a:off x="2212858" y="5794208"/>
            <a:ext cx="1099976" cy="397214"/>
          </a:xfrm>
          <a:prstGeom prst="rect">
            <a:avLst/>
          </a:prstGeom>
        </p:spPr>
      </p:pic>
    </p:spTree>
    <p:extLst>
      <p:ext uri="{BB962C8B-B14F-4D97-AF65-F5344CB8AC3E}">
        <p14:creationId xmlns:p14="http://schemas.microsoft.com/office/powerpoint/2010/main" val="1482527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CC0D9-4D22-45BF-9CE7-A1C25817EB30}"/>
              </a:ext>
            </a:extLst>
          </p:cNvPr>
          <p:cNvSpPr>
            <a:spLocks noGrp="1"/>
          </p:cNvSpPr>
          <p:nvPr>
            <p:ph type="title"/>
          </p:nvPr>
        </p:nvSpPr>
        <p:spPr>
          <a:xfrm>
            <a:off x="765495" y="-60278"/>
            <a:ext cx="10530980" cy="1382156"/>
          </a:xfrm>
        </p:spPr>
        <p:txBody>
          <a:bodyPr>
            <a:noAutofit/>
          </a:bodyPr>
          <a:lstStyle/>
          <a:p>
            <a:r>
              <a:rPr lang="en-US" sz="2800" i="0" cap="none" dirty="0"/>
              <a:t>56YOF Crohn’s disease, recurrent VTE, and CTEPH</a:t>
            </a:r>
            <a:endParaRPr lang="en-US" sz="2800" dirty="0"/>
          </a:p>
        </p:txBody>
      </p:sp>
      <p:pic>
        <p:nvPicPr>
          <p:cNvPr id="4" name="summit1-slide71-video">
            <a:hlinkClick r:id="" action="ppaction://media"/>
            <a:extLst>
              <a:ext uri="{FF2B5EF4-FFF2-40B4-BE49-F238E27FC236}">
                <a16:creationId xmlns:a16="http://schemas.microsoft.com/office/drawing/2014/main" id="{EE75826C-C9A5-8097-CE5F-512DE16353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22999" y="1411329"/>
            <a:ext cx="6946002" cy="5000288"/>
          </a:xfrm>
          <a:prstGeom prst="rect">
            <a:avLst/>
          </a:prstGeom>
        </p:spPr>
      </p:pic>
    </p:spTree>
    <p:extLst>
      <p:ext uri="{BB962C8B-B14F-4D97-AF65-F5344CB8AC3E}">
        <p14:creationId xmlns:p14="http://schemas.microsoft.com/office/powerpoint/2010/main" val="415645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CC0D9-4D22-45BF-9CE7-A1C25817EB30}"/>
              </a:ext>
            </a:extLst>
          </p:cNvPr>
          <p:cNvSpPr>
            <a:spLocks noGrp="1"/>
          </p:cNvSpPr>
          <p:nvPr>
            <p:ph type="title"/>
          </p:nvPr>
        </p:nvSpPr>
        <p:spPr>
          <a:xfrm>
            <a:off x="765495" y="302004"/>
            <a:ext cx="10530980" cy="1382156"/>
          </a:xfrm>
        </p:spPr>
        <p:txBody>
          <a:bodyPr>
            <a:noAutofit/>
          </a:bodyPr>
          <a:lstStyle/>
          <a:p>
            <a:r>
              <a:rPr lang="en-US" sz="2800" i="0" cap="none" dirty="0"/>
              <a:t>56YOF Crohn’s disease, recurrent VTE and CTEPH</a:t>
            </a:r>
            <a:br>
              <a:rPr lang="en-US" sz="2800" dirty="0"/>
            </a:br>
            <a:endParaRPr lang="en-US" sz="2800" dirty="0"/>
          </a:p>
        </p:txBody>
      </p:sp>
      <p:pic>
        <p:nvPicPr>
          <p:cNvPr id="3" name="Picture 2" descr="A collection of images of various marks&#10;&#10;Description automatically generated with medium confidence">
            <a:extLst>
              <a:ext uri="{FF2B5EF4-FFF2-40B4-BE49-F238E27FC236}">
                <a16:creationId xmlns:a16="http://schemas.microsoft.com/office/drawing/2014/main" id="{A6AB428D-F366-E54C-B7C0-980DCCBF256E}"/>
              </a:ext>
            </a:extLst>
          </p:cNvPr>
          <p:cNvPicPr>
            <a:picLocks noChangeAspect="1"/>
          </p:cNvPicPr>
          <p:nvPr/>
        </p:nvPicPr>
        <p:blipFill>
          <a:blip r:embed="rId2"/>
          <a:stretch>
            <a:fillRect/>
          </a:stretch>
        </p:blipFill>
        <p:spPr>
          <a:xfrm>
            <a:off x="2896673" y="1474627"/>
            <a:ext cx="6400800" cy="4762500"/>
          </a:xfrm>
          <a:prstGeom prst="rect">
            <a:avLst/>
          </a:prstGeom>
        </p:spPr>
      </p:pic>
    </p:spTree>
    <p:extLst>
      <p:ext uri="{BB962C8B-B14F-4D97-AF65-F5344CB8AC3E}">
        <p14:creationId xmlns:p14="http://schemas.microsoft.com/office/powerpoint/2010/main" val="1570694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ummit1-slide75-videoLeft">
            <a:hlinkClick r:id="" action="ppaction://media"/>
            <a:extLst>
              <a:ext uri="{FF2B5EF4-FFF2-40B4-BE49-F238E27FC236}">
                <a16:creationId xmlns:a16="http://schemas.microsoft.com/office/drawing/2014/main" id="{98C100D7-4290-C9B0-83AA-5F94219B508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43000" y="201232"/>
            <a:ext cx="5083303" cy="6449300"/>
          </a:xfrm>
          <a:prstGeom prst="rect">
            <a:avLst/>
          </a:prstGeom>
        </p:spPr>
      </p:pic>
      <p:pic>
        <p:nvPicPr>
          <p:cNvPr id="7" name="summit1-slide75-videoRight">
            <a:hlinkClick r:id="" action="ppaction://media"/>
            <a:extLst>
              <a:ext uri="{FF2B5EF4-FFF2-40B4-BE49-F238E27FC236}">
                <a16:creationId xmlns:a16="http://schemas.microsoft.com/office/drawing/2014/main" id="{AE9828CF-8D29-B2E2-F666-80AF5A899369}"/>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t="3112" r="9264"/>
          <a:stretch/>
        </p:blipFill>
        <p:spPr>
          <a:xfrm>
            <a:off x="6501473" y="201233"/>
            <a:ext cx="4765147" cy="6455534"/>
          </a:xfrm>
          <a:prstGeom prst="rect">
            <a:avLst/>
          </a:prstGeom>
        </p:spPr>
      </p:pic>
    </p:spTree>
    <p:extLst>
      <p:ext uri="{BB962C8B-B14F-4D97-AF65-F5344CB8AC3E}">
        <p14:creationId xmlns:p14="http://schemas.microsoft.com/office/powerpoint/2010/main" val="21766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8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4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video>
              <p:cMediaNode vol="80000">
                <p:cTn id="21" fill="hold" display="0">
                  <p:stCondLst>
                    <p:cond delay="indefinite"/>
                  </p:stCondLst>
                </p:cTn>
                <p:tgtEl>
                  <p:spTgt spid="3"/>
                </p:tgtEl>
              </p:cMediaNode>
            </p:video>
            <p:video>
              <p:cMediaNode vol="80000">
                <p:cTn id="22" fill="hold" display="0">
                  <p:stCondLst>
                    <p:cond delay="indefinite"/>
                  </p:st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CC0D9-4D22-45BF-9CE7-A1C25817EB30}"/>
              </a:ext>
            </a:extLst>
          </p:cNvPr>
          <p:cNvSpPr>
            <a:spLocks noGrp="1"/>
          </p:cNvSpPr>
          <p:nvPr>
            <p:ph type="title"/>
          </p:nvPr>
        </p:nvSpPr>
        <p:spPr>
          <a:xfrm>
            <a:off x="765495" y="302004"/>
            <a:ext cx="10530980" cy="1382156"/>
          </a:xfrm>
        </p:spPr>
        <p:txBody>
          <a:bodyPr>
            <a:noAutofit/>
          </a:bodyPr>
          <a:lstStyle/>
          <a:p>
            <a:r>
              <a:rPr lang="en-US" sz="2800" i="0" cap="none"/>
              <a:t>56YOF Crohn’s disease, recurrent VTE, and CTEPH improved but stagnating on 2 drug PAH therapy + AC</a:t>
            </a:r>
            <a:br>
              <a:rPr lang="en-US" sz="2800"/>
            </a:br>
            <a:endParaRPr lang="en-US" sz="2800" dirty="0"/>
          </a:p>
        </p:txBody>
      </p:sp>
      <p:sp>
        <p:nvSpPr>
          <p:cNvPr id="3" name="Content Placeholder 2">
            <a:extLst>
              <a:ext uri="{FF2B5EF4-FFF2-40B4-BE49-F238E27FC236}">
                <a16:creationId xmlns:a16="http://schemas.microsoft.com/office/drawing/2014/main" id="{97708331-EB7F-4015-8D9C-BBD8C2CBFC6A}"/>
              </a:ext>
            </a:extLst>
          </p:cNvPr>
          <p:cNvSpPr>
            <a:spLocks noGrp="1"/>
          </p:cNvSpPr>
          <p:nvPr>
            <p:ph idx="1"/>
          </p:nvPr>
        </p:nvSpPr>
        <p:spPr>
          <a:xfrm>
            <a:off x="1143000" y="1405156"/>
            <a:ext cx="9906000" cy="5452844"/>
          </a:xfrm>
        </p:spPr>
        <p:txBody>
          <a:bodyPr>
            <a:normAutofit/>
          </a:bodyPr>
          <a:lstStyle/>
          <a:p>
            <a:r>
              <a:rPr lang="en-US" dirty="0"/>
              <a:t>Pulmonary arterial angiogram and VQ scan with bilateral filling defects consistent with chronic pulmonary vascular disease</a:t>
            </a:r>
          </a:p>
          <a:p>
            <a:r>
              <a:rPr lang="en-US" dirty="0"/>
              <a:t>Level 3 CPET:</a:t>
            </a:r>
          </a:p>
          <a:p>
            <a:pPr lvl="1"/>
            <a:r>
              <a:rPr lang="en-US" dirty="0" err="1"/>
              <a:t>mPAP</a:t>
            </a:r>
            <a:r>
              <a:rPr lang="en-US" dirty="0"/>
              <a:t> at rest: 26 mmHg</a:t>
            </a:r>
          </a:p>
          <a:p>
            <a:pPr lvl="1"/>
            <a:r>
              <a:rPr lang="en-US" dirty="0"/>
              <a:t>Exercise-induced hypoxia to SpO2 83%</a:t>
            </a:r>
          </a:p>
          <a:p>
            <a:pPr lvl="1"/>
            <a:r>
              <a:rPr lang="en-US" dirty="0" err="1"/>
              <a:t>mPAP</a:t>
            </a:r>
            <a:r>
              <a:rPr lang="en-US" dirty="0"/>
              <a:t> at peak exercise: 53 mmHg</a:t>
            </a:r>
          </a:p>
          <a:p>
            <a:pPr lvl="1"/>
            <a:endParaRPr lang="en-US" dirty="0"/>
          </a:p>
          <a:p>
            <a:r>
              <a:rPr lang="en-US" dirty="0"/>
              <a:t>Decision is made to proceed with PTE</a:t>
            </a:r>
          </a:p>
          <a:p>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3647714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CC0D9-4D22-45BF-9CE7-A1C25817EB30}"/>
              </a:ext>
            </a:extLst>
          </p:cNvPr>
          <p:cNvSpPr>
            <a:spLocks noGrp="1"/>
          </p:cNvSpPr>
          <p:nvPr>
            <p:ph type="title"/>
          </p:nvPr>
        </p:nvSpPr>
        <p:spPr>
          <a:xfrm>
            <a:off x="765495" y="302004"/>
            <a:ext cx="10530980" cy="1382156"/>
          </a:xfrm>
        </p:spPr>
        <p:txBody>
          <a:bodyPr>
            <a:noAutofit/>
          </a:bodyPr>
          <a:lstStyle/>
          <a:p>
            <a:r>
              <a:rPr lang="en-US" sz="2800" i="0" cap="none" dirty="0"/>
              <a:t>56YOF Crohn’s disease, recurrent VTE, and CTEPH improved but stagnating on 2 drug PAH therapy + AC</a:t>
            </a:r>
            <a:br>
              <a:rPr lang="en-US" sz="2800" dirty="0"/>
            </a:br>
            <a:endParaRPr lang="en-US" sz="2800" dirty="0"/>
          </a:p>
        </p:txBody>
      </p:sp>
      <p:sp>
        <p:nvSpPr>
          <p:cNvPr id="3" name="Content Placeholder 2">
            <a:extLst>
              <a:ext uri="{FF2B5EF4-FFF2-40B4-BE49-F238E27FC236}">
                <a16:creationId xmlns:a16="http://schemas.microsoft.com/office/drawing/2014/main" id="{97708331-EB7F-4015-8D9C-BBD8C2CBFC6A}"/>
              </a:ext>
            </a:extLst>
          </p:cNvPr>
          <p:cNvSpPr>
            <a:spLocks noGrp="1"/>
          </p:cNvSpPr>
          <p:nvPr>
            <p:ph idx="1"/>
          </p:nvPr>
        </p:nvSpPr>
        <p:spPr>
          <a:xfrm>
            <a:off x="1143000" y="1405156"/>
            <a:ext cx="9906000" cy="5452844"/>
          </a:xfrm>
        </p:spPr>
        <p:txBody>
          <a:bodyPr>
            <a:normAutofit/>
          </a:bodyPr>
          <a:lstStyle/>
          <a:p>
            <a:r>
              <a:rPr lang="en-US" dirty="0"/>
              <a:t>Pulmonary arterial angiogram and VQ scan with bilateral filling defects consistent with chronic pulmonary vascular disease</a:t>
            </a:r>
          </a:p>
          <a:p>
            <a:r>
              <a:rPr lang="en-US" dirty="0"/>
              <a:t>Level 3 CPET:</a:t>
            </a:r>
          </a:p>
          <a:p>
            <a:pPr lvl="1"/>
            <a:r>
              <a:rPr lang="en-US" dirty="0" err="1"/>
              <a:t>mPAP</a:t>
            </a:r>
            <a:r>
              <a:rPr lang="en-US" dirty="0"/>
              <a:t> at rest: 26 mmHg</a:t>
            </a:r>
          </a:p>
          <a:p>
            <a:pPr lvl="1"/>
            <a:r>
              <a:rPr lang="en-US" dirty="0"/>
              <a:t>Exercise-induced hypoxia to SpO2 83%</a:t>
            </a:r>
          </a:p>
          <a:p>
            <a:pPr lvl="1"/>
            <a:r>
              <a:rPr lang="en-US" dirty="0" err="1"/>
              <a:t>mPAP</a:t>
            </a:r>
            <a:r>
              <a:rPr lang="en-US" dirty="0"/>
              <a:t> at peak exercise: 53 mmHg</a:t>
            </a:r>
          </a:p>
          <a:p>
            <a:pPr lvl="1"/>
            <a:endParaRPr lang="en-US" dirty="0"/>
          </a:p>
          <a:p>
            <a:r>
              <a:rPr lang="en-US" dirty="0"/>
              <a:t>Decision is made to proceed with PTE</a:t>
            </a:r>
          </a:p>
          <a:p>
            <a:endParaRPr lang="en-US" dirty="0"/>
          </a:p>
          <a:p>
            <a:pPr lvl="1"/>
            <a:endParaRPr lang="en-US" dirty="0"/>
          </a:p>
          <a:p>
            <a:endParaRPr lang="en-US" dirty="0"/>
          </a:p>
          <a:p>
            <a:endParaRPr lang="en-US" dirty="0"/>
          </a:p>
        </p:txBody>
      </p:sp>
      <p:pic>
        <p:nvPicPr>
          <p:cNvPr id="4" name="Picture 3" descr="A collage of images of lungs&#10;&#10;Description automatically generated">
            <a:extLst>
              <a:ext uri="{FF2B5EF4-FFF2-40B4-BE49-F238E27FC236}">
                <a16:creationId xmlns:a16="http://schemas.microsoft.com/office/drawing/2014/main" id="{6640DB5F-2F12-1280-5E82-3D3CCDA052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1070" y="241238"/>
            <a:ext cx="8429859" cy="6375523"/>
          </a:xfrm>
          <a:prstGeom prst="rect">
            <a:avLst/>
          </a:prstGeom>
        </p:spPr>
      </p:pic>
    </p:spTree>
    <p:extLst>
      <p:ext uri="{BB962C8B-B14F-4D97-AF65-F5344CB8AC3E}">
        <p14:creationId xmlns:p14="http://schemas.microsoft.com/office/powerpoint/2010/main" val="3793977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CC0D9-4D22-45BF-9CE7-A1C25817EB30}"/>
              </a:ext>
            </a:extLst>
          </p:cNvPr>
          <p:cNvSpPr>
            <a:spLocks noGrp="1"/>
          </p:cNvSpPr>
          <p:nvPr>
            <p:ph type="title"/>
          </p:nvPr>
        </p:nvSpPr>
        <p:spPr>
          <a:xfrm>
            <a:off x="609600" y="199505"/>
            <a:ext cx="10744200" cy="1185577"/>
          </a:xfrm>
        </p:spPr>
        <p:txBody>
          <a:bodyPr>
            <a:noAutofit/>
          </a:bodyPr>
          <a:lstStyle/>
          <a:p>
            <a:r>
              <a:rPr lang="en-US" dirty="0"/>
              <a:t>56YOF Crohn’s disease, CTEPH now s/p PTE due to exercise-limiting DOE</a:t>
            </a:r>
          </a:p>
        </p:txBody>
      </p:sp>
      <p:sp>
        <p:nvSpPr>
          <p:cNvPr id="3" name="Content Placeholder 2">
            <a:extLst>
              <a:ext uri="{FF2B5EF4-FFF2-40B4-BE49-F238E27FC236}">
                <a16:creationId xmlns:a16="http://schemas.microsoft.com/office/drawing/2014/main" id="{97708331-EB7F-4015-8D9C-BBD8C2CBFC6A}"/>
              </a:ext>
            </a:extLst>
          </p:cNvPr>
          <p:cNvSpPr>
            <a:spLocks noGrp="1"/>
          </p:cNvSpPr>
          <p:nvPr>
            <p:ph idx="1"/>
          </p:nvPr>
        </p:nvSpPr>
        <p:spPr>
          <a:xfrm>
            <a:off x="609600" y="1477906"/>
            <a:ext cx="10744200" cy="4722477"/>
          </a:xfrm>
        </p:spPr>
        <p:txBody>
          <a:bodyPr>
            <a:normAutofit/>
          </a:bodyPr>
          <a:lstStyle/>
          <a:p>
            <a:r>
              <a:rPr lang="en-US" dirty="0"/>
              <a:t>After PTE, PAH medications are stopped</a:t>
            </a:r>
          </a:p>
          <a:p>
            <a:r>
              <a:rPr lang="en-US" dirty="0"/>
              <a:t>Warfarin is eventually transitioned to rivaroxaban + furosemide PRN</a:t>
            </a:r>
          </a:p>
          <a:p>
            <a:r>
              <a:rPr lang="en-US" dirty="0"/>
              <a:t>Walks greater than 5 mi/day on flat surfaces and inclines, SOB on very steep hills</a:t>
            </a:r>
          </a:p>
          <a:p>
            <a:pPr lvl="1"/>
            <a:endParaRPr lang="en-US" dirty="0"/>
          </a:p>
          <a:p>
            <a:endParaRPr lang="en-US" dirty="0"/>
          </a:p>
          <a:p>
            <a:endParaRPr lang="en-US" dirty="0"/>
          </a:p>
        </p:txBody>
      </p:sp>
      <p:pic>
        <p:nvPicPr>
          <p:cNvPr id="5" name="Content Placeholder 7" descr="A collage of images of lungs&#10;&#10;Description automatically generated">
            <a:extLst>
              <a:ext uri="{FF2B5EF4-FFF2-40B4-BE49-F238E27FC236}">
                <a16:creationId xmlns:a16="http://schemas.microsoft.com/office/drawing/2014/main" id="{F216B39A-F812-4C19-98C7-6237AF1420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08490" y="3237360"/>
            <a:ext cx="4601285" cy="3485174"/>
          </a:xfrm>
          <a:prstGeom prst="rect">
            <a:avLst/>
          </a:prstGeom>
        </p:spPr>
      </p:pic>
      <p:pic>
        <p:nvPicPr>
          <p:cNvPr id="6" name="Picture 5">
            <a:extLst>
              <a:ext uri="{FF2B5EF4-FFF2-40B4-BE49-F238E27FC236}">
                <a16:creationId xmlns:a16="http://schemas.microsoft.com/office/drawing/2014/main" id="{E10BF6F0-E203-4C9B-B562-9FD937735E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470" y="3237360"/>
            <a:ext cx="4703041" cy="3485174"/>
          </a:xfrm>
          <a:prstGeom prst="rect">
            <a:avLst/>
          </a:prstGeom>
        </p:spPr>
      </p:pic>
    </p:spTree>
    <p:extLst>
      <p:ext uri="{BB962C8B-B14F-4D97-AF65-F5344CB8AC3E}">
        <p14:creationId xmlns:p14="http://schemas.microsoft.com/office/powerpoint/2010/main" val="3697017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C52CB23-A893-F3BC-7EE2-D977C82AA838}"/>
              </a:ext>
            </a:extLst>
          </p:cNvPr>
          <p:cNvSpPr/>
          <p:nvPr/>
        </p:nvSpPr>
        <p:spPr>
          <a:xfrm>
            <a:off x="-1" y="0"/>
            <a:ext cx="12192000" cy="6858000"/>
          </a:xfrm>
          <a:prstGeom prst="rect">
            <a:avLst/>
          </a:prstGeom>
          <a:solidFill>
            <a:srgbClr val="009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Graphic 16" descr="User with solid fill">
            <a:extLst>
              <a:ext uri="{FF2B5EF4-FFF2-40B4-BE49-F238E27FC236}">
                <a16:creationId xmlns:a16="http://schemas.microsoft.com/office/drawing/2014/main" id="{74847793-B893-A93A-FFCC-6C95F2C9FE22}"/>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8418" t="35016" r="44861" b="50079"/>
          <a:stretch/>
        </p:blipFill>
        <p:spPr>
          <a:xfrm>
            <a:off x="6250613" y="0"/>
            <a:ext cx="5941387" cy="3314044"/>
          </a:xfrm>
          <a:prstGeom prst="rect">
            <a:avLst/>
          </a:prstGeom>
        </p:spPr>
      </p:pic>
      <p:sp>
        <p:nvSpPr>
          <p:cNvPr id="7" name="TextBox 6">
            <a:extLst>
              <a:ext uri="{FF2B5EF4-FFF2-40B4-BE49-F238E27FC236}">
                <a16:creationId xmlns:a16="http://schemas.microsoft.com/office/drawing/2014/main" id="{FD65D34E-012D-57F2-01D9-E33429ED2AC6}"/>
              </a:ext>
            </a:extLst>
          </p:cNvPr>
          <p:cNvSpPr txBox="1"/>
          <p:nvPr/>
        </p:nvSpPr>
        <p:spPr>
          <a:xfrm>
            <a:off x="870978" y="550718"/>
            <a:ext cx="779352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Looking for more resources </a:t>
            </a:r>
            <a:b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 this topic?</a:t>
            </a:r>
          </a:p>
        </p:txBody>
      </p:sp>
      <p:pic>
        <p:nvPicPr>
          <p:cNvPr id="18" name="Graphic 17" descr="User with solid fill">
            <a:extLst>
              <a:ext uri="{FF2B5EF4-FFF2-40B4-BE49-F238E27FC236}">
                <a16:creationId xmlns:a16="http://schemas.microsoft.com/office/drawing/2014/main" id="{5C24E54E-14AB-F843-0853-616E04BAE910}"/>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28418" t="41261" r="53427" b="50079"/>
          <a:stretch/>
        </p:blipFill>
        <p:spPr>
          <a:xfrm flipH="1" flipV="1">
            <a:off x="-1" y="3543956"/>
            <a:ext cx="6948177" cy="3314044"/>
          </a:xfrm>
          <a:prstGeom prst="rect">
            <a:avLst/>
          </a:prstGeom>
        </p:spPr>
      </p:pic>
      <p:sp>
        <p:nvSpPr>
          <p:cNvPr id="2" name="TextBox 1">
            <a:hlinkClick r:id="rId7" tooltip="MedEd On The Go"/>
            <a:extLst>
              <a:ext uri="{FF2B5EF4-FFF2-40B4-BE49-F238E27FC236}">
                <a16:creationId xmlns:a16="http://schemas.microsoft.com/office/drawing/2014/main" id="{624C7CEC-6FAA-E8C2-47BA-84734D0A035F}"/>
              </a:ext>
            </a:extLst>
          </p:cNvPr>
          <p:cNvSpPr txBox="1"/>
          <p:nvPr/>
        </p:nvSpPr>
        <p:spPr>
          <a:xfrm>
            <a:off x="870978" y="5018509"/>
            <a:ext cx="6077198" cy="1152465"/>
          </a:xfrm>
          <a:prstGeom prst="roundRect">
            <a:avLst>
              <a:gd name="adj" fmla="val 48137"/>
            </a:avLst>
          </a:prstGeom>
          <a:solidFill>
            <a:schemeClr val="bg1"/>
          </a:solidFill>
          <a:ln>
            <a:noFill/>
          </a:ln>
          <a:effectLst/>
        </p:spPr>
        <p:txBody>
          <a:bodyPr wrap="square" tIns="182880" bIns="9144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98EA"/>
                </a:solidFill>
                <a:effectLst/>
                <a:uLnTx/>
                <a:uFillTx/>
                <a:latin typeface="Century Gothic" panose="020B0502020202020204" pitchFamily="34" charset="0"/>
                <a:ea typeface="+mn-ea"/>
                <a:cs typeface="Calibri" panose="020F0502020204030204" pitchFamily="34" charset="0"/>
                <a:hlinkClick r:id="rId8" tooltip="Visit us now!"/>
              </a:rPr>
              <a:t>www.MedEdOTG.com</a:t>
            </a:r>
            <a:endParaRPr kumimoji="0" lang="en-US" sz="3600" b="0" i="0" u="none" strike="noStrike" kern="1200" cap="none" spc="0" normalizeH="0" baseline="0" noProof="0" dirty="0">
              <a:ln>
                <a:noFill/>
              </a:ln>
              <a:solidFill>
                <a:srgbClr val="0098EA"/>
              </a:solidFill>
              <a:effectLst/>
              <a:uLnTx/>
              <a:uFillTx/>
              <a:latin typeface="Century Gothic" panose="020B050202020202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C54A7D02-C060-E473-59D6-ABDD4DCC19A6}"/>
              </a:ext>
            </a:extLst>
          </p:cNvPr>
          <p:cNvSpPr txBox="1"/>
          <p:nvPr/>
        </p:nvSpPr>
        <p:spPr>
          <a:xfrm>
            <a:off x="870979" y="2424875"/>
            <a:ext cx="4310622" cy="203132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CME/CE in minutes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Congress highlights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Late-breaking data</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Quizzes</a:t>
            </a:r>
          </a:p>
        </p:txBody>
      </p:sp>
      <p:sp>
        <p:nvSpPr>
          <p:cNvPr id="8" name="TextBox 7">
            <a:extLst>
              <a:ext uri="{FF2B5EF4-FFF2-40B4-BE49-F238E27FC236}">
                <a16:creationId xmlns:a16="http://schemas.microsoft.com/office/drawing/2014/main" id="{531AC232-9957-4A51-B937-C4AB6A46FA92}"/>
              </a:ext>
            </a:extLst>
          </p:cNvPr>
          <p:cNvSpPr txBox="1"/>
          <p:nvPr/>
        </p:nvSpPr>
        <p:spPr>
          <a:xfrm>
            <a:off x="5058796" y="2424875"/>
            <a:ext cx="5225023" cy="150810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Webinars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In-person events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Slides &amp; resources</a:t>
            </a:r>
          </a:p>
        </p:txBody>
      </p:sp>
      <p:pic>
        <p:nvPicPr>
          <p:cNvPr id="10" name="Graphic 9">
            <a:extLst>
              <a:ext uri="{FF2B5EF4-FFF2-40B4-BE49-F238E27FC236}">
                <a16:creationId xmlns:a16="http://schemas.microsoft.com/office/drawing/2014/main" id="{93E4D248-876E-0145-581A-20C841F43DE5}"/>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036699" y="446062"/>
            <a:ext cx="2494241" cy="1255751"/>
          </a:xfrm>
          <a:prstGeom prst="rect">
            <a:avLst/>
          </a:prstGeom>
        </p:spPr>
      </p:pic>
    </p:spTree>
    <p:extLst>
      <p:ext uri="{BB962C8B-B14F-4D97-AF65-F5344CB8AC3E}">
        <p14:creationId xmlns:p14="http://schemas.microsoft.com/office/powerpoint/2010/main" val="2405816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2183204-970A-B111-5DCA-6C0B2E08FD03}"/>
              </a:ext>
            </a:extLst>
          </p:cNvPr>
          <p:cNvSpPr txBox="1"/>
          <p:nvPr/>
        </p:nvSpPr>
        <p:spPr>
          <a:xfrm>
            <a:off x="1557505" y="5707282"/>
            <a:ext cx="261296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This content or portions thereof may not be published, posted online or used in presentations without permission.</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0EE13496-F6DC-B1E6-63D7-6A65639436E6}"/>
              </a:ext>
            </a:extLst>
          </p:cNvPr>
          <p:cNvSpPr txBox="1"/>
          <p:nvPr/>
        </p:nvSpPr>
        <p:spPr>
          <a:xfrm>
            <a:off x="594592" y="359469"/>
            <a:ext cx="10997719" cy="692468"/>
          </a:xfrm>
          <a:prstGeom prst="roundRect">
            <a:avLst>
              <a:gd name="adj" fmla="val 50000"/>
            </a:avLst>
          </a:prstGeom>
          <a:solidFill>
            <a:srgbClr val="0098EA"/>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Calibri" panose="020F0502020204030204" pitchFamily="34" charset="0"/>
              </a:rPr>
              <a:t>Resource Information</a:t>
            </a:r>
          </a:p>
        </p:txBody>
      </p:sp>
      <p:sp>
        <p:nvSpPr>
          <p:cNvPr id="4" name="TextBox 3">
            <a:extLst>
              <a:ext uri="{FF2B5EF4-FFF2-40B4-BE49-F238E27FC236}">
                <a16:creationId xmlns:a16="http://schemas.microsoft.com/office/drawing/2014/main" id="{821270A0-01CF-6D78-64D3-D2393CA1DB1B}"/>
              </a:ext>
            </a:extLst>
          </p:cNvPr>
          <p:cNvSpPr txBox="1"/>
          <p:nvPr/>
        </p:nvSpPr>
        <p:spPr>
          <a:xfrm>
            <a:off x="594592" y="1162619"/>
            <a:ext cx="10997719" cy="35855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98EA"/>
                </a:solidFill>
                <a:effectLst/>
                <a:uLnTx/>
                <a:uFillTx/>
                <a:latin typeface="Century Gothic" panose="020B0502020202020204" pitchFamily="34" charset="0"/>
                <a:ea typeface="+mn-ea"/>
                <a:cs typeface="+mn-cs"/>
              </a:rPr>
              <a:t>About This Resource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These slides are one component of a continuing education program available online at </a:t>
            </a:r>
            <a:r>
              <a:rPr kumimoji="0" lang="en-US" sz="1500" b="0" i="0" u="none" strike="noStrike" kern="1200" cap="none" spc="0" normalizeH="0" baseline="0" noProof="0" dirty="0" err="1">
                <a:ln>
                  <a:noFill/>
                </a:ln>
                <a:solidFill>
                  <a:srgbClr val="747474"/>
                </a:solidFill>
                <a:effectLst/>
                <a:uLnTx/>
                <a:uFillTx/>
                <a:latin typeface="Arial" panose="020B0604020202020204" pitchFamily="34" charset="0"/>
                <a:ea typeface="+mn-ea"/>
                <a:cs typeface="Arial" panose="020B0604020202020204" pitchFamily="34" charset="0"/>
              </a:rPr>
              <a:t>MedEd</a:t>
            </a: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 On The Go titled </a:t>
            </a:r>
            <a:r>
              <a:rPr kumimoji="0" lang="en-US" sz="1500" b="0" i="0" u="sng" strike="noStrike" kern="1200" cap="none" spc="0" normalizeH="0" baseline="0" noProof="0" dirty="0">
                <a:ln>
                  <a:noFill/>
                </a:ln>
                <a:solidFill>
                  <a:srgbClr val="0078D7"/>
                </a:solidFill>
                <a:effectLst/>
                <a:uLnTx/>
                <a:uFillTx/>
                <a:latin typeface="Arial" panose="020B0604020202020204" pitchFamily="34" charset="0"/>
                <a:ea typeface="+mn-ea"/>
                <a:cs typeface="Arial" panose="020B0604020202020204" pitchFamily="34" charset="0"/>
                <a:hlinkClick r:id="rId3"/>
              </a:rPr>
              <a:t>West Regional Pulmonary Hypertension Summit – A Case-Based Look At Diagnosis and Treatment</a:t>
            </a:r>
            <a:endParaRPr kumimoji="0" lang="en-US" sz="1500" b="0" i="0" u="sng" strike="noStrike" kern="1200" cap="none" spc="0" normalizeH="0" baseline="0" noProof="0" dirty="0">
              <a:ln>
                <a:noFill/>
              </a:ln>
              <a:solidFill>
                <a:srgbClr val="0078D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Program Learning Objectives:</a:t>
            </a: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Review essentials of the updated ERS/ESC diagnostic and treatment guidelines and emerging medical entities for treatment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Discuss current concepts on diagnosis and treatment of CTEPH and CTED with a real-world focus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Debate the importance and practice of screening for, diagnosing, and treating PAH associated with connective tissue disease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Learn the essentials of cardiopulmonary exercise testing for the detection and diagnosis of pulmonary hypertension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Consider lessons from the symposium in light of real-world case examples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srgbClr val="0098EA"/>
                </a:solidFill>
                <a:effectLst/>
                <a:uLnTx/>
                <a:uFillTx/>
                <a:latin typeface="Century Gothic" panose="020B0502020202020204" pitchFamily="34" charset="0"/>
                <a:ea typeface="+mn-ea"/>
                <a:cs typeface="Arial" panose="020B0604020202020204" pitchFamily="34" charset="0"/>
              </a:rPr>
              <a:t>MedEd</a:t>
            </a:r>
            <a:r>
              <a:rPr kumimoji="0" lang="en-US" sz="1500" b="1" i="0" u="none" strike="noStrike" kern="1200" cap="none" spc="0" normalizeH="0" baseline="0" noProof="0" dirty="0">
                <a:ln>
                  <a:noFill/>
                </a:ln>
                <a:solidFill>
                  <a:srgbClr val="0098EA"/>
                </a:solidFill>
                <a:effectLst/>
                <a:uLnTx/>
                <a:uFillTx/>
                <a:latin typeface="Century Gothic" panose="020B0502020202020204" pitchFamily="34" charset="0"/>
                <a:ea typeface="+mn-ea"/>
                <a:cs typeface="Arial" panose="020B0604020202020204" pitchFamily="34" charset="0"/>
              </a:rPr>
              <a:t> On The Go</a:t>
            </a:r>
            <a:r>
              <a:rPr kumimoji="0" lang="en-US" sz="1500" b="1" i="0" u="none" strike="noStrike" kern="1200" cap="none" spc="0" normalizeH="0" baseline="30000" noProof="0" dirty="0">
                <a:ln>
                  <a:noFill/>
                </a:ln>
                <a:solidFill>
                  <a:srgbClr val="0098EA"/>
                </a:solidFill>
                <a:effectLst/>
                <a:uLnTx/>
                <a:uFillTx/>
                <a:latin typeface="Century Gothic" panose="020B0502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hlinkClick r:id="rId4"/>
              </a:rPr>
              <a:t>www.mededonthego.com</a:t>
            </a: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747474"/>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6D57FF65-33DE-661D-FDBA-12500FF6E05A}"/>
              </a:ext>
            </a:extLst>
          </p:cNvPr>
          <p:cNvCxnSpPr>
            <a:cxnSpLocks/>
          </p:cNvCxnSpPr>
          <p:nvPr/>
        </p:nvCxnSpPr>
        <p:spPr>
          <a:xfrm>
            <a:off x="600876" y="5388512"/>
            <a:ext cx="10996532" cy="0"/>
          </a:xfrm>
          <a:prstGeom prst="line">
            <a:avLst/>
          </a:prstGeom>
          <a:ln>
            <a:solidFill>
              <a:srgbClr val="0098EA"/>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2187CAD-40DF-359C-4264-683025719B57}"/>
              </a:ext>
            </a:extLst>
          </p:cNvPr>
          <p:cNvSpPr txBox="1"/>
          <p:nvPr/>
        </p:nvSpPr>
        <p:spPr>
          <a:xfrm>
            <a:off x="9217940" y="5707282"/>
            <a:ext cx="216567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47474"/>
                </a:solidFill>
                <a:effectLst/>
                <a:uLnTx/>
                <a:uFillTx/>
                <a:latin typeface="Arial" panose="020B0604020202020204" pitchFamily="34" charset="0"/>
                <a:ea typeface="Times New Roman" panose="02020603050405020304" pitchFamily="18" charset="0"/>
                <a:cs typeface="Arial" panose="020B0604020202020204" pitchFamily="34" charset="0"/>
              </a:rPr>
              <a:t>To contact us regarding inaccuracies, omissions or permissions please email us at </a:t>
            </a:r>
            <a:r>
              <a:rPr kumimoji="0" lang="en-US" sz="1200" b="0" i="0" u="sng" strike="noStrike" kern="1200" cap="none" spc="0" normalizeH="0" baseline="0" noProof="0" dirty="0">
                <a:ln>
                  <a:noFill/>
                </a:ln>
                <a:solidFill>
                  <a:srgbClr val="3898F9"/>
                </a:solidFill>
                <a:effectLst/>
                <a:uLnTx/>
                <a:uFillTx/>
                <a:latin typeface="Arial" panose="020B0604020202020204" pitchFamily="34" charset="0"/>
                <a:ea typeface="Times New Roman" panose="02020603050405020304" pitchFamily="18" charset="0"/>
                <a:cs typeface="Arial" panose="020B0604020202020204" pitchFamily="34" charset="0"/>
                <a:hlinkClick r:id="rId5"/>
              </a:rPr>
              <a:t>support@MedEdOTG.com</a:t>
            </a: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Graphic 7" descr="Chat bubble outline">
            <a:extLst>
              <a:ext uri="{FF2B5EF4-FFF2-40B4-BE49-F238E27FC236}">
                <a16:creationId xmlns:a16="http://schemas.microsoft.com/office/drawing/2014/main" id="{06F4C142-8867-0F42-B3B7-D4F09FB224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8375917" y="5590710"/>
            <a:ext cx="787862" cy="787862"/>
          </a:xfrm>
          <a:prstGeom prst="rect">
            <a:avLst/>
          </a:prstGeom>
        </p:spPr>
      </p:pic>
      <p:pic>
        <p:nvPicPr>
          <p:cNvPr id="20" name="Graphic 19">
            <a:extLst>
              <a:ext uri="{FF2B5EF4-FFF2-40B4-BE49-F238E27FC236}">
                <a16:creationId xmlns:a16="http://schemas.microsoft.com/office/drawing/2014/main" id="{9D6FF3C3-E8EB-6F75-281D-7EC60CF26BB5}"/>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b="17964"/>
          <a:stretch/>
        </p:blipFill>
        <p:spPr>
          <a:xfrm>
            <a:off x="618797" y="5731536"/>
            <a:ext cx="787862" cy="646331"/>
          </a:xfrm>
          <a:prstGeom prst="rect">
            <a:avLst/>
          </a:prstGeom>
        </p:spPr>
      </p:pic>
      <p:sp>
        <p:nvSpPr>
          <p:cNvPr id="2" name="TextBox 1">
            <a:extLst>
              <a:ext uri="{FF2B5EF4-FFF2-40B4-BE49-F238E27FC236}">
                <a16:creationId xmlns:a16="http://schemas.microsoft.com/office/drawing/2014/main" id="{6CFC2CE5-F394-6990-63F0-E857AC5C3519}"/>
              </a:ext>
            </a:extLst>
          </p:cNvPr>
          <p:cNvSpPr txBox="1"/>
          <p:nvPr/>
        </p:nvSpPr>
        <p:spPr>
          <a:xfrm>
            <a:off x="5366615" y="5707282"/>
            <a:ext cx="246944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This content can be saved for personal use (non-commercial use only) with credit given to the resource authors.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Graphic 5" descr="Download from cloud outline">
            <a:extLst>
              <a:ext uri="{FF2B5EF4-FFF2-40B4-BE49-F238E27FC236}">
                <a16:creationId xmlns:a16="http://schemas.microsoft.com/office/drawing/2014/main" id="{2D69C189-75F0-6840-CF40-7D57A5931DA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79126" y="5625435"/>
            <a:ext cx="787862" cy="787862"/>
          </a:xfrm>
          <a:prstGeom prst="rect">
            <a:avLst/>
          </a:prstGeom>
        </p:spPr>
      </p:pic>
    </p:spTree>
    <p:extLst>
      <p:ext uri="{BB962C8B-B14F-4D97-AF65-F5344CB8AC3E}">
        <p14:creationId xmlns:p14="http://schemas.microsoft.com/office/powerpoint/2010/main" val="2600770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A5B30D-6EBE-AAA4-358F-AC940433A275}"/>
              </a:ext>
            </a:extLst>
          </p:cNvPr>
          <p:cNvSpPr>
            <a:spLocks noGrp="1"/>
          </p:cNvSpPr>
          <p:nvPr>
            <p:ph type="title"/>
          </p:nvPr>
        </p:nvSpPr>
        <p:spPr/>
        <p:txBody>
          <a:bodyPr/>
          <a:lstStyle/>
          <a:p>
            <a:r>
              <a:rPr lang="en-US" dirty="0"/>
              <a:t>Disclaimer</a:t>
            </a:r>
          </a:p>
        </p:txBody>
      </p:sp>
      <p:sp>
        <p:nvSpPr>
          <p:cNvPr id="10" name="Content Placeholder 4">
            <a:extLst>
              <a:ext uri="{FF2B5EF4-FFF2-40B4-BE49-F238E27FC236}">
                <a16:creationId xmlns:a16="http://schemas.microsoft.com/office/drawing/2014/main" id="{ED686F8A-DE79-29E4-3A92-6740BE7B4ED7}"/>
              </a:ext>
            </a:extLst>
          </p:cNvPr>
          <p:cNvSpPr txBox="1">
            <a:spLocks/>
          </p:cNvSpPr>
          <p:nvPr/>
        </p:nvSpPr>
        <p:spPr>
          <a:xfrm>
            <a:off x="838200" y="1825625"/>
            <a:ext cx="10515600" cy="28465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views and opinions expressed in this educational activity are those of the faculty and do not necessarily represent the views of Total CME, LLC, the CME providers, or the companies providing educational grants. This presentation is not intended to define an exclusive course of patient management; the participant should use their clinical judgment, knowledge, experience, and diagnostic skills in applying or adopting for professional use any of the information provided herein. Any procedures, medications, or other courses of diagnosis or treatment discussed or suggested in this activity should not be used by clinicians without evaluation of their patient's conditions and possible contraindications or dangers in use, review of any applicable manufacturer’s product information, and comparison with recommendations of other authorities. Links to other sites may be provided as additional sources of information. </a:t>
            </a:r>
          </a:p>
        </p:txBody>
      </p:sp>
    </p:spTree>
    <p:extLst>
      <p:ext uri="{BB962C8B-B14F-4D97-AF65-F5344CB8AC3E}">
        <p14:creationId xmlns:p14="http://schemas.microsoft.com/office/powerpoint/2010/main" val="3306514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01C1260-64D9-8E03-9F7C-03DB71C1E2FF}"/>
              </a:ext>
            </a:extLst>
          </p:cNvPr>
          <p:cNvGrpSpPr/>
          <p:nvPr/>
        </p:nvGrpSpPr>
        <p:grpSpPr>
          <a:xfrm>
            <a:off x="0" y="0"/>
            <a:ext cx="12192000" cy="6858000"/>
            <a:chOff x="0" y="0"/>
            <a:chExt cx="12192000" cy="6858000"/>
          </a:xfrm>
        </p:grpSpPr>
        <p:pic>
          <p:nvPicPr>
            <p:cNvPr id="7" name="Picture 6" descr="A blue and white blurry background&#10;&#10;Description automatically generated">
              <a:extLst>
                <a:ext uri="{FF2B5EF4-FFF2-40B4-BE49-F238E27FC236}">
                  <a16:creationId xmlns:a16="http://schemas.microsoft.com/office/drawing/2014/main" id="{E0A1E528-6EF1-7CEF-337C-71EB5EFA7827}"/>
                </a:ext>
              </a:extLst>
            </p:cNvPr>
            <p:cNvPicPr>
              <a:picLocks noChangeAspect="1"/>
            </p:cNvPicPr>
            <p:nvPr/>
          </p:nvPicPr>
          <p:blipFill>
            <a:blip r:embed="rId2"/>
            <a:stretch>
              <a:fillRect/>
            </a:stretch>
          </p:blipFill>
          <p:spPr>
            <a:xfrm>
              <a:off x="0" y="0"/>
              <a:ext cx="12192000" cy="6858000"/>
            </a:xfrm>
            <a:prstGeom prst="rect">
              <a:avLst/>
            </a:prstGeom>
          </p:spPr>
        </p:pic>
        <p:sp>
          <p:nvSpPr>
            <p:cNvPr id="8" name="Rounded Rectangle 7">
              <a:extLst>
                <a:ext uri="{FF2B5EF4-FFF2-40B4-BE49-F238E27FC236}">
                  <a16:creationId xmlns:a16="http://schemas.microsoft.com/office/drawing/2014/main" id="{48A1FB33-FFD5-5777-2A8F-A95179416F28}"/>
                </a:ext>
              </a:extLst>
            </p:cNvPr>
            <p:cNvSpPr/>
            <p:nvPr/>
          </p:nvSpPr>
          <p:spPr>
            <a:xfrm>
              <a:off x="371153" y="358028"/>
              <a:ext cx="11483788" cy="6141944"/>
            </a:xfrm>
            <a:prstGeom prst="roundRect">
              <a:avLst>
                <a:gd name="adj" fmla="val 5617"/>
              </a:avLst>
            </a:prstGeom>
            <a:gradFill flip="none" rotWithShape="1">
              <a:gsLst>
                <a:gs pos="99000">
                  <a:srgbClr val="173057"/>
                </a:gs>
                <a:gs pos="0">
                  <a:srgbClr val="0258A6">
                    <a:lumMod val="10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4" name="Title 3">
            <a:extLst>
              <a:ext uri="{FF2B5EF4-FFF2-40B4-BE49-F238E27FC236}">
                <a16:creationId xmlns:a16="http://schemas.microsoft.com/office/drawing/2014/main" id="{0082A5D6-26E3-8ED7-EEAE-3D22F5563067}"/>
              </a:ext>
            </a:extLst>
          </p:cNvPr>
          <p:cNvSpPr>
            <a:spLocks noGrp="1"/>
          </p:cNvSpPr>
          <p:nvPr>
            <p:ph type="title" idx="4294967295"/>
          </p:nvPr>
        </p:nvSpPr>
        <p:spPr>
          <a:xfrm>
            <a:off x="1980452" y="1658516"/>
            <a:ext cx="10218756" cy="1966550"/>
          </a:xfrm>
        </p:spPr>
        <p:txBody>
          <a:bodyPr>
            <a:normAutofit/>
          </a:bodyPr>
          <a:lstStyle/>
          <a:p>
            <a:r>
              <a:rPr lang="en-US" sz="4800" dirty="0">
                <a:solidFill>
                  <a:schemeClr val="bg1"/>
                </a:solidFill>
                <a:latin typeface="Century Gothic" panose="020B0502020202020204" pitchFamily="34" charset="0"/>
              </a:rPr>
              <a:t>Case Study: CTEPH</a:t>
            </a:r>
            <a:endParaRPr lang="en-US" sz="6600" dirty="0">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09B0D5C5-A089-E63F-2103-B416A75C8D00}"/>
              </a:ext>
            </a:extLst>
          </p:cNvPr>
          <p:cNvSpPr txBox="1"/>
          <p:nvPr/>
        </p:nvSpPr>
        <p:spPr>
          <a:xfrm>
            <a:off x="1986871" y="3660601"/>
            <a:ext cx="5963059" cy="172354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Michael Troy, MD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University of California Los Angeles</a:t>
            </a:r>
            <a:br>
              <a:rPr kumimoji="0" lang="en-US"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US"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Los Angeles, CA</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cxnSp>
        <p:nvCxnSpPr>
          <p:cNvPr id="3" name="Straight Connector 2">
            <a:extLst>
              <a:ext uri="{FF2B5EF4-FFF2-40B4-BE49-F238E27FC236}">
                <a16:creationId xmlns:a16="http://schemas.microsoft.com/office/drawing/2014/main" id="{035FC555-7661-F482-617A-5FD08987EC4B}"/>
              </a:ext>
            </a:extLst>
          </p:cNvPr>
          <p:cNvCxnSpPr>
            <a:cxnSpLocks/>
          </p:cNvCxnSpPr>
          <p:nvPr/>
        </p:nvCxnSpPr>
        <p:spPr>
          <a:xfrm>
            <a:off x="1483743" y="2417379"/>
            <a:ext cx="0" cy="24382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EAD22806-9B5B-94EE-E7B9-385F265A30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95768" y="4977313"/>
            <a:ext cx="2196181" cy="1102297"/>
          </a:xfrm>
          <a:prstGeom prst="rect">
            <a:avLst/>
          </a:prstGeom>
        </p:spPr>
      </p:pic>
      <p:pic>
        <p:nvPicPr>
          <p:cNvPr id="5" name="Picture 4" descr="A blue lines on a black background&#10;&#10;Description automatically generated">
            <a:extLst>
              <a:ext uri="{FF2B5EF4-FFF2-40B4-BE49-F238E27FC236}">
                <a16:creationId xmlns:a16="http://schemas.microsoft.com/office/drawing/2014/main" id="{60BD0787-790E-491D-103C-4D01BF3FE90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0800000">
            <a:off x="0" y="0"/>
            <a:ext cx="4927834" cy="1383323"/>
          </a:xfrm>
          <a:prstGeom prst="rect">
            <a:avLst/>
          </a:prstGeom>
        </p:spPr>
      </p:pic>
    </p:spTree>
    <p:extLst>
      <p:ext uri="{BB962C8B-B14F-4D97-AF65-F5344CB8AC3E}">
        <p14:creationId xmlns:p14="http://schemas.microsoft.com/office/powerpoint/2010/main" val="1550295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CC0D9-4D22-45BF-9CE7-A1C25817EB30}"/>
              </a:ext>
            </a:extLst>
          </p:cNvPr>
          <p:cNvSpPr>
            <a:spLocks noGrp="1"/>
          </p:cNvSpPr>
          <p:nvPr>
            <p:ph type="title"/>
          </p:nvPr>
        </p:nvSpPr>
        <p:spPr>
          <a:xfrm>
            <a:off x="765495" y="302004"/>
            <a:ext cx="10530980" cy="1382156"/>
          </a:xfrm>
        </p:spPr>
        <p:txBody>
          <a:bodyPr>
            <a:noAutofit/>
          </a:bodyPr>
          <a:lstStyle/>
          <a:p>
            <a:r>
              <a:rPr lang="en-US" dirty="0"/>
              <a:t>Case Study</a:t>
            </a:r>
            <a:br>
              <a:rPr lang="en-US" sz="2800" dirty="0"/>
            </a:br>
            <a:endParaRPr lang="en-US" sz="2800" dirty="0"/>
          </a:p>
        </p:txBody>
      </p:sp>
      <p:sp>
        <p:nvSpPr>
          <p:cNvPr id="3" name="Content Placeholder 2">
            <a:extLst>
              <a:ext uri="{FF2B5EF4-FFF2-40B4-BE49-F238E27FC236}">
                <a16:creationId xmlns:a16="http://schemas.microsoft.com/office/drawing/2014/main" id="{97708331-EB7F-4015-8D9C-BBD8C2CBFC6A}"/>
              </a:ext>
            </a:extLst>
          </p:cNvPr>
          <p:cNvSpPr>
            <a:spLocks noGrp="1"/>
          </p:cNvSpPr>
          <p:nvPr>
            <p:ph idx="1"/>
          </p:nvPr>
        </p:nvSpPr>
        <p:spPr>
          <a:xfrm>
            <a:off x="829788" y="1103151"/>
            <a:ext cx="11036391" cy="5644489"/>
          </a:xfrm>
        </p:spPr>
        <p:txBody>
          <a:bodyPr>
            <a:normAutofit fontScale="92500" lnSpcReduction="10000"/>
          </a:bodyPr>
          <a:lstStyle/>
          <a:p>
            <a:pPr marL="0" indent="0">
              <a:buNone/>
            </a:pPr>
            <a:r>
              <a:rPr kumimoji="0" lang="en-US" sz="2600" b="1" i="0" u="none" strike="noStrike" kern="1200" cap="none" spc="0" normalizeH="0" baseline="0" noProof="0" dirty="0">
                <a:ln>
                  <a:noFill/>
                </a:ln>
                <a:solidFill>
                  <a:srgbClr val="4D4E4D"/>
                </a:solidFill>
                <a:effectLst/>
                <a:uLnTx/>
                <a:uFillTx/>
                <a:latin typeface="Arial" panose="020B0604020202020204"/>
                <a:ea typeface="+mj-ea"/>
                <a:cs typeface="+mj-cs"/>
              </a:rPr>
              <a:t>56 YOF with Crohn's disease and history of arterial and venous thromboses who presents with progressively worsening DOE for 1 to 2 months</a:t>
            </a:r>
            <a:endParaRPr lang="en-US" sz="2600" dirty="0"/>
          </a:p>
          <a:p>
            <a:r>
              <a:rPr lang="en-US" dirty="0"/>
              <a:t>Index VTE event 7 years ago:</a:t>
            </a:r>
          </a:p>
          <a:p>
            <a:pPr lvl="1"/>
            <a:r>
              <a:rPr lang="en-US" dirty="0"/>
              <a:t>Occurred in setting of prolonged air travel and OCP use</a:t>
            </a:r>
          </a:p>
          <a:p>
            <a:pPr lvl="1"/>
            <a:r>
              <a:rPr lang="en-US" dirty="0"/>
              <a:t>Left leg swelling/pain with discoloration, found to have arterial and venous thrombi and PE in bilateral main pulmonary arteries</a:t>
            </a:r>
          </a:p>
          <a:p>
            <a:pPr lvl="1"/>
            <a:r>
              <a:rPr lang="en-US" dirty="0"/>
              <a:t>Treated with temporary IVC filter and apixaban x ~ 6 months with resolution of symptoms and normalization of d-dimer off AC</a:t>
            </a:r>
          </a:p>
          <a:p>
            <a:pPr lvl="1"/>
            <a:r>
              <a:rPr lang="en-US" dirty="0"/>
              <a:t>Apixaban as needed for long air trips</a:t>
            </a:r>
          </a:p>
          <a:p>
            <a:r>
              <a:rPr lang="en-US" dirty="0"/>
              <a:t>Admitted 2 months ago to OSH with recurrent left arterial femoral clot and central PE:</a:t>
            </a:r>
          </a:p>
          <a:p>
            <a:pPr lvl="1"/>
            <a:r>
              <a:rPr lang="en-US" dirty="0"/>
              <a:t>In setting of prolonged air travel despite taking apixaban</a:t>
            </a:r>
          </a:p>
          <a:p>
            <a:pPr lvl="1"/>
            <a:r>
              <a:rPr lang="en-US" dirty="0"/>
              <a:t>TTE with severe RV failure and PFO</a:t>
            </a:r>
          </a:p>
          <a:p>
            <a:pPr lvl="1"/>
            <a:r>
              <a:rPr lang="en-US" dirty="0"/>
              <a:t>Discharged on rivaroxaban and 2L NC with plan for PFO closure in the future</a:t>
            </a:r>
          </a:p>
          <a:p>
            <a:pPr lvl="1"/>
            <a:r>
              <a:rPr lang="en-US" dirty="0"/>
              <a:t>Now re-admitted with decreased exercise capacity (able to walk 0.5 blocks, previously 1-2 blocks)</a:t>
            </a:r>
          </a:p>
          <a:p>
            <a:pPr lvl="1"/>
            <a:endParaRPr lang="en-US" dirty="0"/>
          </a:p>
        </p:txBody>
      </p:sp>
    </p:spTree>
    <p:extLst>
      <p:ext uri="{BB962C8B-B14F-4D97-AF65-F5344CB8AC3E}">
        <p14:creationId xmlns:p14="http://schemas.microsoft.com/office/powerpoint/2010/main" val="3626301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708331-EB7F-4015-8D9C-BBD8C2CBFC6A}"/>
              </a:ext>
            </a:extLst>
          </p:cNvPr>
          <p:cNvSpPr>
            <a:spLocks noGrp="1"/>
          </p:cNvSpPr>
          <p:nvPr>
            <p:ph idx="1"/>
          </p:nvPr>
        </p:nvSpPr>
        <p:spPr>
          <a:xfrm>
            <a:off x="433137" y="973289"/>
            <a:ext cx="9906000" cy="5452844"/>
          </a:xfrm>
        </p:spPr>
        <p:txBody>
          <a:bodyPr>
            <a:normAutofit/>
          </a:bodyPr>
          <a:lstStyle/>
          <a:p>
            <a:pPr marL="0" indent="0">
              <a:buNone/>
            </a:pPr>
            <a:r>
              <a:rPr kumimoji="0" lang="en-US" sz="2800" b="1" i="0" u="none" kern="1200" cap="none" spc="0" normalizeH="0" baseline="0" noProof="0" dirty="0">
                <a:ln>
                  <a:noFill/>
                </a:ln>
                <a:solidFill>
                  <a:srgbClr val="4D4E4D"/>
                </a:solidFill>
                <a:effectLst/>
                <a:uLnTx/>
                <a:uFillTx/>
                <a:latin typeface="Arial" panose="020B0604020202020204"/>
                <a:ea typeface="+mj-ea"/>
                <a:cs typeface="+mj-cs"/>
              </a:rPr>
              <a:t>56 YOF with recurrent VTE/PE presenting with worsening DOE despite anticoagulation</a:t>
            </a:r>
            <a:endParaRPr lang="en-US" dirty="0"/>
          </a:p>
          <a:p>
            <a:endParaRPr lang="en-US" dirty="0"/>
          </a:p>
          <a:p>
            <a:r>
              <a:rPr lang="en-US" dirty="0"/>
              <a:t>HR 120</a:t>
            </a:r>
          </a:p>
          <a:p>
            <a:r>
              <a:rPr lang="en-US" dirty="0"/>
              <a:t>BP 100/70 </a:t>
            </a:r>
          </a:p>
          <a:p>
            <a:r>
              <a:rPr lang="en-US" dirty="0"/>
              <a:t>RR 22   </a:t>
            </a:r>
          </a:p>
          <a:p>
            <a:r>
              <a:rPr lang="en-US" dirty="0"/>
              <a:t>SpO2 98% on 2L </a:t>
            </a:r>
          </a:p>
          <a:p>
            <a:r>
              <a:rPr lang="en-US" dirty="0"/>
              <a:t>BNP 2900 </a:t>
            </a:r>
          </a:p>
          <a:p>
            <a:r>
              <a:rPr lang="en-US" dirty="0"/>
              <a:t>Troponin-I 0.042</a:t>
            </a:r>
          </a:p>
          <a:p>
            <a:endParaRPr lang="en-US" dirty="0"/>
          </a:p>
        </p:txBody>
      </p:sp>
      <p:pic>
        <p:nvPicPr>
          <p:cNvPr id="5" name="summit1-slide66-video">
            <a:hlinkClick r:id="" action="ppaction://media"/>
            <a:extLst>
              <a:ext uri="{FF2B5EF4-FFF2-40B4-BE49-F238E27FC236}">
                <a16:creationId xmlns:a16="http://schemas.microsoft.com/office/drawing/2014/main" id="{1D3E104A-B48D-EDF8-311B-6A97CD2151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86137" y="2163879"/>
            <a:ext cx="5281445" cy="4262254"/>
          </a:xfrm>
          <a:prstGeom prst="rect">
            <a:avLst/>
          </a:prstGeom>
        </p:spPr>
      </p:pic>
    </p:spTree>
    <p:extLst>
      <p:ext uri="{BB962C8B-B14F-4D97-AF65-F5344CB8AC3E}">
        <p14:creationId xmlns:p14="http://schemas.microsoft.com/office/powerpoint/2010/main" val="113268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708331-EB7F-4015-8D9C-BBD8C2CBFC6A}"/>
              </a:ext>
            </a:extLst>
          </p:cNvPr>
          <p:cNvSpPr>
            <a:spLocks noGrp="1"/>
          </p:cNvSpPr>
          <p:nvPr>
            <p:ph idx="1"/>
          </p:nvPr>
        </p:nvSpPr>
        <p:spPr>
          <a:xfrm>
            <a:off x="733098" y="436656"/>
            <a:ext cx="9906000" cy="5452844"/>
          </a:xfrm>
        </p:spPr>
        <p:txBody>
          <a:bodyPr>
            <a:normAutofit/>
          </a:bodyPr>
          <a:lstStyle/>
          <a:p>
            <a:pPr marL="0" indent="0">
              <a:buNone/>
            </a:pPr>
            <a:r>
              <a:rPr kumimoji="0" lang="en-US" sz="2800" b="1" i="0" u="none" strike="noStrike" kern="1200" cap="none" spc="0" normalizeH="0" baseline="0" noProof="0" dirty="0">
                <a:ln>
                  <a:noFill/>
                </a:ln>
                <a:solidFill>
                  <a:srgbClr val="4D4E4D"/>
                </a:solidFill>
                <a:effectLst/>
                <a:uLnTx/>
                <a:uFillTx/>
                <a:latin typeface="Arial" panose="020B0604020202020204"/>
                <a:ea typeface="+mj-ea"/>
                <a:cs typeface="+mj-cs"/>
              </a:rPr>
              <a:t>56YOF with recurrent VTE/PE presenting with worsening DOE found to have elevated pressures on RHC</a:t>
            </a:r>
            <a:endParaRPr lang="en-US" sz="2000" dirty="0"/>
          </a:p>
          <a:p>
            <a:r>
              <a:rPr lang="en-US" sz="2000" dirty="0"/>
              <a:t>HR 120   BP 100/70   RR 22   SpO2 98% on 2L    BNP 2900    troponin-I 0.042</a:t>
            </a:r>
          </a:p>
          <a:p>
            <a:r>
              <a:rPr lang="en-US" sz="2000" dirty="0"/>
              <a:t>Right heart cath:</a:t>
            </a:r>
          </a:p>
          <a:p>
            <a:pPr lvl="1"/>
            <a:r>
              <a:rPr lang="en-US" dirty="0"/>
              <a:t>RA 20        PA 74/37|50      PCWP 20     CO 2.93      PVR  10.2 Wood units</a:t>
            </a:r>
          </a:p>
          <a:p>
            <a:endParaRPr lang="en-US" dirty="0"/>
          </a:p>
          <a:p>
            <a:endParaRPr lang="en-US" dirty="0"/>
          </a:p>
        </p:txBody>
      </p:sp>
      <p:pic>
        <p:nvPicPr>
          <p:cNvPr id="5" name="Picture 4">
            <a:extLst>
              <a:ext uri="{FF2B5EF4-FFF2-40B4-BE49-F238E27FC236}">
                <a16:creationId xmlns:a16="http://schemas.microsoft.com/office/drawing/2014/main" id="{056F13A2-A975-4609-9307-CF34355E2BC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63388" y="3163078"/>
            <a:ext cx="3814162" cy="3564368"/>
          </a:xfrm>
          <a:prstGeom prst="rect">
            <a:avLst/>
          </a:prstGeom>
        </p:spPr>
      </p:pic>
      <p:pic>
        <p:nvPicPr>
          <p:cNvPr id="7" name="Picture 6">
            <a:extLst>
              <a:ext uri="{FF2B5EF4-FFF2-40B4-BE49-F238E27FC236}">
                <a16:creationId xmlns:a16="http://schemas.microsoft.com/office/drawing/2014/main" id="{6043AD1A-FE2C-4CBF-BD29-DC4CAC27C7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01287" y="3163078"/>
            <a:ext cx="2561975" cy="3564368"/>
          </a:xfrm>
          <a:prstGeom prst="rect">
            <a:avLst/>
          </a:prstGeom>
        </p:spPr>
      </p:pic>
      <p:pic>
        <p:nvPicPr>
          <p:cNvPr id="9" name="Picture 8">
            <a:extLst>
              <a:ext uri="{FF2B5EF4-FFF2-40B4-BE49-F238E27FC236}">
                <a16:creationId xmlns:a16="http://schemas.microsoft.com/office/drawing/2014/main" id="{B037397B-D679-4AD1-A178-82CBA4CB8B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1147" y="3163078"/>
            <a:ext cx="4271672" cy="3564368"/>
          </a:xfrm>
          <a:prstGeom prst="rect">
            <a:avLst/>
          </a:prstGeom>
        </p:spPr>
      </p:pic>
    </p:spTree>
    <p:extLst>
      <p:ext uri="{BB962C8B-B14F-4D97-AF65-F5344CB8AC3E}">
        <p14:creationId xmlns:p14="http://schemas.microsoft.com/office/powerpoint/2010/main" val="3900777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CC0D9-4D22-45BF-9CE7-A1C25817EB30}"/>
              </a:ext>
            </a:extLst>
          </p:cNvPr>
          <p:cNvSpPr>
            <a:spLocks noGrp="1"/>
          </p:cNvSpPr>
          <p:nvPr>
            <p:ph type="title"/>
          </p:nvPr>
        </p:nvSpPr>
        <p:spPr>
          <a:xfrm>
            <a:off x="765495" y="302004"/>
            <a:ext cx="10733398" cy="1382156"/>
          </a:xfrm>
        </p:spPr>
        <p:txBody>
          <a:bodyPr>
            <a:noAutofit/>
          </a:bodyPr>
          <a:lstStyle/>
          <a:p>
            <a:r>
              <a:rPr lang="en-US" sz="2800" i="0" cap="none" dirty="0"/>
              <a:t>56YOF with recurrent VTE/PE presenting with worsening DOE found to have pre-and post-capillary pulmonary HTN on RHC</a:t>
            </a:r>
            <a:br>
              <a:rPr lang="en-US" sz="2800" dirty="0"/>
            </a:br>
            <a:endParaRPr lang="en-US" sz="2800" dirty="0"/>
          </a:p>
        </p:txBody>
      </p:sp>
      <p:sp>
        <p:nvSpPr>
          <p:cNvPr id="3" name="Content Placeholder 2">
            <a:extLst>
              <a:ext uri="{FF2B5EF4-FFF2-40B4-BE49-F238E27FC236}">
                <a16:creationId xmlns:a16="http://schemas.microsoft.com/office/drawing/2014/main" id="{97708331-EB7F-4015-8D9C-BBD8C2CBFC6A}"/>
              </a:ext>
            </a:extLst>
          </p:cNvPr>
          <p:cNvSpPr>
            <a:spLocks noGrp="1"/>
          </p:cNvSpPr>
          <p:nvPr>
            <p:ph idx="1"/>
          </p:nvPr>
        </p:nvSpPr>
        <p:spPr>
          <a:xfrm>
            <a:off x="1143000" y="1405156"/>
            <a:ext cx="9906000" cy="5452844"/>
          </a:xfrm>
        </p:spPr>
        <p:txBody>
          <a:bodyPr>
            <a:normAutofit/>
          </a:bodyPr>
          <a:lstStyle/>
          <a:p>
            <a:r>
              <a:rPr lang="en-US" dirty="0"/>
              <a:t>RHC: </a:t>
            </a:r>
            <a:r>
              <a:rPr lang="en-US" dirty="0" err="1"/>
              <a:t>mPAP</a:t>
            </a:r>
            <a:r>
              <a:rPr lang="en-US" dirty="0"/>
              <a:t> 50      PCWP 20      CO 2.93      PVR  10.2 Wood units</a:t>
            </a:r>
          </a:p>
          <a:p>
            <a:r>
              <a:rPr lang="en-US" dirty="0" err="1"/>
              <a:t>Diuresed</a:t>
            </a:r>
            <a:r>
              <a:rPr lang="en-US" dirty="0"/>
              <a:t> aggressively over the course of several weeks and started on tadalafil and GDMT. Weaned to room air. BNP 2900 → 500</a:t>
            </a:r>
          </a:p>
          <a:p>
            <a:r>
              <a:rPr lang="en-US" dirty="0"/>
              <a:t>Discharged on anticoagulation, room air at rest and with ambulation, plan to optimize and consider PTE as outpatient</a:t>
            </a:r>
          </a:p>
          <a:p>
            <a:endParaRPr lang="en-US" dirty="0"/>
          </a:p>
          <a:p>
            <a:endParaRPr lang="en-US" dirty="0"/>
          </a:p>
        </p:txBody>
      </p:sp>
      <p:pic>
        <p:nvPicPr>
          <p:cNvPr id="5" name="Picture 4">
            <a:extLst>
              <a:ext uri="{FF2B5EF4-FFF2-40B4-BE49-F238E27FC236}">
                <a16:creationId xmlns:a16="http://schemas.microsoft.com/office/drawing/2014/main" id="{056F13A2-A975-4609-9307-CF34355E2BC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92250" y="3586874"/>
            <a:ext cx="3253027" cy="3039983"/>
          </a:xfrm>
          <a:prstGeom prst="rect">
            <a:avLst/>
          </a:prstGeom>
        </p:spPr>
      </p:pic>
      <p:pic>
        <p:nvPicPr>
          <p:cNvPr id="7" name="Picture 6">
            <a:extLst>
              <a:ext uri="{FF2B5EF4-FFF2-40B4-BE49-F238E27FC236}">
                <a16:creationId xmlns:a16="http://schemas.microsoft.com/office/drawing/2014/main" id="{6043AD1A-FE2C-4CBF-BD29-DC4CAC27C7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08424" y="3586873"/>
            <a:ext cx="2185061" cy="3039984"/>
          </a:xfrm>
          <a:prstGeom prst="rect">
            <a:avLst/>
          </a:prstGeom>
        </p:spPr>
      </p:pic>
      <p:pic>
        <p:nvPicPr>
          <p:cNvPr id="9" name="Picture 8">
            <a:extLst>
              <a:ext uri="{FF2B5EF4-FFF2-40B4-BE49-F238E27FC236}">
                <a16:creationId xmlns:a16="http://schemas.microsoft.com/office/drawing/2014/main" id="{B037397B-D679-4AD1-A178-82CBA4CB8B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85875" y="3586875"/>
            <a:ext cx="3643228" cy="3039982"/>
          </a:xfrm>
          <a:prstGeom prst="rect">
            <a:avLst/>
          </a:prstGeom>
        </p:spPr>
      </p:pic>
    </p:spTree>
    <p:extLst>
      <p:ext uri="{BB962C8B-B14F-4D97-AF65-F5344CB8AC3E}">
        <p14:creationId xmlns:p14="http://schemas.microsoft.com/office/powerpoint/2010/main" val="3813334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CC0D9-4D22-45BF-9CE7-A1C25817EB30}"/>
              </a:ext>
            </a:extLst>
          </p:cNvPr>
          <p:cNvSpPr>
            <a:spLocks noGrp="1"/>
          </p:cNvSpPr>
          <p:nvPr>
            <p:ph type="title"/>
          </p:nvPr>
        </p:nvSpPr>
        <p:spPr>
          <a:xfrm>
            <a:off x="765495" y="302004"/>
            <a:ext cx="10530980" cy="1382156"/>
          </a:xfrm>
        </p:spPr>
        <p:txBody>
          <a:bodyPr>
            <a:noAutofit/>
          </a:bodyPr>
          <a:lstStyle/>
          <a:p>
            <a:r>
              <a:rPr lang="en-US" sz="2800" i="0" cap="none" dirty="0"/>
              <a:t>56YOF Crohn’s disease, recurrent VTE, and CTEPH</a:t>
            </a:r>
            <a:br>
              <a:rPr lang="en-US" sz="2800" dirty="0"/>
            </a:br>
            <a:endParaRPr lang="en-US" sz="2800" dirty="0"/>
          </a:p>
        </p:txBody>
      </p:sp>
      <p:sp>
        <p:nvSpPr>
          <p:cNvPr id="3" name="Content Placeholder 2">
            <a:extLst>
              <a:ext uri="{FF2B5EF4-FFF2-40B4-BE49-F238E27FC236}">
                <a16:creationId xmlns:a16="http://schemas.microsoft.com/office/drawing/2014/main" id="{97708331-EB7F-4015-8D9C-BBD8C2CBFC6A}"/>
              </a:ext>
            </a:extLst>
          </p:cNvPr>
          <p:cNvSpPr>
            <a:spLocks noGrp="1"/>
          </p:cNvSpPr>
          <p:nvPr>
            <p:ph idx="1"/>
          </p:nvPr>
        </p:nvSpPr>
        <p:spPr>
          <a:xfrm>
            <a:off x="1143000" y="1405156"/>
            <a:ext cx="9906000" cy="5452844"/>
          </a:xfrm>
        </p:spPr>
        <p:txBody>
          <a:bodyPr>
            <a:normAutofit/>
          </a:bodyPr>
          <a:lstStyle/>
          <a:p>
            <a:r>
              <a:rPr lang="en-US" dirty="0"/>
              <a:t>After months of anticoagulation, tadalafil, and GDMT for left heart disease, functional status steadily improves</a:t>
            </a:r>
          </a:p>
          <a:p>
            <a:r>
              <a:rPr lang="en-US" dirty="0"/>
              <a:t>Started on macitentan, able to walk on flat surface, but still has DOE with inclined surfaces and hills</a:t>
            </a:r>
          </a:p>
          <a:p>
            <a:r>
              <a:rPr lang="en-US" dirty="0"/>
              <a:t>Repeat TTE shows PASP improved to 28, improved RV function (TAPSE 22mm)</a:t>
            </a:r>
          </a:p>
          <a:p>
            <a:r>
              <a:rPr lang="en-US" dirty="0"/>
              <a:t>Discussed at multidisciplinary CTEPH conference, decision to obtain repeat imaging</a:t>
            </a:r>
          </a:p>
          <a:p>
            <a:endParaRPr lang="en-US" dirty="0"/>
          </a:p>
          <a:p>
            <a:endParaRPr lang="en-US" dirty="0"/>
          </a:p>
        </p:txBody>
      </p:sp>
    </p:spTree>
    <p:extLst>
      <p:ext uri="{BB962C8B-B14F-4D97-AF65-F5344CB8AC3E}">
        <p14:creationId xmlns:p14="http://schemas.microsoft.com/office/powerpoint/2010/main" val="1085143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ulm-CC 22">
  <a:themeElements>
    <a:clrScheme name="MedEd PCC">
      <a:dk1>
        <a:srgbClr val="3F3F3F"/>
      </a:dk1>
      <a:lt1>
        <a:srgbClr val="FFFFFF"/>
      </a:lt1>
      <a:dk2>
        <a:srgbClr val="3F3F3F"/>
      </a:dk2>
      <a:lt2>
        <a:srgbClr val="FAFAFA"/>
      </a:lt2>
      <a:accent1>
        <a:srgbClr val="8E1537"/>
      </a:accent1>
      <a:accent2>
        <a:srgbClr val="B21E6C"/>
      </a:accent2>
      <a:accent3>
        <a:srgbClr val="10416A"/>
      </a:accent3>
      <a:accent4>
        <a:srgbClr val="0075C9"/>
      </a:accent4>
      <a:accent5>
        <a:srgbClr val="FCB315"/>
      </a:accent5>
      <a:accent6>
        <a:srgbClr val="7CC109"/>
      </a:accent6>
      <a:hlink>
        <a:srgbClr val="CE0E2D"/>
      </a:hlink>
      <a:folHlink>
        <a:srgbClr val="001B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lm-CC 22" id="{531201B4-8445-4141-93B6-FA22BE945EA7}" vid="{347CFE89-6E71-2F4D-90B1-9AC42A8969BB}"/>
    </a:ext>
  </a:extLst>
</a:theme>
</file>

<file path=ppt/theme/theme3.xml><?xml version="1.0" encoding="utf-8"?>
<a:theme xmlns:a="http://schemas.openxmlformats.org/drawingml/2006/main" name="PCC20">
  <a:themeElements>
    <a:clrScheme name="MedEd PCC">
      <a:dk1>
        <a:srgbClr val="3F3F3F"/>
      </a:dk1>
      <a:lt1>
        <a:srgbClr val="FFFFFF"/>
      </a:lt1>
      <a:dk2>
        <a:srgbClr val="3F3F3F"/>
      </a:dk2>
      <a:lt2>
        <a:srgbClr val="FAFAFA"/>
      </a:lt2>
      <a:accent1>
        <a:srgbClr val="8E1537"/>
      </a:accent1>
      <a:accent2>
        <a:srgbClr val="B21E6C"/>
      </a:accent2>
      <a:accent3>
        <a:srgbClr val="10416A"/>
      </a:accent3>
      <a:accent4>
        <a:srgbClr val="0075C9"/>
      </a:accent4>
      <a:accent5>
        <a:srgbClr val="FCB315"/>
      </a:accent5>
      <a:accent6>
        <a:srgbClr val="7CC109"/>
      </a:accent6>
      <a:hlink>
        <a:srgbClr val="CE0E2D"/>
      </a:hlink>
      <a:folHlink>
        <a:srgbClr val="001B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nc-2019" id="{D6DD6064-0306-4FD1-AF18-B4FBE2D85156}" vid="{AD8A80D0-AC63-402F-8A18-93598A44339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ctelion - Turquoise">
    <a:dk1>
      <a:sysClr val="windowText" lastClr="000000"/>
    </a:dk1>
    <a:lt1>
      <a:srgbClr val="FFFFFF"/>
    </a:lt1>
    <a:dk2>
      <a:srgbClr val="28AFB5"/>
    </a:dk2>
    <a:lt2>
      <a:srgbClr val="002C2E"/>
    </a:lt2>
    <a:accent1>
      <a:srgbClr val="28AFB5"/>
    </a:accent1>
    <a:accent2>
      <a:srgbClr val="2199B9"/>
    </a:accent2>
    <a:accent3>
      <a:srgbClr val="40539C"/>
    </a:accent3>
    <a:accent4>
      <a:srgbClr val="6C3896"/>
    </a:accent4>
    <a:accent5>
      <a:srgbClr val="6F205A"/>
    </a:accent5>
    <a:accent6>
      <a:srgbClr val="8F0F4A"/>
    </a:accent6>
    <a:hlink>
      <a:srgbClr val="28AFB5"/>
    </a:hlink>
    <a:folHlink>
      <a:srgbClr val="002C2E"/>
    </a:folHlink>
  </a:clrScheme>
</a:themeOverride>
</file>

<file path=docProps/app.xml><?xml version="1.0" encoding="utf-8"?>
<Properties xmlns="http://schemas.openxmlformats.org/officeDocument/2006/extended-properties" xmlns:vt="http://schemas.openxmlformats.org/officeDocument/2006/docPropsVTypes">
  <TotalTime>10</TotalTime>
  <Words>1023</Words>
  <Application>Microsoft Macintosh PowerPoint</Application>
  <PresentationFormat>Widescreen</PresentationFormat>
  <Paragraphs>95</Paragraphs>
  <Slides>16</Slides>
  <Notes>2</Notes>
  <HiddenSlides>0</HiddenSlides>
  <MMClips>4</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16</vt:i4>
      </vt:variant>
    </vt:vector>
  </HeadingPairs>
  <TitlesOfParts>
    <vt:vector size="26" baseType="lpstr">
      <vt:lpstr>Arial</vt:lpstr>
      <vt:lpstr>Avenir</vt:lpstr>
      <vt:lpstr>Calibri</vt:lpstr>
      <vt:lpstr>Calibri Light</vt:lpstr>
      <vt:lpstr>Century Gothic</vt:lpstr>
      <vt:lpstr>Trebuchet MS</vt:lpstr>
      <vt:lpstr>Verdana</vt:lpstr>
      <vt:lpstr>Office Theme</vt:lpstr>
      <vt:lpstr>Pulm-CC 22</vt:lpstr>
      <vt:lpstr>PCC20</vt:lpstr>
      <vt:lpstr>PowerPoint Presentation</vt:lpstr>
      <vt:lpstr>PowerPoint Presentation</vt:lpstr>
      <vt:lpstr>Disclaimer</vt:lpstr>
      <vt:lpstr>Case Study: CTEPH</vt:lpstr>
      <vt:lpstr>Case Study </vt:lpstr>
      <vt:lpstr>PowerPoint Presentation</vt:lpstr>
      <vt:lpstr>PowerPoint Presentation</vt:lpstr>
      <vt:lpstr>56YOF with recurrent VTE/PE presenting with worsening DOE found to have pre-and post-capillary pulmonary HTN on RHC </vt:lpstr>
      <vt:lpstr>56YOF Crohn’s disease, recurrent VTE, and CTEPH </vt:lpstr>
      <vt:lpstr>56YOF Crohn’s disease, recurrent VTE, and CTEPH</vt:lpstr>
      <vt:lpstr>56YOF Crohn’s disease, recurrent VTE and CTEPH </vt:lpstr>
      <vt:lpstr>PowerPoint Presentation</vt:lpstr>
      <vt:lpstr>56YOF Crohn’s disease, recurrent VTE, and CTEPH improved but stagnating on 2 drug PAH therapy + AC </vt:lpstr>
      <vt:lpstr>56YOF Crohn’s disease, recurrent VTE, and CTEPH improved but stagnating on 2 drug PAH therapy + AC </vt:lpstr>
      <vt:lpstr>56YOF Crohn’s disease, CTEPH now s/p PTE due to exercise-limiting DOE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MedEd On The Go</dc:creator>
  <cp:keywords/>
  <dc:description/>
  <cp:lastModifiedBy>Moriah Diethorn</cp:lastModifiedBy>
  <cp:revision>7</cp:revision>
  <dcterms:created xsi:type="dcterms:W3CDTF">2023-09-22T20:07:17Z</dcterms:created>
  <dcterms:modified xsi:type="dcterms:W3CDTF">2023-10-16T13:35:34Z</dcterms:modified>
  <cp:category/>
</cp:coreProperties>
</file>